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660" r:id="rId2"/>
  </p:sldMasterIdLst>
  <p:notesMasterIdLst>
    <p:notesMasterId r:id="rId3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81" r:id="rId15"/>
    <p:sldId id="324" r:id="rId16"/>
    <p:sldId id="269" r:id="rId17"/>
    <p:sldId id="318" r:id="rId18"/>
    <p:sldId id="319" r:id="rId19"/>
    <p:sldId id="272" r:id="rId20"/>
    <p:sldId id="273" r:id="rId21"/>
    <p:sldId id="320" r:id="rId22"/>
    <p:sldId id="311" r:id="rId23"/>
    <p:sldId id="276" r:id="rId24"/>
    <p:sldId id="325" r:id="rId25"/>
    <p:sldId id="278" r:id="rId26"/>
    <p:sldId id="303" r:id="rId27"/>
    <p:sldId id="312" r:id="rId28"/>
    <p:sldId id="305" r:id="rId29"/>
    <p:sldId id="313" r:id="rId30"/>
    <p:sldId id="307" r:id="rId31"/>
    <p:sldId id="308" r:id="rId32"/>
    <p:sldId id="309" r:id="rId33"/>
    <p:sldId id="321" r:id="rId34"/>
    <p:sldId id="317" r:id="rId35"/>
    <p:sldId id="322" r:id="rId36"/>
    <p:sldId id="279" r:id="rId37"/>
  </p:sldIdLst>
  <p:sldSz cx="18288000" cy="10287000"/>
  <p:notesSz cx="6858000" cy="9144000"/>
  <p:embeddedFontLst>
    <p:embeddedFont>
      <p:font typeface="Henry Sans" panose="02010503040501010106" pitchFamily="2" charset="0"/>
      <p:regular r:id="rId39"/>
    </p:embeddedFont>
    <p:embeddedFont>
      <p:font typeface="Henry Sans 1" panose="020B0604020202020204" charset="0"/>
      <p:regular r:id="rId40"/>
    </p:embeddedFont>
    <p:embeddedFont>
      <p:font typeface="Henry Sans 1 Bold" panose="020B0604020202020204" charset="0"/>
      <p:regular r:id="rId41"/>
    </p:embeddedFont>
    <p:embeddedFont>
      <p:font typeface="Henry Sans Bold" panose="00000500000000000000" pitchFamily="2" charset="0"/>
      <p:regular r:id="rId42"/>
      <p:bold r:id="rId43"/>
    </p:embeddedFont>
    <p:embeddedFont>
      <p:font typeface="Henry Sans Light" panose="00000500000000000000" pitchFamily="2"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A6A6"/>
    <a:srgbClr val="D03DBC"/>
    <a:srgbClr val="FDFEFF"/>
    <a:srgbClr val="000F73"/>
    <a:srgbClr val="1800AD"/>
    <a:srgbClr val="B56031"/>
    <a:srgbClr val="66FFF6"/>
    <a:srgbClr val="C99F5E"/>
    <a:srgbClr val="FF751F"/>
    <a:srgbClr val="1FA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404" autoAdjust="0"/>
  </p:normalViewPr>
  <p:slideViewPr>
    <p:cSldViewPr>
      <p:cViewPr varScale="1">
        <p:scale>
          <a:sx n="47" d="100"/>
          <a:sy n="47" d="100"/>
        </p:scale>
        <p:origin x="524"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1Q 2025</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3-463F-4D8D-8B4C-71E7D22DCA7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1-463F-4D8D-8B4C-71E7D22DCA7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2-463F-4D8D-8B4C-71E7D22DCA7B}"/>
              </c:ext>
            </c:extLst>
          </c:dPt>
          <c:dLbls>
            <c:dLbl>
              <c:idx val="0"/>
              <c:layout>
                <c:manualLayout>
                  <c:x val="-8.6497633037590185E-2"/>
                  <c:y val="9.0744750023222086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63F-4D8D-8B4C-71E7D22DCA7B}"/>
                </c:ext>
              </c:extLst>
            </c:dLbl>
            <c:dLbl>
              <c:idx val="1"/>
              <c:layout>
                <c:manualLayout>
                  <c:x val="0.11477570537680237"/>
                  <c:y val="-6.352132501625547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63F-4D8D-8B4C-71E7D22DCA7B}"/>
                </c:ext>
              </c:extLst>
            </c:dLbl>
            <c:dLbl>
              <c:idx val="2"/>
              <c:layout>
                <c:manualLayout>
                  <c:x val="9.6478129157312131E-2"/>
                  <c:y val="0.1361171250348331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463F-4D8D-8B4C-71E7D22DCA7B}"/>
                </c:ext>
              </c:extLst>
            </c:dLbl>
            <c:spPr>
              <a:noFill/>
              <a:ln>
                <a:noFill/>
              </a:ln>
              <a:effectLst/>
            </c:spPr>
            <c:txPr>
              <a:bodyPr rot="0" spcFirstLastPara="1" vertOverflow="ellipsis" vert="horz" wrap="square" lIns="38100" tIns="19050" rIns="38100" bIns="19050" anchor="ctr" anchorCtr="1">
                <a:spAutoFit/>
              </a:bodyPr>
              <a:lstStyle/>
              <a:p>
                <a:pPr>
                  <a:defRPr lang="en-US" sz="1800" b="0" i="0" u="none" strike="noStrike" kern="1200" spc="42" baseline="0">
                    <a:solidFill>
                      <a:srgbClr val="000F73"/>
                    </a:solidFill>
                    <a:latin typeface="Henry Sans" panose="02010503040501010106" pitchFamily="2" charset="0"/>
                    <a:ea typeface="Henry Sans 1"/>
                    <a:cs typeface="Henry Sans 1"/>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Rent</c:v>
                </c:pt>
                <c:pt idx="1">
                  <c:v>Real Estate</c:v>
                </c:pt>
                <c:pt idx="2">
                  <c:v>Others</c:v>
                </c:pt>
              </c:strCache>
            </c:strRef>
          </c:cat>
          <c:val>
            <c:numRef>
              <c:f>Sheet1!$B$2:$B$4</c:f>
              <c:numCache>
                <c:formatCode>#,##0</c:formatCode>
                <c:ptCount val="3"/>
                <c:pt idx="0">
                  <c:v>20021</c:v>
                </c:pt>
                <c:pt idx="1">
                  <c:v>9217</c:v>
                </c:pt>
                <c:pt idx="2">
                  <c:v>3536</c:v>
                </c:pt>
              </c:numCache>
            </c:numRef>
          </c:val>
          <c:extLst>
            <c:ext xmlns:c16="http://schemas.microsoft.com/office/drawing/2014/chart" uri="{C3380CC4-5D6E-409C-BE32-E72D297353CC}">
              <c16:uniqueId val="{00000000-463F-4D8D-8B4C-71E7D22DCA7B}"/>
            </c:ext>
          </c:extLst>
        </c:ser>
        <c:dLbls>
          <c:showLegendKey val="0"/>
          <c:showVal val="0"/>
          <c:showCatName val="1"/>
          <c:showSerName val="0"/>
          <c:showPercent val="1"/>
          <c:showBubbleSize val="0"/>
          <c:showLeaderLines val="0"/>
        </c:dLbls>
        <c:firstSliceAng val="147"/>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1Q 2026</c:v>
                </c:pt>
              </c:strCache>
            </c:strRef>
          </c:tx>
          <c:dPt>
            <c:idx val="0"/>
            <c:bubble3D val="0"/>
            <c:spPr>
              <a:solidFill>
                <a:srgbClr val="6CE4E8"/>
              </a:solidFill>
              <a:ln w="19050">
                <a:solidFill>
                  <a:schemeClr val="lt1"/>
                </a:solidFill>
              </a:ln>
              <a:effectLst/>
            </c:spPr>
            <c:extLst>
              <c:ext xmlns:c16="http://schemas.microsoft.com/office/drawing/2014/chart" uri="{C3380CC4-5D6E-409C-BE32-E72D297353CC}">
                <c16:uniqueId val="{00000001-B924-46D9-8F6C-58D0EAE5D425}"/>
              </c:ext>
            </c:extLst>
          </c:dPt>
          <c:dPt>
            <c:idx val="1"/>
            <c:bubble3D val="0"/>
            <c:spPr>
              <a:solidFill>
                <a:srgbClr val="42B8D5"/>
              </a:solidFill>
              <a:ln w="19050">
                <a:solidFill>
                  <a:schemeClr val="lt1"/>
                </a:solidFill>
              </a:ln>
              <a:effectLst/>
            </c:spPr>
            <c:extLst>
              <c:ext xmlns:c16="http://schemas.microsoft.com/office/drawing/2014/chart" uri="{C3380CC4-5D6E-409C-BE32-E72D297353CC}">
                <c16:uniqueId val="{00000003-B924-46D9-8F6C-58D0EAE5D425}"/>
              </c:ext>
            </c:extLst>
          </c:dPt>
          <c:dPt>
            <c:idx val="2"/>
            <c:bubble3D val="0"/>
            <c:spPr>
              <a:solidFill>
                <a:srgbClr val="2E8BBA"/>
              </a:solidFill>
              <a:ln w="19050">
                <a:solidFill>
                  <a:schemeClr val="lt1"/>
                </a:solidFill>
              </a:ln>
              <a:effectLst/>
            </c:spPr>
            <c:extLst>
              <c:ext xmlns:c16="http://schemas.microsoft.com/office/drawing/2014/chart" uri="{C3380CC4-5D6E-409C-BE32-E72D297353CC}">
                <c16:uniqueId val="{00000005-B924-46D9-8F6C-58D0EAE5D425}"/>
              </c:ext>
            </c:extLst>
          </c:dPt>
          <c:dLbls>
            <c:dLbl>
              <c:idx val="0"/>
              <c:layout>
                <c:manualLayout>
                  <c:x val="-8.8161049057543905E-2"/>
                  <c:y val="4.5372375011610211E-3"/>
                </c:manualLayout>
              </c:layout>
              <c:tx>
                <c:rich>
                  <a:bodyPr/>
                  <a:lstStyle/>
                  <a:p>
                    <a:fld id="{2A931F6D-5FF0-4749-87A7-0492DDA83359}" type="CATEGORYNAME">
                      <a:rPr lang="en-US"/>
                      <a:pPr/>
                      <a:t>[CATEGORY NAME]</a:t>
                    </a:fld>
                    <a:r>
                      <a:rPr lang="en-US" baseline="0" dirty="0"/>
                      <a:t>
65%</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924-46D9-8F6C-58D0EAE5D425}"/>
                </c:ext>
              </c:extLst>
            </c:dLbl>
            <c:dLbl>
              <c:idx val="1"/>
              <c:layout>
                <c:manualLayout>
                  <c:x val="0.11477570537680237"/>
                  <c:y val="-6.8058562517416585E-2"/>
                </c:manualLayout>
              </c:layout>
              <c:tx>
                <c:rich>
                  <a:bodyPr/>
                  <a:lstStyle/>
                  <a:p>
                    <a:fld id="{5AD25E4D-4E7D-4061-B980-357BF8192103}" type="CATEGORYNAME">
                      <a:rPr lang="en-US"/>
                      <a:pPr/>
                      <a:t>[CATEGORY NAME]</a:t>
                    </a:fld>
                    <a:r>
                      <a:rPr lang="en-US" baseline="0" dirty="0"/>
                      <a:t>
23%</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924-46D9-8F6C-58D0EAE5D425}"/>
                </c:ext>
              </c:extLst>
            </c:dLbl>
            <c:dLbl>
              <c:idx val="2"/>
              <c:layout>
                <c:manualLayout>
                  <c:x val="7.8180552937821904E-2"/>
                  <c:y val="0.1270426500325109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924-46D9-8F6C-58D0EAE5D425}"/>
                </c:ext>
              </c:extLst>
            </c:dLbl>
            <c:spPr>
              <a:noFill/>
              <a:ln>
                <a:noFill/>
              </a:ln>
              <a:effectLst/>
            </c:spPr>
            <c:txPr>
              <a:bodyPr rot="0" spcFirstLastPara="1" vertOverflow="ellipsis" vert="horz" wrap="square" lIns="38100" tIns="19050" rIns="38100" bIns="19050" anchor="ctr" anchorCtr="1">
                <a:spAutoFit/>
              </a:bodyPr>
              <a:lstStyle/>
              <a:p>
                <a:pPr>
                  <a:defRPr lang="en-US" sz="1800" b="0" i="0" u="none" strike="noStrike" kern="1200" spc="42" baseline="0">
                    <a:solidFill>
                      <a:srgbClr val="000F73"/>
                    </a:solidFill>
                    <a:latin typeface="Henry Sans" panose="02010503040501010106" pitchFamily="2" charset="0"/>
                    <a:ea typeface="Henry Sans 1"/>
                    <a:cs typeface="Henry Sans 1"/>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Rent</c:v>
                </c:pt>
                <c:pt idx="1">
                  <c:v>Real Estate</c:v>
                </c:pt>
                <c:pt idx="2">
                  <c:v>Others</c:v>
                </c:pt>
              </c:strCache>
            </c:strRef>
          </c:cat>
          <c:val>
            <c:numRef>
              <c:f>Sheet1!$B$2:$B$4</c:f>
              <c:numCache>
                <c:formatCode>#,##0</c:formatCode>
                <c:ptCount val="3"/>
                <c:pt idx="0">
                  <c:v>22000</c:v>
                </c:pt>
                <c:pt idx="1">
                  <c:v>9800</c:v>
                </c:pt>
                <c:pt idx="2">
                  <c:v>4200</c:v>
                </c:pt>
              </c:numCache>
            </c:numRef>
          </c:val>
          <c:extLst>
            <c:ext xmlns:c16="http://schemas.microsoft.com/office/drawing/2014/chart" uri="{C3380CC4-5D6E-409C-BE32-E72D297353CC}">
              <c16:uniqueId val="{00000006-B924-46D9-8F6C-58D0EAE5D425}"/>
            </c:ext>
          </c:extLst>
        </c:ser>
        <c:dLbls>
          <c:showLegendKey val="0"/>
          <c:showVal val="0"/>
          <c:showCatName val="1"/>
          <c:showSerName val="0"/>
          <c:showPercent val="1"/>
          <c:showBubbleSize val="0"/>
          <c:showLeaderLines val="0"/>
        </c:dLbls>
        <c:firstSliceAng val="147"/>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1" i="0" u="none" strike="noStrike" kern="1200" spc="0" baseline="0">
                <a:solidFill>
                  <a:schemeClr val="tx1">
                    <a:lumMod val="65000"/>
                    <a:lumOff val="35000"/>
                  </a:schemeClr>
                </a:solidFill>
                <a:latin typeface="+mn-lt"/>
                <a:ea typeface="+mn-ea"/>
                <a:cs typeface="+mn-cs"/>
              </a:defRPr>
            </a:pPr>
            <a:r>
              <a:rPr lang="en-PH" b="1" dirty="0"/>
              <a:t>Total debt / EBITDA and net debt / EBITDA</a:t>
            </a:r>
          </a:p>
        </c:rich>
      </c:tx>
      <c:layout>
        <c:manualLayout>
          <c:xMode val="edge"/>
          <c:yMode val="edge"/>
          <c:x val="3.0821617353541112E-2"/>
          <c:y val="0"/>
        </c:manualLayout>
      </c:layout>
      <c:overlay val="0"/>
      <c:spPr>
        <a:noFill/>
        <a:ln>
          <a:noFill/>
        </a:ln>
        <a:effectLst/>
      </c:spPr>
      <c:txPr>
        <a:bodyPr rot="0" spcFirstLastPara="1" vertOverflow="ellipsis" vert="horz" wrap="square" anchor="ctr" anchorCtr="1"/>
        <a:lstStyle/>
        <a:p>
          <a:pPr algn="l">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Sheet1!$D$7</c:f>
              <c:strCache>
                <c:ptCount val="1"/>
                <c:pt idx="0">
                  <c:v>Total debt / EBITDA (x)</c:v>
                </c:pt>
              </c:strCache>
            </c:strRef>
          </c:tx>
          <c:spPr>
            <a:solidFill>
              <a:srgbClr val="002060"/>
            </a:solidFill>
            <a:ln>
              <a:noFill/>
            </a:ln>
            <a:effectLst/>
          </c:spPr>
          <c:invertIfNegative val="0"/>
          <c:dLbls>
            <c:dLbl>
              <c:idx val="0"/>
              <c:tx>
                <c:rich>
                  <a:bodyPr/>
                  <a:lstStyle/>
                  <a:p>
                    <a:fld id="{032D836F-2719-4F12-B096-4BF966CF2B1C}"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E45-4C2E-B689-A0D3A37FC34D}"/>
                </c:ext>
              </c:extLst>
            </c:dLbl>
            <c:dLbl>
              <c:idx val="1"/>
              <c:tx>
                <c:rich>
                  <a:bodyPr/>
                  <a:lstStyle/>
                  <a:p>
                    <a:fld id="{B59FF3FE-89E9-4423-BB85-5C99F4058E32}"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E45-4C2E-B689-A0D3A37FC34D}"/>
                </c:ext>
              </c:extLst>
            </c:dLbl>
            <c:dLbl>
              <c:idx val="2"/>
              <c:tx>
                <c:rich>
                  <a:bodyPr/>
                  <a:lstStyle/>
                  <a:p>
                    <a:fld id="{2A633171-68B8-4151-806F-45D98DA0D471}"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E45-4C2E-B689-A0D3A37FC34D}"/>
                </c:ext>
              </c:extLst>
            </c:dLbl>
            <c:dLbl>
              <c:idx val="3"/>
              <c:tx>
                <c:rich>
                  <a:bodyPr/>
                  <a:lstStyle/>
                  <a:p>
                    <a:fld id="{9583AC28-9AB4-479B-9482-BEC66C86D1B2}"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E45-4C2E-B689-A0D3A37FC34D}"/>
                </c:ext>
              </c:extLst>
            </c:dLbl>
            <c:dLbl>
              <c:idx val="4"/>
              <c:tx>
                <c:rich>
                  <a:bodyPr/>
                  <a:lstStyle/>
                  <a:p>
                    <a:fld id="{EEA20DDC-E825-48A3-97D9-B0FD75489942}"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0E45-4C2E-B689-A0D3A37FC3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Sheet1!$E$6:$I$6</c:f>
              <c:strCache>
                <c:ptCount val="5"/>
                <c:pt idx="0">
                  <c:v>2022</c:v>
                </c:pt>
                <c:pt idx="1">
                  <c:v>2023</c:v>
                </c:pt>
                <c:pt idx="2">
                  <c:v>2024</c:v>
                </c:pt>
                <c:pt idx="3">
                  <c:v>2025</c:v>
                </c:pt>
                <c:pt idx="4">
                  <c:v>1Q2026</c:v>
                </c:pt>
              </c:strCache>
            </c:strRef>
          </c:cat>
          <c:val>
            <c:numRef>
              <c:f>Sheet1!$E$7:$I$7</c:f>
              <c:numCache>
                <c:formatCode>General</c:formatCode>
                <c:ptCount val="5"/>
                <c:pt idx="0">
                  <c:v>5.77</c:v>
                </c:pt>
                <c:pt idx="1">
                  <c:v>4.95</c:v>
                </c:pt>
                <c:pt idx="2">
                  <c:v>4.75</c:v>
                </c:pt>
                <c:pt idx="3">
                  <c:v>4.8899999999999997</c:v>
                </c:pt>
                <c:pt idx="4">
                  <c:v>4.91</c:v>
                </c:pt>
              </c:numCache>
            </c:numRef>
          </c:val>
          <c:extLst>
            <c:ext xmlns:c16="http://schemas.microsoft.com/office/drawing/2014/chart" uri="{C3380CC4-5D6E-409C-BE32-E72D297353CC}">
              <c16:uniqueId val="{00000000-0E45-4C2E-B689-A0D3A37FC34D}"/>
            </c:ext>
          </c:extLst>
        </c:ser>
        <c:ser>
          <c:idx val="1"/>
          <c:order val="1"/>
          <c:tx>
            <c:strRef>
              <c:f>Sheet1!$D$8</c:f>
              <c:strCache>
                <c:ptCount val="1"/>
                <c:pt idx="0">
                  <c:v>Net debt / EBITDA (x)</c:v>
                </c:pt>
              </c:strCache>
            </c:strRef>
          </c:tx>
          <c:spPr>
            <a:solidFill>
              <a:schemeClr val="bg1">
                <a:lumMod val="65000"/>
              </a:schemeClr>
            </a:solidFill>
            <a:ln>
              <a:solidFill>
                <a:schemeClr val="bg1">
                  <a:lumMod val="65000"/>
                </a:schemeClr>
              </a:solidFill>
            </a:ln>
            <a:effectLst/>
          </c:spPr>
          <c:invertIfNegative val="0"/>
          <c:dLbls>
            <c:dLbl>
              <c:idx val="0"/>
              <c:tx>
                <c:rich>
                  <a:bodyPr/>
                  <a:lstStyle/>
                  <a:p>
                    <a:fld id="{E527D09A-EA79-43E0-9DFF-9B8BBC3D1427}"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E45-4C2E-B689-A0D3A37FC34D}"/>
                </c:ext>
              </c:extLst>
            </c:dLbl>
            <c:dLbl>
              <c:idx val="1"/>
              <c:tx>
                <c:rich>
                  <a:bodyPr/>
                  <a:lstStyle/>
                  <a:p>
                    <a:fld id="{64AF46C0-AD4A-4423-A536-C6983F160A66}"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E45-4C2E-B689-A0D3A37FC34D}"/>
                </c:ext>
              </c:extLst>
            </c:dLbl>
            <c:dLbl>
              <c:idx val="2"/>
              <c:tx>
                <c:rich>
                  <a:bodyPr/>
                  <a:lstStyle/>
                  <a:p>
                    <a:fld id="{46A6952A-FA96-468D-B1EB-06CEF401D404}"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0E45-4C2E-B689-A0D3A37FC34D}"/>
                </c:ext>
              </c:extLst>
            </c:dLbl>
            <c:dLbl>
              <c:idx val="3"/>
              <c:tx>
                <c:rich>
                  <a:bodyPr/>
                  <a:lstStyle/>
                  <a:p>
                    <a:fld id="{EEC35BF1-0429-4468-9418-C6E108FEFA8F}"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E45-4C2E-B689-A0D3A37FC34D}"/>
                </c:ext>
              </c:extLst>
            </c:dLbl>
            <c:dLbl>
              <c:idx val="4"/>
              <c:tx>
                <c:rich>
                  <a:bodyPr/>
                  <a:lstStyle/>
                  <a:p>
                    <a:fld id="{22A9E18C-4AB6-4091-8130-4C4938193C29}" type="VALUE">
                      <a:rPr lang="en-US" smtClean="0"/>
                      <a:pPr/>
                      <a:t>[VALUE]</a:t>
                    </a:fld>
                    <a:r>
                      <a:rPr lang="en-US"/>
                      <a:t>0x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0E45-4C2E-B689-A0D3A37FC3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Sheet1!$E$6:$I$6</c:f>
              <c:strCache>
                <c:ptCount val="5"/>
                <c:pt idx="0">
                  <c:v>2022</c:v>
                </c:pt>
                <c:pt idx="1">
                  <c:v>2023</c:v>
                </c:pt>
                <c:pt idx="2">
                  <c:v>2024</c:v>
                </c:pt>
                <c:pt idx="3">
                  <c:v>2025</c:v>
                </c:pt>
                <c:pt idx="4">
                  <c:v>1Q2026</c:v>
                </c:pt>
              </c:strCache>
            </c:strRef>
          </c:cat>
          <c:val>
            <c:numRef>
              <c:f>Sheet1!$E$8:$I$8</c:f>
              <c:numCache>
                <c:formatCode>General</c:formatCode>
                <c:ptCount val="5"/>
                <c:pt idx="0">
                  <c:v>5.08</c:v>
                </c:pt>
                <c:pt idx="1">
                  <c:v>4.5199999999999996</c:v>
                </c:pt>
                <c:pt idx="2">
                  <c:v>4.37</c:v>
                </c:pt>
                <c:pt idx="3">
                  <c:v>4.57</c:v>
                </c:pt>
                <c:pt idx="4">
                  <c:v>4.5</c:v>
                </c:pt>
              </c:numCache>
            </c:numRef>
          </c:val>
          <c:extLst>
            <c:ext xmlns:c16="http://schemas.microsoft.com/office/drawing/2014/chart" uri="{C3380CC4-5D6E-409C-BE32-E72D297353CC}">
              <c16:uniqueId val="{00000001-0E45-4C2E-B689-A0D3A37FC34D}"/>
            </c:ext>
          </c:extLst>
        </c:ser>
        <c:dLbls>
          <c:dLblPos val="outEnd"/>
          <c:showLegendKey val="0"/>
          <c:showVal val="1"/>
          <c:showCatName val="0"/>
          <c:showSerName val="0"/>
          <c:showPercent val="0"/>
          <c:showBubbleSize val="0"/>
        </c:dLbls>
        <c:gapWidth val="50"/>
        <c:overlap val="-1"/>
        <c:axId val="930629184"/>
        <c:axId val="930629664"/>
      </c:barChart>
      <c:catAx>
        <c:axId val="930629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930629664"/>
        <c:crosses val="autoZero"/>
        <c:auto val="1"/>
        <c:lblAlgn val="ctr"/>
        <c:lblOffset val="100"/>
        <c:noMultiLvlLbl val="0"/>
      </c:catAx>
      <c:valAx>
        <c:axId val="930629664"/>
        <c:scaling>
          <c:orientation val="minMax"/>
        </c:scaling>
        <c:delete val="1"/>
        <c:axPos val="l"/>
        <c:numFmt formatCode="General" sourceLinked="1"/>
        <c:majorTickMark val="out"/>
        <c:minorTickMark val="none"/>
        <c:tickLblPos val="nextTo"/>
        <c:crossAx val="93062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en-PH" sz="1400" b="1" i="0" u="none" strike="noStrike" kern="1200" spc="0" baseline="0" dirty="0">
                <a:solidFill>
                  <a:prstClr val="black">
                    <a:lumMod val="65000"/>
                    <a:lumOff val="35000"/>
                  </a:prstClr>
                </a:solidFill>
              </a:rPr>
              <a:t>Debt-to-equity ratio and net debt-to-equity ratio</a:t>
            </a:r>
          </a:p>
        </c:rich>
      </c:tx>
      <c:layout>
        <c:manualLayout>
          <c:xMode val="edge"/>
          <c:yMode val="edge"/>
          <c:x val="3.7996996907126629E-2"/>
          <c:y val="2.472152275236587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Sheet1!$D$12</c:f>
              <c:strCache>
                <c:ptCount val="1"/>
                <c:pt idx="0">
                  <c:v>Debt-to-equity ratio (x)</c:v>
                </c:pt>
              </c:strCache>
            </c:strRef>
          </c:tx>
          <c:spPr>
            <a:solidFill>
              <a:srgbClr val="000F73"/>
            </a:solidFill>
            <a:ln>
              <a:noFill/>
            </a:ln>
            <a:effectLst/>
          </c:spPr>
          <c:invertIfNegative val="0"/>
          <c:dLbls>
            <c:dLbl>
              <c:idx val="0"/>
              <c:tx>
                <c:rich>
                  <a:bodyPr/>
                  <a:lstStyle/>
                  <a:p>
                    <a:fld id="{A6ACB503-7400-4F1F-881C-5B785AB510F4}"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38A-4BFA-A3B8-C90C907E7F81}"/>
                </c:ext>
              </c:extLst>
            </c:dLbl>
            <c:dLbl>
              <c:idx val="1"/>
              <c:tx>
                <c:rich>
                  <a:bodyPr/>
                  <a:lstStyle/>
                  <a:p>
                    <a:fld id="{EA896FE4-87F1-41FD-B79D-66902A447EBC}"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38A-4BFA-A3B8-C90C907E7F81}"/>
                </c:ext>
              </c:extLst>
            </c:dLbl>
            <c:dLbl>
              <c:idx val="2"/>
              <c:tx>
                <c:rich>
                  <a:bodyPr/>
                  <a:lstStyle/>
                  <a:p>
                    <a:fld id="{0E3CE3B2-C098-4DC1-B964-6251E6533B25}" type="VALUE">
                      <a:rPr lang="en-US" smtClean="0"/>
                      <a:pPr/>
                      <a:t>[VALUE]</a:t>
                    </a:fld>
                    <a:r>
                      <a:rPr lang="en-US"/>
                      <a:t>0x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38A-4BFA-A3B8-C90C907E7F81}"/>
                </c:ext>
              </c:extLst>
            </c:dLbl>
            <c:dLbl>
              <c:idx val="3"/>
              <c:tx>
                <c:rich>
                  <a:bodyPr/>
                  <a:lstStyle/>
                  <a:p>
                    <a:fld id="{3D8F2BF8-EBCE-4963-B692-B0EF9D6C86C0}"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638A-4BFA-A3B8-C90C907E7F81}"/>
                </c:ext>
              </c:extLst>
            </c:dLbl>
            <c:dLbl>
              <c:idx val="4"/>
              <c:tx>
                <c:rich>
                  <a:bodyPr/>
                  <a:lstStyle/>
                  <a:p>
                    <a:fld id="{A86DCB01-FE1A-48E2-A951-5456FD349813}"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638A-4BFA-A3B8-C90C907E7F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Sheet1!$E$11:$I$11</c:f>
              <c:strCache>
                <c:ptCount val="5"/>
                <c:pt idx="0">
                  <c:v>2022</c:v>
                </c:pt>
                <c:pt idx="1">
                  <c:v>2023</c:v>
                </c:pt>
                <c:pt idx="2">
                  <c:v>2024</c:v>
                </c:pt>
                <c:pt idx="3">
                  <c:v>2025</c:v>
                </c:pt>
                <c:pt idx="4">
                  <c:v>1Q2026</c:v>
                </c:pt>
              </c:strCache>
            </c:strRef>
          </c:cat>
          <c:val>
            <c:numRef>
              <c:f>Sheet1!$E$12:$I$12</c:f>
              <c:numCache>
                <c:formatCode>General</c:formatCode>
                <c:ptCount val="5"/>
                <c:pt idx="0">
                  <c:v>0.97</c:v>
                </c:pt>
                <c:pt idx="1">
                  <c:v>0.93</c:v>
                </c:pt>
                <c:pt idx="2">
                  <c:v>0.9</c:v>
                </c:pt>
                <c:pt idx="3">
                  <c:v>0.91</c:v>
                </c:pt>
                <c:pt idx="4">
                  <c:v>0.89</c:v>
                </c:pt>
              </c:numCache>
            </c:numRef>
          </c:val>
          <c:extLst>
            <c:ext xmlns:c16="http://schemas.microsoft.com/office/drawing/2014/chart" uri="{C3380CC4-5D6E-409C-BE32-E72D297353CC}">
              <c16:uniqueId val="{00000000-638A-4BFA-A3B8-C90C907E7F81}"/>
            </c:ext>
          </c:extLst>
        </c:ser>
        <c:ser>
          <c:idx val="1"/>
          <c:order val="1"/>
          <c:tx>
            <c:strRef>
              <c:f>Sheet1!$D$13</c:f>
              <c:strCache>
                <c:ptCount val="1"/>
                <c:pt idx="0">
                  <c:v>Net debt-to-equity ratio (x)</c:v>
                </c:pt>
              </c:strCache>
            </c:strRef>
          </c:tx>
          <c:spPr>
            <a:solidFill>
              <a:srgbClr val="A6A6A6"/>
            </a:solidFill>
            <a:ln>
              <a:noFill/>
            </a:ln>
            <a:effectLst/>
          </c:spPr>
          <c:invertIfNegative val="0"/>
          <c:dLbls>
            <c:dLbl>
              <c:idx val="0"/>
              <c:tx>
                <c:rich>
                  <a:bodyPr/>
                  <a:lstStyle/>
                  <a:p>
                    <a:fld id="{1F6ADA86-5687-47B0-8D81-31C24632AE1C}"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38A-4BFA-A3B8-C90C907E7F81}"/>
                </c:ext>
              </c:extLst>
            </c:dLbl>
            <c:dLbl>
              <c:idx val="1"/>
              <c:tx>
                <c:rich>
                  <a:bodyPr/>
                  <a:lstStyle/>
                  <a:p>
                    <a:fld id="{3FEA2BFA-0390-42A8-A836-D09BECBE0123}"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38A-4BFA-A3B8-C90C907E7F81}"/>
                </c:ext>
              </c:extLst>
            </c:dLbl>
            <c:dLbl>
              <c:idx val="2"/>
              <c:tx>
                <c:rich>
                  <a:bodyPr/>
                  <a:lstStyle/>
                  <a:p>
                    <a:fld id="{216C0EF7-D501-4F74-BB90-5E1C7FF14AA2}"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38A-4BFA-A3B8-C90C907E7F81}"/>
                </c:ext>
              </c:extLst>
            </c:dLbl>
            <c:dLbl>
              <c:idx val="3"/>
              <c:tx>
                <c:rich>
                  <a:bodyPr/>
                  <a:lstStyle/>
                  <a:p>
                    <a:fld id="{25B6815D-DDD3-41BE-A571-13A7A48CCDAE}"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38A-4BFA-A3B8-C90C907E7F81}"/>
                </c:ext>
              </c:extLst>
            </c:dLbl>
            <c:dLbl>
              <c:idx val="4"/>
              <c:tx>
                <c:rich>
                  <a:bodyPr/>
                  <a:lstStyle/>
                  <a:p>
                    <a:fld id="{A0BC29EE-AAED-448D-9433-5EFA9C0D423D}" type="VALUE">
                      <a:rPr lang="en-US" smtClean="0"/>
                      <a:pPr/>
                      <a:t>[VALUE]</a:t>
                    </a:fld>
                    <a:r>
                      <a:rPr lang="en-US"/>
                      <a:t>x</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38A-4BFA-A3B8-C90C907E7F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Sheet1!$E$11:$I$11</c:f>
              <c:strCache>
                <c:ptCount val="5"/>
                <c:pt idx="0">
                  <c:v>2022</c:v>
                </c:pt>
                <c:pt idx="1">
                  <c:v>2023</c:v>
                </c:pt>
                <c:pt idx="2">
                  <c:v>2024</c:v>
                </c:pt>
                <c:pt idx="3">
                  <c:v>2025</c:v>
                </c:pt>
                <c:pt idx="4">
                  <c:v>1Q2026</c:v>
                </c:pt>
              </c:strCache>
            </c:strRef>
          </c:cat>
          <c:val>
            <c:numRef>
              <c:f>Sheet1!$E$13:$I$13</c:f>
              <c:numCache>
                <c:formatCode>General</c:formatCode>
                <c:ptCount val="5"/>
                <c:pt idx="0">
                  <c:v>0.85</c:v>
                </c:pt>
                <c:pt idx="1">
                  <c:v>0.85</c:v>
                </c:pt>
                <c:pt idx="2">
                  <c:v>0.83</c:v>
                </c:pt>
                <c:pt idx="3">
                  <c:v>0.85</c:v>
                </c:pt>
                <c:pt idx="4">
                  <c:v>0.82</c:v>
                </c:pt>
              </c:numCache>
            </c:numRef>
          </c:val>
          <c:extLst>
            <c:ext xmlns:c16="http://schemas.microsoft.com/office/drawing/2014/chart" uri="{C3380CC4-5D6E-409C-BE32-E72D297353CC}">
              <c16:uniqueId val="{00000001-638A-4BFA-A3B8-C90C907E7F81}"/>
            </c:ext>
          </c:extLst>
        </c:ser>
        <c:dLbls>
          <c:dLblPos val="outEnd"/>
          <c:showLegendKey val="0"/>
          <c:showVal val="1"/>
          <c:showCatName val="0"/>
          <c:showSerName val="0"/>
          <c:showPercent val="0"/>
          <c:showBubbleSize val="0"/>
        </c:dLbls>
        <c:gapWidth val="50"/>
        <c:axId val="489315792"/>
        <c:axId val="489314832"/>
      </c:barChart>
      <c:catAx>
        <c:axId val="48931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489314832"/>
        <c:crosses val="autoZero"/>
        <c:auto val="1"/>
        <c:lblAlgn val="ctr"/>
        <c:lblOffset val="100"/>
        <c:noMultiLvlLbl val="0"/>
      </c:catAx>
      <c:valAx>
        <c:axId val="489314832"/>
        <c:scaling>
          <c:orientation val="minMax"/>
        </c:scaling>
        <c:delete val="1"/>
        <c:axPos val="l"/>
        <c:numFmt formatCode="General" sourceLinked="1"/>
        <c:majorTickMark val="none"/>
        <c:minorTickMark val="none"/>
        <c:tickLblPos val="nextTo"/>
        <c:crossAx val="48931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PH" b="1" dirty="0"/>
              <a:t>SMPH maturity schedule</a:t>
            </a:r>
            <a:r>
              <a:rPr lang="en-PH" b="1" baseline="0" dirty="0"/>
              <a:t>   as at 31 March 2026</a:t>
            </a:r>
            <a:endParaRPr lang="en-PH" b="1" dirty="0"/>
          </a:p>
        </c:rich>
      </c:tx>
      <c:layout>
        <c:manualLayout>
          <c:xMode val="edge"/>
          <c:yMode val="edge"/>
          <c:x val="2.2613237458175662E-2"/>
          <c:y val="3.6230658472859403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PH"/>
        </a:p>
      </c:txPr>
    </c:title>
    <c:autoTitleDeleted val="0"/>
    <c:plotArea>
      <c:layout/>
      <c:barChart>
        <c:barDir val="col"/>
        <c:grouping val="clustered"/>
        <c:varyColors val="0"/>
        <c:ser>
          <c:idx val="0"/>
          <c:order val="0"/>
          <c:spPr>
            <a:solidFill>
              <a:srgbClr val="002060"/>
            </a:solidFill>
            <a:ln>
              <a:noFill/>
            </a:ln>
            <a:effectLst/>
          </c:spPr>
          <c:invertIfNegative val="0"/>
          <c:dLbls>
            <c:dLbl>
              <c:idx val="0"/>
              <c:tx>
                <c:rich>
                  <a:bodyPr/>
                  <a:lstStyle/>
                  <a:p>
                    <a:r>
                      <a:rPr lang="en-US"/>
                      <a:t>83.1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9C4-4725-98AB-CE220C947999}"/>
                </c:ext>
              </c:extLst>
            </c:dLbl>
            <c:dLbl>
              <c:idx val="1"/>
              <c:tx>
                <c:rich>
                  <a:bodyPr/>
                  <a:lstStyle/>
                  <a:p>
                    <a:r>
                      <a:rPr lang="en-US"/>
                      <a:t>254.2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9C4-4725-98AB-CE220C947999}"/>
                </c:ext>
              </c:extLst>
            </c:dLbl>
            <c:dLbl>
              <c:idx val="2"/>
              <c:tx>
                <c:rich>
                  <a:bodyPr/>
                  <a:lstStyle/>
                  <a:p>
                    <a:r>
                      <a:rPr lang="en-US"/>
                      <a:t>88.8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9C4-4725-98AB-CE220C9479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Sheet1!$D$17:$D$19</c:f>
              <c:strCache>
                <c:ptCount val="3"/>
                <c:pt idx="0">
                  <c:v>Within 1 year</c:v>
                </c:pt>
                <c:pt idx="1">
                  <c:v>More than 1 year to 5 years</c:v>
                </c:pt>
                <c:pt idx="2">
                  <c:v>More than 5 years</c:v>
                </c:pt>
              </c:strCache>
            </c:strRef>
          </c:cat>
          <c:val>
            <c:numRef>
              <c:f>Sheet1!$E$17:$E$19</c:f>
              <c:numCache>
                <c:formatCode>General</c:formatCode>
                <c:ptCount val="3"/>
                <c:pt idx="0">
                  <c:v>83.6</c:v>
                </c:pt>
                <c:pt idx="1">
                  <c:v>256</c:v>
                </c:pt>
                <c:pt idx="2">
                  <c:v>88.9</c:v>
                </c:pt>
              </c:numCache>
            </c:numRef>
          </c:val>
          <c:extLst>
            <c:ext xmlns:c16="http://schemas.microsoft.com/office/drawing/2014/chart" uri="{C3380CC4-5D6E-409C-BE32-E72D297353CC}">
              <c16:uniqueId val="{00000000-7CEB-410A-9D4B-0C1083E43E9B}"/>
            </c:ext>
          </c:extLst>
        </c:ser>
        <c:dLbls>
          <c:dLblPos val="outEnd"/>
          <c:showLegendKey val="0"/>
          <c:showVal val="1"/>
          <c:showCatName val="0"/>
          <c:showSerName val="0"/>
          <c:showPercent val="0"/>
          <c:showBubbleSize val="0"/>
        </c:dLbls>
        <c:gapWidth val="219"/>
        <c:overlap val="-27"/>
        <c:axId val="489271632"/>
        <c:axId val="489290352"/>
        <c:extLst>
          <c:ext xmlns:c15="http://schemas.microsoft.com/office/drawing/2012/chart" uri="{02D57815-91ED-43cb-92C2-25804820EDAC}">
            <c15:filteredBarSeries>
              <c15: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Sheet1!$D$17:$D$19</c15:sqref>
                        </c15:formulaRef>
                      </c:ext>
                    </c:extLst>
                    <c:strCache>
                      <c:ptCount val="3"/>
                      <c:pt idx="0">
                        <c:v>Within 1 year</c:v>
                      </c:pt>
                      <c:pt idx="1">
                        <c:v>More than 1 year to 5 years</c:v>
                      </c:pt>
                      <c:pt idx="2">
                        <c:v>More than 5 years</c:v>
                      </c:pt>
                    </c:strCache>
                  </c:strRef>
                </c:cat>
                <c:val>
                  <c:numRef>
                    <c:extLst>
                      <c:ext uri="{02D57815-91ED-43cb-92C2-25804820EDAC}">
                        <c15:formulaRef>
                          <c15:sqref>Sheet1!$F$17:$F$19</c15:sqref>
                        </c15:formulaRef>
                      </c:ext>
                    </c:extLst>
                    <c:numCache>
                      <c:formatCode>General</c:formatCode>
                      <c:ptCount val="3"/>
                    </c:numCache>
                  </c:numRef>
                </c:val>
                <c:extLst>
                  <c:ext xmlns:c16="http://schemas.microsoft.com/office/drawing/2014/chart" uri="{C3380CC4-5D6E-409C-BE32-E72D297353CC}">
                    <c16:uniqueId val="{00000001-7CEB-410A-9D4B-0C1083E43E9B}"/>
                  </c:ext>
                </c:extLst>
              </c15:ser>
            </c15:filteredBarSeries>
            <c15:filteredBarSeries>
              <c15:ser>
                <c:idx val="2"/>
                <c:order val="2"/>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Sheet1!$D$17:$D$19</c15:sqref>
                        </c15:formulaRef>
                      </c:ext>
                    </c:extLst>
                    <c:strCache>
                      <c:ptCount val="3"/>
                      <c:pt idx="0">
                        <c:v>Within 1 year</c:v>
                      </c:pt>
                      <c:pt idx="1">
                        <c:v>More than 1 year to 5 years</c:v>
                      </c:pt>
                      <c:pt idx="2">
                        <c:v>More than 5 years</c:v>
                      </c:pt>
                    </c:strCache>
                  </c:strRef>
                </c:cat>
                <c:val>
                  <c:numRef>
                    <c:extLst xmlns:c15="http://schemas.microsoft.com/office/drawing/2012/chart">
                      <c:ext xmlns:c15="http://schemas.microsoft.com/office/drawing/2012/chart" uri="{02D57815-91ED-43cb-92C2-25804820EDAC}">
                        <c15:formulaRef>
                          <c15:sqref>Sheet1!$G$17:$G$19</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2-7CEB-410A-9D4B-0C1083E43E9B}"/>
                  </c:ext>
                </c:extLst>
              </c15:ser>
            </c15:filteredBarSeries>
            <c15:filteredBarSeries>
              <c15:ser>
                <c:idx val="3"/>
                <c:order val="3"/>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Sheet1!$D$17:$D$19</c15:sqref>
                        </c15:formulaRef>
                      </c:ext>
                    </c:extLst>
                    <c:strCache>
                      <c:ptCount val="3"/>
                      <c:pt idx="0">
                        <c:v>Within 1 year</c:v>
                      </c:pt>
                      <c:pt idx="1">
                        <c:v>More than 1 year to 5 years</c:v>
                      </c:pt>
                      <c:pt idx="2">
                        <c:v>More than 5 years</c:v>
                      </c:pt>
                    </c:strCache>
                  </c:strRef>
                </c:cat>
                <c:val>
                  <c:numRef>
                    <c:extLst xmlns:c15="http://schemas.microsoft.com/office/drawing/2012/chart">
                      <c:ext xmlns:c15="http://schemas.microsoft.com/office/drawing/2012/chart" uri="{02D57815-91ED-43cb-92C2-25804820EDAC}">
                        <c15:formulaRef>
                          <c15:sqref>Sheet1!$H$17:$H$19</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3-7CEB-410A-9D4B-0C1083E43E9B}"/>
                  </c:ext>
                </c:extLst>
              </c15:ser>
            </c15:filteredBarSeries>
            <c15:filteredBarSeries>
              <c15:ser>
                <c:idx val="4"/>
                <c:order val="4"/>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Sheet1!$D$17:$D$19</c15:sqref>
                        </c15:formulaRef>
                      </c:ext>
                    </c:extLst>
                    <c:strCache>
                      <c:ptCount val="3"/>
                      <c:pt idx="0">
                        <c:v>Within 1 year</c:v>
                      </c:pt>
                      <c:pt idx="1">
                        <c:v>More than 1 year to 5 years</c:v>
                      </c:pt>
                      <c:pt idx="2">
                        <c:v>More than 5 years</c:v>
                      </c:pt>
                    </c:strCache>
                  </c:strRef>
                </c:cat>
                <c:val>
                  <c:numRef>
                    <c:extLst xmlns:c15="http://schemas.microsoft.com/office/drawing/2012/chart">
                      <c:ext xmlns:c15="http://schemas.microsoft.com/office/drawing/2012/chart" uri="{02D57815-91ED-43cb-92C2-25804820EDAC}">
                        <c15:formulaRef>
                          <c15:sqref>Sheet1!$I$17:$I$19</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4-7CEB-410A-9D4B-0C1083E43E9B}"/>
                  </c:ext>
                </c:extLst>
              </c15:ser>
            </c15:filteredBarSeries>
          </c:ext>
        </c:extLst>
      </c:barChart>
      <c:catAx>
        <c:axId val="48927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9290352"/>
        <c:crosses val="autoZero"/>
        <c:auto val="1"/>
        <c:lblAlgn val="ctr"/>
        <c:lblOffset val="100"/>
        <c:noMultiLvlLbl val="0"/>
      </c:catAx>
      <c:valAx>
        <c:axId val="489290352"/>
        <c:scaling>
          <c:orientation val="minMax"/>
        </c:scaling>
        <c:delete val="1"/>
        <c:axPos val="l"/>
        <c:numFmt formatCode="General" sourceLinked="1"/>
        <c:majorTickMark val="none"/>
        <c:minorTickMark val="none"/>
        <c:tickLblPos val="nextTo"/>
        <c:crossAx val="489271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2.7410866824281344E-2"/>
          <c:y val="4.455258232079362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Sheet1!$D$22</c:f>
              <c:strCache>
                <c:ptCount val="1"/>
                <c:pt idx="0">
                  <c:v>Interest rate coverage ratio</c:v>
                </c:pt>
              </c:strCache>
            </c:strRef>
          </c:tx>
          <c:spPr>
            <a:solidFill>
              <a:srgbClr val="000F73"/>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Sheet1!$E$21:$I$21</c:f>
              <c:strCache>
                <c:ptCount val="5"/>
                <c:pt idx="0">
                  <c:v>2022</c:v>
                </c:pt>
                <c:pt idx="1">
                  <c:v>2023</c:v>
                </c:pt>
                <c:pt idx="2">
                  <c:v>2024</c:v>
                </c:pt>
                <c:pt idx="3">
                  <c:v>2025</c:v>
                </c:pt>
                <c:pt idx="4">
                  <c:v>1Q2026</c:v>
                </c:pt>
              </c:strCache>
            </c:strRef>
          </c:cat>
          <c:val>
            <c:numRef>
              <c:f>Sheet1!$E$22:$I$22</c:f>
              <c:numCache>
                <c:formatCode>General</c:formatCode>
                <c:ptCount val="5"/>
                <c:pt idx="0">
                  <c:v>5.33</c:v>
                </c:pt>
                <c:pt idx="1">
                  <c:v>5.31</c:v>
                </c:pt>
                <c:pt idx="2">
                  <c:v>5.9</c:v>
                </c:pt>
                <c:pt idx="3">
                  <c:v>6.61</c:v>
                </c:pt>
                <c:pt idx="4">
                  <c:v>6.28</c:v>
                </c:pt>
              </c:numCache>
            </c:numRef>
          </c:val>
          <c:extLst>
            <c:ext xmlns:c16="http://schemas.microsoft.com/office/drawing/2014/chart" uri="{C3380CC4-5D6E-409C-BE32-E72D297353CC}">
              <c16:uniqueId val="{00000000-119D-4301-8B62-47047331CF9C}"/>
            </c:ext>
          </c:extLst>
        </c:ser>
        <c:dLbls>
          <c:dLblPos val="outEnd"/>
          <c:showLegendKey val="0"/>
          <c:showVal val="1"/>
          <c:showCatName val="0"/>
          <c:showSerName val="0"/>
          <c:showPercent val="0"/>
          <c:showBubbleSize val="0"/>
        </c:dLbls>
        <c:gapWidth val="153"/>
        <c:overlap val="50"/>
        <c:axId val="489300912"/>
        <c:axId val="489302832"/>
      </c:barChart>
      <c:catAx>
        <c:axId val="48930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9302832"/>
        <c:crosses val="autoZero"/>
        <c:auto val="1"/>
        <c:lblAlgn val="ctr"/>
        <c:lblOffset val="100"/>
        <c:noMultiLvlLbl val="0"/>
      </c:catAx>
      <c:valAx>
        <c:axId val="489302832"/>
        <c:scaling>
          <c:orientation val="minMax"/>
        </c:scaling>
        <c:delete val="1"/>
        <c:axPos val="l"/>
        <c:numFmt formatCode="General" sourceLinked="1"/>
        <c:majorTickMark val="none"/>
        <c:minorTickMark val="none"/>
        <c:tickLblPos val="nextTo"/>
        <c:crossAx val="48930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LUZON</c:v>
                </c:pt>
              </c:strCache>
            </c:strRef>
          </c:tx>
          <c:spPr>
            <a:solidFill>
              <a:schemeClr val="accent1"/>
            </a:solidFill>
            <a:ln>
              <a:noFill/>
            </a:ln>
            <a:effectLst/>
          </c:spPr>
          <c:invertIfNegative val="0"/>
          <c:dPt>
            <c:idx val="0"/>
            <c:invertIfNegative val="0"/>
            <c:bubble3D val="0"/>
            <c:spPr>
              <a:solidFill>
                <a:srgbClr val="000E74"/>
              </a:solidFill>
              <a:ln>
                <a:noFill/>
              </a:ln>
              <a:effectLst/>
            </c:spPr>
            <c:extLst>
              <c:ext xmlns:c16="http://schemas.microsoft.com/office/drawing/2014/chart" uri="{C3380CC4-5D6E-409C-BE32-E72D297353CC}">
                <c16:uniqueId val="{00000000-521C-42C3-9672-A7F088000C1A}"/>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Malls</c:v>
                </c:pt>
              </c:strCache>
            </c:strRef>
          </c:cat>
          <c:val>
            <c:numRef>
              <c:f>Sheet1!$B$2</c:f>
              <c:numCache>
                <c:formatCode>General</c:formatCode>
                <c:ptCount val="1"/>
                <c:pt idx="0">
                  <c:v>74</c:v>
                </c:pt>
              </c:numCache>
            </c:numRef>
          </c:val>
          <c:extLst>
            <c:ext xmlns:c16="http://schemas.microsoft.com/office/drawing/2014/chart" uri="{C3380CC4-5D6E-409C-BE32-E72D297353CC}">
              <c16:uniqueId val="{00000000-2243-473C-BE37-F305C174218E}"/>
            </c:ext>
          </c:extLst>
        </c:ser>
        <c:ser>
          <c:idx val="1"/>
          <c:order val="1"/>
          <c:tx>
            <c:strRef>
              <c:f>Sheet1!$C$1</c:f>
              <c:strCache>
                <c:ptCount val="1"/>
                <c:pt idx="0">
                  <c:v>VIS</c:v>
                </c:pt>
              </c:strCache>
            </c:strRef>
          </c:tx>
          <c:spPr>
            <a:solidFill>
              <a:srgbClr val="2D8BBA"/>
            </a:solidFill>
            <a:ln>
              <a:noFill/>
            </a:ln>
            <a:effectLst/>
          </c:spPr>
          <c:invertIfNegative val="0"/>
          <c:dLbls>
            <c:dLbl>
              <c:idx val="0"/>
              <c:layout>
                <c:manualLayout>
                  <c:x val="9.7529929737173154E-3"/>
                  <c:y val="0"/>
                </c:manualLayout>
              </c:layout>
              <c:spPr>
                <a:noFill/>
                <a:ln>
                  <a:noFill/>
                </a:ln>
                <a:effectLst/>
              </c:spPr>
              <c:txPr>
                <a:bodyPr rot="0" spcFirstLastPara="1" vertOverflow="ellipsis" vert="horz" wrap="square" lIns="38100" tIns="19050" rIns="38100" bIns="19050" anchor="ctr" anchorCtr="0">
                  <a:spAutoFit/>
                </a:bodyPr>
                <a:lstStyle/>
                <a:p>
                  <a:pPr algn="r">
                    <a:defRPr sz="1600" b="0"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2243-473C-BE37-F305C174218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Malls</c:v>
                </c:pt>
              </c:strCache>
            </c:strRef>
          </c:cat>
          <c:val>
            <c:numRef>
              <c:f>Sheet1!$C$2</c:f>
              <c:numCache>
                <c:formatCode>General</c:formatCode>
                <c:ptCount val="1"/>
                <c:pt idx="0">
                  <c:v>8</c:v>
                </c:pt>
              </c:numCache>
            </c:numRef>
          </c:val>
          <c:extLst>
            <c:ext xmlns:c16="http://schemas.microsoft.com/office/drawing/2014/chart" uri="{C3380CC4-5D6E-409C-BE32-E72D297353CC}">
              <c16:uniqueId val="{00000001-2243-473C-BE37-F305C174218E}"/>
            </c:ext>
          </c:extLst>
        </c:ser>
        <c:ser>
          <c:idx val="2"/>
          <c:order val="2"/>
          <c:tx>
            <c:strRef>
              <c:f>Sheet1!$D$1</c:f>
              <c:strCache>
                <c:ptCount val="1"/>
                <c:pt idx="0">
                  <c:v>MIN</c:v>
                </c:pt>
              </c:strCache>
            </c:strRef>
          </c:tx>
          <c:spPr>
            <a:solidFill>
              <a:srgbClr val="4BAFC8"/>
            </a:solidFill>
            <a:ln>
              <a:noFill/>
            </a:ln>
            <a:effectLst/>
          </c:spPr>
          <c:invertIfNegative val="0"/>
          <c:dLbls>
            <c:dLbl>
              <c:idx val="0"/>
              <c:tx>
                <c:rich>
                  <a:bodyPr/>
                  <a:lstStyle/>
                  <a:p>
                    <a:fld id="{D4E4EEA9-038D-4AA9-8101-C63B5613DFC9}" type="SERIESNAME">
                      <a:rPr lang="en-US"/>
                      <a:pPr/>
                      <a:t>[SERIES NAME]</a:t>
                    </a:fld>
                    <a:r>
                      <a:rPr lang="en-US" baseline="0"/>
                      <a:t>
8</a:t>
                    </a:r>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0994-41B8-927A-0B07823DA98A}"/>
                </c:ext>
              </c:extLst>
            </c:dLbl>
            <c:spPr>
              <a:noFill/>
              <a:ln>
                <a:noFill/>
              </a:ln>
              <a:effectLst/>
            </c:spPr>
            <c:txPr>
              <a:bodyPr rot="0" spcFirstLastPara="1" vertOverflow="ellipsis" vert="horz" wrap="square" lIns="38100" tIns="19050" rIns="38100" bIns="19050" anchor="ctr" anchorCtr="0">
                <a:spAutoFit/>
              </a:bodyPr>
              <a:lstStyle/>
              <a:p>
                <a:pPr algn="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Malls</c:v>
                </c:pt>
              </c:strCache>
            </c:strRef>
          </c:cat>
          <c:val>
            <c:numRef>
              <c:f>Sheet1!$D$2</c:f>
              <c:numCache>
                <c:formatCode>General</c:formatCode>
                <c:ptCount val="1"/>
                <c:pt idx="0">
                  <c:v>7</c:v>
                </c:pt>
              </c:numCache>
            </c:numRef>
          </c:val>
          <c:extLst>
            <c:ext xmlns:c16="http://schemas.microsoft.com/office/drawing/2014/chart" uri="{C3380CC4-5D6E-409C-BE32-E72D297353CC}">
              <c16:uniqueId val="{00000002-2243-473C-BE37-F305C174218E}"/>
            </c:ext>
          </c:extLst>
        </c:ser>
        <c:ser>
          <c:idx val="3"/>
          <c:order val="3"/>
          <c:tx>
            <c:strRef>
              <c:f>Sheet1!$E$1</c:f>
              <c:strCache>
                <c:ptCount val="1"/>
                <c:pt idx="0">
                  <c:v>CH</c:v>
                </c:pt>
              </c:strCache>
            </c:strRef>
          </c:tx>
          <c:spPr>
            <a:solidFill>
              <a:srgbClr val="83C9D9"/>
            </a:solidFill>
            <a:ln>
              <a:noFill/>
            </a:ln>
            <a:effectLst/>
          </c:spPr>
          <c:invertIfNegative val="0"/>
          <c:dLbls>
            <c:dLbl>
              <c:idx val="0"/>
              <c:layout>
                <c:manualLayout>
                  <c:x val="1.2191241217146556E-2"/>
                  <c:y val="0"/>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2243-473C-BE37-F305C174218E}"/>
                </c:ext>
              </c:extLst>
            </c:dLbl>
            <c:spPr>
              <a:noFill/>
              <a:ln>
                <a:noFill/>
              </a:ln>
              <a:effectLst/>
            </c:spPr>
            <c:txPr>
              <a:bodyPr rot="0" spcFirstLastPara="1" vertOverflow="ellipsis" vert="horz" wrap="square" lIns="38100" tIns="19050" rIns="38100" bIns="19050" anchor="ctr" anchorCtr="0">
                <a:spAutoFit/>
              </a:bodyPr>
              <a:lstStyle/>
              <a:p>
                <a:pPr algn="r">
                  <a:defRPr sz="1600" b="0"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Malls</c:v>
                </c:pt>
              </c:strCache>
            </c:strRef>
          </c:cat>
          <c:val>
            <c:numRef>
              <c:f>Sheet1!$E$2</c:f>
              <c:numCache>
                <c:formatCode>General</c:formatCode>
                <c:ptCount val="1"/>
                <c:pt idx="0">
                  <c:v>9</c:v>
                </c:pt>
              </c:numCache>
            </c:numRef>
          </c:val>
          <c:extLst>
            <c:ext xmlns:c16="http://schemas.microsoft.com/office/drawing/2014/chart" uri="{C3380CC4-5D6E-409C-BE32-E72D297353CC}">
              <c16:uniqueId val="{00000003-2243-473C-BE37-F305C174218E}"/>
            </c:ext>
          </c:extLst>
        </c:ser>
        <c:dLbls>
          <c:showLegendKey val="0"/>
          <c:showVal val="0"/>
          <c:showCatName val="0"/>
          <c:showSerName val="0"/>
          <c:showPercent val="0"/>
          <c:showBubbleSize val="0"/>
        </c:dLbls>
        <c:gapWidth val="150"/>
        <c:overlap val="100"/>
        <c:axId val="1714067343"/>
        <c:axId val="1714075503"/>
      </c:barChart>
      <c:catAx>
        <c:axId val="1714067343"/>
        <c:scaling>
          <c:orientation val="minMax"/>
        </c:scaling>
        <c:delete val="1"/>
        <c:axPos val="l"/>
        <c:numFmt formatCode="General" sourceLinked="1"/>
        <c:majorTickMark val="none"/>
        <c:minorTickMark val="none"/>
        <c:tickLblPos val="nextTo"/>
        <c:crossAx val="1714075503"/>
        <c:crosses val="autoZero"/>
        <c:auto val="1"/>
        <c:lblAlgn val="ctr"/>
        <c:lblOffset val="100"/>
        <c:noMultiLvlLbl val="0"/>
      </c:catAx>
      <c:valAx>
        <c:axId val="1714075503"/>
        <c:scaling>
          <c:orientation val="minMax"/>
        </c:scaling>
        <c:delete val="1"/>
        <c:axPos val="b"/>
        <c:numFmt formatCode="General" sourceLinked="1"/>
        <c:majorTickMark val="none"/>
        <c:minorTickMark val="none"/>
        <c:tickLblPos val="nextTo"/>
        <c:crossAx val="1714067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26394660190977E-3"/>
          <c:y val="1.8144321657739153E-2"/>
          <c:w val="0.99179736053398093"/>
          <c:h val="0.98185556235592397"/>
        </c:manualLayout>
      </c:layout>
      <c:barChart>
        <c:barDir val="bar"/>
        <c:grouping val="percentStacked"/>
        <c:varyColors val="0"/>
        <c:ser>
          <c:idx val="0"/>
          <c:order val="0"/>
          <c:tx>
            <c:strRef>
              <c:f>Sheet1!$B$1</c:f>
              <c:strCache>
                <c:ptCount val="1"/>
                <c:pt idx="0">
                  <c:v>CORE A</c:v>
                </c:pt>
              </c:strCache>
            </c:strRef>
          </c:tx>
          <c:spPr>
            <a:solidFill>
              <a:srgbClr val="000E74"/>
            </a:solidFill>
            <a:ln>
              <a:noFill/>
            </a:ln>
            <a:effectLst/>
          </c:spPr>
          <c:invertIfNegative val="0"/>
          <c:dLbls>
            <c:delete val="1"/>
          </c:dLbls>
          <c:cat>
            <c:strRef>
              <c:f>Sheet1!$A$2</c:f>
              <c:strCache>
                <c:ptCount val="1"/>
                <c:pt idx="0">
                  <c:v>TENANT MIX (in %)</c:v>
                </c:pt>
              </c:strCache>
            </c:strRef>
          </c:cat>
          <c:val>
            <c:numRef>
              <c:f>Sheet1!$B$2</c:f>
              <c:numCache>
                <c:formatCode>General</c:formatCode>
                <c:ptCount val="1"/>
                <c:pt idx="0">
                  <c:v>50</c:v>
                </c:pt>
              </c:numCache>
            </c:numRef>
          </c:val>
          <c:extLst>
            <c:ext xmlns:c16="http://schemas.microsoft.com/office/drawing/2014/chart" uri="{C3380CC4-5D6E-409C-BE32-E72D297353CC}">
              <c16:uniqueId val="{00000000-85C9-4AE6-BB2B-594045206C3E}"/>
            </c:ext>
          </c:extLst>
        </c:ser>
        <c:ser>
          <c:idx val="1"/>
          <c:order val="1"/>
          <c:tx>
            <c:strRef>
              <c:f>Sheet1!$C$1</c:f>
              <c:strCache>
                <c:ptCount val="1"/>
                <c:pt idx="0">
                  <c:v>CORE</c:v>
                </c:pt>
              </c:strCache>
            </c:strRef>
          </c:tx>
          <c:spPr>
            <a:solidFill>
              <a:srgbClr val="000E74"/>
            </a:solidFill>
            <a:ln>
              <a:noFill/>
            </a:ln>
            <a:effectLst/>
          </c:spPr>
          <c:invertIfNegative val="0"/>
          <c:dLbls>
            <c:dLbl>
              <c:idx val="0"/>
              <c:layout>
                <c:manualLayout>
                  <c:x val="-8.526638328451959E-2"/>
                  <c:y val="-1.3855023417632447E-2"/>
                </c:manualLayout>
              </c:layout>
              <c:tx>
                <c:rich>
                  <a:bodyPr/>
                  <a:lstStyle/>
                  <a:p>
                    <a:fld id="{B25EE1B3-098C-4636-BA77-FC6D97C95B8B}" type="SERIESNAME">
                      <a:rPr lang="en-US"/>
                      <a:pPr/>
                      <a:t>[SERIES NAME]</a:t>
                    </a:fld>
                    <a:r>
                      <a:rPr lang="en-US" baseline="0" dirty="0"/>
                      <a:t>
97</a:t>
                    </a:r>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23860464419940847"/>
                      <c:h val="0.3206099166827584"/>
                    </c:manualLayout>
                  </c15:layout>
                  <c15:dlblFieldTable/>
                  <c15:showDataLabelsRange val="0"/>
                </c:ext>
                <c:ext xmlns:c16="http://schemas.microsoft.com/office/drawing/2014/chart" uri="{C3380CC4-5D6E-409C-BE32-E72D297353CC}">
                  <c16:uniqueId val="{00000001-85C9-4AE6-BB2B-594045206C3E}"/>
                </c:ext>
              </c:extLst>
            </c:dLbl>
            <c:spPr>
              <a:noFill/>
              <a:ln>
                <a:noFill/>
              </a:ln>
              <a:effectLst/>
            </c:spPr>
            <c:txPr>
              <a:bodyPr rot="0" spcFirstLastPara="1" vertOverflow="ellipsis" vert="horz" wrap="square" lIns="38100" tIns="19050" rIns="38100" bIns="19050" anchor="ctr" anchorCtr="0">
                <a:spAutoFit/>
              </a:bodyPr>
              <a:lstStyle/>
              <a:p>
                <a:pPr algn="r" rtl="0">
                  <a:defRPr lang="en-US" sz="1500" b="0" i="0" u="none" strike="noStrike" kern="1200" baseline="0">
                    <a:solidFill>
                      <a:prstClr val="white"/>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TENANT MIX (in %)</c:v>
                </c:pt>
              </c:strCache>
            </c:strRef>
          </c:cat>
          <c:val>
            <c:numRef>
              <c:f>Sheet1!$C$2</c:f>
              <c:numCache>
                <c:formatCode>General</c:formatCode>
                <c:ptCount val="1"/>
                <c:pt idx="0">
                  <c:v>45</c:v>
                </c:pt>
              </c:numCache>
            </c:numRef>
          </c:val>
          <c:extLst>
            <c:ext xmlns:c16="http://schemas.microsoft.com/office/drawing/2014/chart" uri="{C3380CC4-5D6E-409C-BE32-E72D297353CC}">
              <c16:uniqueId val="{00000002-85C9-4AE6-BB2B-594045206C3E}"/>
            </c:ext>
          </c:extLst>
        </c:ser>
        <c:ser>
          <c:idx val="2"/>
          <c:order val="2"/>
          <c:tx>
            <c:strRef>
              <c:f>Sheet1!$D$1</c:f>
              <c:strCache>
                <c:ptCount val="1"/>
                <c:pt idx="0">
                  <c:v>LEISURE</c:v>
                </c:pt>
              </c:strCache>
            </c:strRef>
          </c:tx>
          <c:spPr>
            <a:solidFill>
              <a:srgbClr val="2D8BBA"/>
            </a:solidFill>
            <a:ln>
              <a:noFill/>
            </a:ln>
            <a:effectLst/>
          </c:spPr>
          <c:invertIfNegative val="0"/>
          <c:dLbls>
            <c:dLbl>
              <c:idx val="0"/>
              <c:layout>
                <c:manualLayout>
                  <c:x val="-8.3003800097766513E-3"/>
                  <c:y val="-1.5940279832143172E-2"/>
                </c:manualLayout>
              </c:layout>
              <c:tx>
                <c:rich>
                  <a:bodyPr/>
                  <a:lstStyle/>
                  <a:p>
                    <a:fld id="{42BCC7CA-335C-4679-A156-2AC2F2B04505}" type="SERIESNAME">
                      <a:rPr lang="en-US" sz="1500">
                        <a:solidFill>
                          <a:schemeClr val="bg1"/>
                        </a:solidFill>
                      </a:rPr>
                      <a:pPr/>
                      <a:t>[SERIES NAME]</a:t>
                    </a:fld>
                    <a:r>
                      <a:rPr lang="en-US" sz="1500" baseline="0" dirty="0">
                        <a:solidFill>
                          <a:schemeClr val="bg1"/>
                        </a:solidFill>
                      </a:rPr>
                      <a:t>
3</a:t>
                    </a:r>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85C9-4AE6-BB2B-594045206C3E}"/>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TENANT MIX (in %)</c:v>
                </c:pt>
              </c:strCache>
            </c:strRef>
          </c:cat>
          <c:val>
            <c:numRef>
              <c:f>Sheet1!$D$2</c:f>
              <c:numCache>
                <c:formatCode>General</c:formatCode>
                <c:ptCount val="1"/>
                <c:pt idx="0">
                  <c:v>5</c:v>
                </c:pt>
              </c:numCache>
            </c:numRef>
          </c:val>
          <c:extLst>
            <c:ext xmlns:c16="http://schemas.microsoft.com/office/drawing/2014/chart" uri="{C3380CC4-5D6E-409C-BE32-E72D297353CC}">
              <c16:uniqueId val="{00000004-85C9-4AE6-BB2B-594045206C3E}"/>
            </c:ext>
          </c:extLst>
        </c:ser>
        <c:dLbls>
          <c:dLblPos val="inEnd"/>
          <c:showLegendKey val="0"/>
          <c:showVal val="1"/>
          <c:showCatName val="0"/>
          <c:showSerName val="0"/>
          <c:showPercent val="0"/>
          <c:showBubbleSize val="0"/>
        </c:dLbls>
        <c:gapWidth val="150"/>
        <c:overlap val="100"/>
        <c:axId val="104634911"/>
        <c:axId val="104635391"/>
      </c:barChart>
      <c:catAx>
        <c:axId val="104634911"/>
        <c:scaling>
          <c:orientation val="minMax"/>
        </c:scaling>
        <c:delete val="1"/>
        <c:axPos val="l"/>
        <c:numFmt formatCode="General" sourceLinked="1"/>
        <c:majorTickMark val="none"/>
        <c:minorTickMark val="none"/>
        <c:tickLblPos val="nextTo"/>
        <c:crossAx val="104635391"/>
        <c:crosses val="autoZero"/>
        <c:auto val="1"/>
        <c:lblAlgn val="ctr"/>
        <c:lblOffset val="100"/>
        <c:noMultiLvlLbl val="0"/>
      </c:catAx>
      <c:valAx>
        <c:axId val="104635391"/>
        <c:scaling>
          <c:orientation val="minMax"/>
        </c:scaling>
        <c:delete val="1"/>
        <c:axPos val="b"/>
        <c:numFmt formatCode="0%" sourceLinked="1"/>
        <c:majorTickMark val="none"/>
        <c:minorTickMark val="none"/>
        <c:tickLblPos val="nextTo"/>
        <c:crossAx val="104634911"/>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633042759137731E-2"/>
          <c:y val="2.030762047455871E-2"/>
          <c:w val="0.96501794864699963"/>
          <c:h val="0.83076982937867738"/>
        </c:manualLayout>
      </c:layout>
      <c:barChart>
        <c:barDir val="bar"/>
        <c:grouping val="percentStacked"/>
        <c:varyColors val="0"/>
        <c:ser>
          <c:idx val="0"/>
          <c:order val="0"/>
          <c:tx>
            <c:strRef>
              <c:f>Sheet1!$B$1</c:f>
              <c:strCache>
                <c:ptCount val="1"/>
                <c:pt idx="0">
                  <c:v>NCR</c:v>
                </c:pt>
              </c:strCache>
            </c:strRef>
          </c:tx>
          <c:spPr>
            <a:solidFill>
              <a:srgbClr val="000E74"/>
            </a:solidFill>
            <a:ln>
              <a:noFill/>
            </a:ln>
            <a:effectLst/>
          </c:spPr>
          <c:invertIfNegative val="0"/>
          <c:dLbls>
            <c:dLbl>
              <c:idx val="0"/>
              <c:tx>
                <c:rich>
                  <a:bodyPr/>
                  <a:lstStyle/>
                  <a:p>
                    <a:fld id="{CCDB9F9B-568D-4773-B2E0-5CF359E6F41A}" type="SERIESNAME">
                      <a:rPr lang="en-US"/>
                      <a:pPr/>
                      <a:t>[SERIES NAME]</a:t>
                    </a:fld>
                    <a:r>
                      <a:rPr lang="en-US" baseline="0" dirty="0"/>
                      <a:t>
72</a:t>
                    </a:r>
                  </a:p>
                </c:rich>
              </c:tx>
              <c:dLblPos val="inEnd"/>
              <c:showLegendKey val="0"/>
              <c:showVal val="1"/>
              <c:showCatName val="0"/>
              <c:showSerName val="1"/>
              <c:showPercent val="0"/>
              <c:showBubbleSize val="0"/>
              <c:separator>
</c:separator>
              <c:extLst>
                <c:ext xmlns:c15="http://schemas.microsoft.com/office/drawing/2012/chart" uri="{CE6537A1-D6FC-4f65-9D91-7224C49458BB}">
                  <c15:layout>
                    <c:manualLayout>
                      <c:w val="0.30391858405359506"/>
                      <c:h val="0.37073417555561472"/>
                    </c:manualLayout>
                  </c15:layout>
                  <c15:dlblFieldTable/>
                  <c15:showDataLabelsRange val="0"/>
                </c:ext>
                <c:ext xmlns:c16="http://schemas.microsoft.com/office/drawing/2014/chart" uri="{C3380CC4-5D6E-409C-BE32-E72D297353CC}">
                  <c16:uniqueId val="{00000000-8EB8-4BE2-A43F-1496321D38B2}"/>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CORE BY LOCATION</c:v>
                </c:pt>
              </c:strCache>
            </c:strRef>
          </c:cat>
          <c:val>
            <c:numRef>
              <c:f>Sheet1!$B$2</c:f>
              <c:numCache>
                <c:formatCode>General</c:formatCode>
                <c:ptCount val="1"/>
                <c:pt idx="0">
                  <c:v>62</c:v>
                </c:pt>
              </c:numCache>
            </c:numRef>
          </c:val>
          <c:extLst>
            <c:ext xmlns:c16="http://schemas.microsoft.com/office/drawing/2014/chart" uri="{C3380CC4-5D6E-409C-BE32-E72D297353CC}">
              <c16:uniqueId val="{00000001-8EB8-4BE2-A43F-1496321D38B2}"/>
            </c:ext>
          </c:extLst>
        </c:ser>
        <c:ser>
          <c:idx val="1"/>
          <c:order val="1"/>
          <c:tx>
            <c:strRef>
              <c:f>Sheet1!$C$1</c:f>
              <c:strCache>
                <c:ptCount val="1"/>
                <c:pt idx="0">
                  <c:v>LUZON</c:v>
                </c:pt>
              </c:strCache>
            </c:strRef>
          </c:tx>
          <c:spPr>
            <a:solidFill>
              <a:srgbClr val="2D8BBA"/>
            </a:solidFill>
            <a:ln>
              <a:noFill/>
            </a:ln>
            <a:effectLst/>
          </c:spPr>
          <c:invertIfNegative val="0"/>
          <c:dLbls>
            <c:dLbl>
              <c:idx val="0"/>
              <c:layout>
                <c:manualLayout>
                  <c:x val="-5.9496934840459639E-4"/>
                  <c:y val="6.5043644103385621E-3"/>
                </c:manualLayout>
              </c:layout>
              <c:tx>
                <c:rich>
                  <a:bodyPr/>
                  <a:lstStyle/>
                  <a:p>
                    <a:fld id="{9540CF84-9699-44AA-AE2B-C7617CE54F36}" type="SERIESNAME">
                      <a:rPr lang="en-US"/>
                      <a:pPr/>
                      <a:t>[SERIES NAME]</a:t>
                    </a:fld>
                    <a:r>
                      <a:rPr lang="en-US" baseline="0" dirty="0"/>
                      <a:t>
23</a:t>
                    </a:r>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20449562277501634"/>
                      <c:h val="0.32061003414912942"/>
                    </c:manualLayout>
                  </c15:layout>
                  <c15:dlblFieldTable/>
                  <c15:showDataLabelsRange val="0"/>
                </c:ext>
                <c:ext xmlns:c16="http://schemas.microsoft.com/office/drawing/2014/chart" uri="{C3380CC4-5D6E-409C-BE32-E72D297353CC}">
                  <c16:uniqueId val="{00000002-8EB8-4BE2-A43F-1496321D38B2}"/>
                </c:ext>
              </c:extLst>
            </c:dLbl>
            <c:spPr>
              <a:noFill/>
              <a:ln>
                <a:noFill/>
              </a:ln>
              <a:effectLst/>
            </c:spPr>
            <c:txPr>
              <a:bodyPr rot="0" spcFirstLastPara="1" vertOverflow="ellipsis" vert="horz" wrap="square" lIns="38100" tIns="19050" rIns="38100" bIns="19050" anchor="ctr" anchorCtr="0">
                <a:spAutoFit/>
              </a:bodyPr>
              <a:lstStyle/>
              <a:p>
                <a:pPr algn="r" rtl="0">
                  <a:defRPr lang="en-US" sz="1500" b="0" i="0" u="none" strike="noStrike" kern="1200" baseline="0">
                    <a:solidFill>
                      <a:prstClr val="white"/>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CORE BY LOCATION</c:v>
                </c:pt>
              </c:strCache>
            </c:strRef>
          </c:cat>
          <c:val>
            <c:numRef>
              <c:f>Sheet1!$C$2</c:f>
              <c:numCache>
                <c:formatCode>General</c:formatCode>
                <c:ptCount val="1"/>
                <c:pt idx="0">
                  <c:v>28</c:v>
                </c:pt>
              </c:numCache>
            </c:numRef>
          </c:val>
          <c:extLst>
            <c:ext xmlns:c16="http://schemas.microsoft.com/office/drawing/2014/chart" uri="{C3380CC4-5D6E-409C-BE32-E72D297353CC}">
              <c16:uniqueId val="{00000003-8EB8-4BE2-A43F-1496321D38B2}"/>
            </c:ext>
          </c:extLst>
        </c:ser>
        <c:ser>
          <c:idx val="2"/>
          <c:order val="2"/>
          <c:tx>
            <c:strRef>
              <c:f>Sheet1!$D$1</c:f>
              <c:strCache>
                <c:ptCount val="1"/>
                <c:pt idx="0">
                  <c:v>VIS-MIN</c:v>
                </c:pt>
              </c:strCache>
            </c:strRef>
          </c:tx>
          <c:spPr>
            <a:solidFill>
              <a:srgbClr val="4BAFC8"/>
            </a:solidFill>
            <a:ln>
              <a:noFill/>
            </a:ln>
            <a:effectLst/>
          </c:spPr>
          <c:invertIfNegative val="0"/>
          <c:dLbls>
            <c:dLbl>
              <c:idx val="0"/>
              <c:layout>
                <c:manualLayout>
                  <c:x val="-9.1434257342542687E-3"/>
                  <c:y val="2.1714503444622712E-4"/>
                </c:manualLayout>
              </c:layout>
              <c:tx>
                <c:rich>
                  <a:bodyPr/>
                  <a:lstStyle/>
                  <a:p>
                    <a:fld id="{42BCC7CA-335C-4679-A156-2AC2F2B04505}" type="SERIESNAME">
                      <a:rPr lang="en-US">
                        <a:solidFill>
                          <a:schemeClr val="bg1"/>
                        </a:solidFill>
                      </a:rPr>
                      <a:pPr/>
                      <a:t>[SERIES NAME]</a:t>
                    </a:fld>
                    <a:r>
                      <a:rPr lang="en-US" baseline="0" dirty="0">
                        <a:solidFill>
                          <a:schemeClr val="bg1"/>
                        </a:solidFill>
                      </a:rPr>
                      <a:t>
5</a:t>
                    </a:r>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8EB8-4BE2-A43F-1496321D38B2}"/>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CORE BY LOCATION</c:v>
                </c:pt>
              </c:strCache>
            </c:strRef>
          </c:cat>
          <c:val>
            <c:numRef>
              <c:f>Sheet1!$D$2</c:f>
              <c:numCache>
                <c:formatCode>General</c:formatCode>
                <c:ptCount val="1"/>
                <c:pt idx="0">
                  <c:v>10</c:v>
                </c:pt>
              </c:numCache>
            </c:numRef>
          </c:val>
          <c:extLst>
            <c:ext xmlns:c16="http://schemas.microsoft.com/office/drawing/2014/chart" uri="{C3380CC4-5D6E-409C-BE32-E72D297353CC}">
              <c16:uniqueId val="{00000005-8EB8-4BE2-A43F-1496321D38B2}"/>
            </c:ext>
          </c:extLst>
        </c:ser>
        <c:dLbls>
          <c:dLblPos val="inEnd"/>
          <c:showLegendKey val="0"/>
          <c:showVal val="1"/>
          <c:showCatName val="0"/>
          <c:showSerName val="0"/>
          <c:showPercent val="0"/>
          <c:showBubbleSize val="0"/>
        </c:dLbls>
        <c:gapWidth val="150"/>
        <c:overlap val="100"/>
        <c:axId val="104634911"/>
        <c:axId val="104635391"/>
      </c:barChart>
      <c:catAx>
        <c:axId val="104634911"/>
        <c:scaling>
          <c:orientation val="minMax"/>
        </c:scaling>
        <c:delete val="1"/>
        <c:axPos val="l"/>
        <c:numFmt formatCode="General" sourceLinked="1"/>
        <c:majorTickMark val="none"/>
        <c:minorTickMark val="none"/>
        <c:tickLblPos val="nextTo"/>
        <c:crossAx val="104635391"/>
        <c:crosses val="autoZero"/>
        <c:auto val="1"/>
        <c:lblAlgn val="ctr"/>
        <c:lblOffset val="100"/>
        <c:noMultiLvlLbl val="0"/>
      </c:catAx>
      <c:valAx>
        <c:axId val="104635391"/>
        <c:scaling>
          <c:orientation val="minMax"/>
        </c:scaling>
        <c:delete val="1"/>
        <c:axPos val="b"/>
        <c:numFmt formatCode="0%" sourceLinked="1"/>
        <c:majorTickMark val="none"/>
        <c:minorTickMark val="none"/>
        <c:tickLblPos val="nextTo"/>
        <c:crossAx val="104634911"/>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2205906754644548"/>
          <c:w val="0.97422374711942417"/>
          <c:h val="0.87794093245355453"/>
        </c:manualLayout>
      </c:layout>
      <c:barChart>
        <c:barDir val="bar"/>
        <c:grouping val="percentStacked"/>
        <c:varyColors val="0"/>
        <c:ser>
          <c:idx val="0"/>
          <c:order val="0"/>
          <c:tx>
            <c:strRef>
              <c:f>Sheet1!$B$1</c:f>
              <c:strCache>
                <c:ptCount val="1"/>
                <c:pt idx="0">
                  <c:v>OVERSEAS FILIPINO</c:v>
                </c:pt>
              </c:strCache>
            </c:strRef>
          </c:tx>
          <c:spPr>
            <a:solidFill>
              <a:srgbClr val="000E74"/>
            </a:solidFill>
            <a:ln>
              <a:noFill/>
            </a:ln>
            <a:effectLst/>
          </c:spPr>
          <c:invertIfNegative val="0"/>
          <c:dLbls>
            <c:dLbl>
              <c:idx val="0"/>
              <c:tx>
                <c:rich>
                  <a:bodyPr/>
                  <a:lstStyle/>
                  <a:p>
                    <a:fld id="{C787D31C-F927-48CB-A31C-7F0A81C6DD8A}" type="SERIESNAME">
                      <a:rPr lang="en-US" sz="1200"/>
                      <a:pPr/>
                      <a:t>[SERIES NAME]</a:t>
                    </a:fld>
                    <a:r>
                      <a:rPr lang="en-US" baseline="0" dirty="0"/>
                      <a:t>
35</a:t>
                    </a:r>
                  </a:p>
                </c:rich>
              </c:tx>
              <c:dLblPos val="inEnd"/>
              <c:showLegendKey val="0"/>
              <c:showVal val="1"/>
              <c:showCatName val="0"/>
              <c:showSerName val="1"/>
              <c:showPercent val="0"/>
              <c:showBubbleSize val="0"/>
              <c:separator>
</c:separator>
              <c:extLst>
                <c:ext xmlns:c15="http://schemas.microsoft.com/office/drawing/2012/chart" uri="{CE6537A1-D6FC-4f65-9D91-7224C49458BB}">
                  <c15:layout>
                    <c:manualLayout>
                      <c:w val="0.15955672288332234"/>
                      <c:h val="0.37073396665973429"/>
                    </c:manualLayout>
                  </c15:layout>
                  <c15:dlblFieldTable/>
                  <c15:showDataLabelsRange val="0"/>
                </c:ext>
                <c:ext xmlns:c16="http://schemas.microsoft.com/office/drawing/2014/chart" uri="{C3380CC4-5D6E-409C-BE32-E72D297353CC}">
                  <c16:uniqueId val="{00000000-6762-4C1E-9EA8-6360350A8901}"/>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CORE BUYERS</c:v>
                </c:pt>
              </c:strCache>
            </c:strRef>
          </c:cat>
          <c:val>
            <c:numRef>
              <c:f>Sheet1!$B$2</c:f>
              <c:numCache>
                <c:formatCode>General</c:formatCode>
                <c:ptCount val="1"/>
                <c:pt idx="0">
                  <c:v>32</c:v>
                </c:pt>
              </c:numCache>
            </c:numRef>
          </c:val>
          <c:extLst>
            <c:ext xmlns:c16="http://schemas.microsoft.com/office/drawing/2014/chart" uri="{C3380CC4-5D6E-409C-BE32-E72D297353CC}">
              <c16:uniqueId val="{00000001-6762-4C1E-9EA8-6360350A8901}"/>
            </c:ext>
          </c:extLst>
        </c:ser>
        <c:ser>
          <c:idx val="1"/>
          <c:order val="1"/>
          <c:tx>
            <c:strRef>
              <c:f>Sheet1!$C$1</c:f>
              <c:strCache>
                <c:ptCount val="1"/>
                <c:pt idx="0">
                  <c:v>LOCAL FILIPINO</c:v>
                </c:pt>
              </c:strCache>
            </c:strRef>
          </c:tx>
          <c:spPr>
            <a:solidFill>
              <a:srgbClr val="2D8BBA"/>
            </a:solidFill>
            <a:ln>
              <a:noFill/>
            </a:ln>
            <a:effectLst/>
          </c:spPr>
          <c:invertIfNegative val="0"/>
          <c:dLbls>
            <c:dLbl>
              <c:idx val="0"/>
              <c:dLblPos val="inEnd"/>
              <c:showLegendKey val="0"/>
              <c:showVal val="1"/>
              <c:showCatName val="0"/>
              <c:showSerName val="1"/>
              <c:showPercent val="0"/>
              <c:showBubbleSize val="0"/>
              <c:separator>
</c:separator>
              <c:extLst>
                <c:ext xmlns:c15="http://schemas.microsoft.com/office/drawing/2012/chart" uri="{CE6537A1-D6FC-4f65-9D91-7224C49458BB}">
                  <c15:layout>
                    <c:manualLayout>
                      <c:w val="0.22386121465845607"/>
                      <c:h val="0.32061016485395716"/>
                    </c:manualLayout>
                  </c15:layout>
                </c:ext>
                <c:ext xmlns:c16="http://schemas.microsoft.com/office/drawing/2014/chart" uri="{C3380CC4-5D6E-409C-BE32-E72D297353CC}">
                  <c16:uniqueId val="{00000002-6762-4C1E-9EA8-6360350A8901}"/>
                </c:ext>
              </c:extLst>
            </c:dLbl>
            <c:spPr>
              <a:noFill/>
              <a:ln>
                <a:noFill/>
              </a:ln>
              <a:effectLst/>
            </c:spPr>
            <c:txPr>
              <a:bodyPr rot="0" spcFirstLastPara="1" vertOverflow="ellipsis" vert="horz" wrap="square" lIns="38100" tIns="19050" rIns="38100" bIns="19050" anchor="ctr" anchorCtr="0">
                <a:spAutoFit/>
              </a:bodyPr>
              <a:lstStyle/>
              <a:p>
                <a:pPr algn="r" rtl="0">
                  <a:defRPr lang="en-US" sz="1500" b="0" i="0" u="none" strike="noStrike" kern="1200" baseline="0">
                    <a:solidFill>
                      <a:prstClr val="white"/>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CORE BUYERS</c:v>
                </c:pt>
              </c:strCache>
            </c:strRef>
          </c:cat>
          <c:val>
            <c:numRef>
              <c:f>Sheet1!$C$2</c:f>
              <c:numCache>
                <c:formatCode>General</c:formatCode>
                <c:ptCount val="1"/>
                <c:pt idx="0">
                  <c:v>51</c:v>
                </c:pt>
              </c:numCache>
            </c:numRef>
          </c:val>
          <c:extLst>
            <c:ext xmlns:c16="http://schemas.microsoft.com/office/drawing/2014/chart" uri="{C3380CC4-5D6E-409C-BE32-E72D297353CC}">
              <c16:uniqueId val="{00000003-6762-4C1E-9EA8-6360350A8901}"/>
            </c:ext>
          </c:extLst>
        </c:ser>
        <c:ser>
          <c:idx val="2"/>
          <c:order val="2"/>
          <c:tx>
            <c:strRef>
              <c:f>Sheet1!$D$1</c:f>
              <c:strCache>
                <c:ptCount val="1"/>
                <c:pt idx="0">
                  <c:v>FOREIGNER</c:v>
                </c:pt>
              </c:strCache>
            </c:strRef>
          </c:tx>
          <c:spPr>
            <a:solidFill>
              <a:srgbClr val="4BAFC8"/>
            </a:solidFill>
            <a:ln>
              <a:noFill/>
            </a:ln>
            <a:effectLst/>
          </c:spPr>
          <c:invertIfNegative val="0"/>
          <c:dLbls>
            <c:dLbl>
              <c:idx val="0"/>
              <c:layout>
                <c:manualLayout>
                  <c:x val="3.1801864866363933E-3"/>
                  <c:y val="2.1714503444616748E-4"/>
                </c:manualLayout>
              </c:layout>
              <c:tx>
                <c:rich>
                  <a:bodyPr/>
                  <a:lstStyle/>
                  <a:p>
                    <a:fld id="{42BCC7CA-335C-4679-A156-2AC2F2B04505}" type="SERIESNAME">
                      <a:rPr lang="en-US">
                        <a:solidFill>
                          <a:schemeClr val="bg1"/>
                        </a:solidFill>
                      </a:rPr>
                      <a:pPr/>
                      <a:t>[SERIES NAME]</a:t>
                    </a:fld>
                    <a:r>
                      <a:rPr lang="en-US" baseline="0" dirty="0">
                        <a:solidFill>
                          <a:schemeClr val="bg1"/>
                        </a:solidFill>
                      </a:rPr>
                      <a:t>
14</a:t>
                    </a:r>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6762-4C1E-9EA8-6360350A8901}"/>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CORE BUYERS</c:v>
                </c:pt>
              </c:strCache>
            </c:strRef>
          </c:cat>
          <c:val>
            <c:numRef>
              <c:f>Sheet1!$D$2</c:f>
              <c:numCache>
                <c:formatCode>General</c:formatCode>
                <c:ptCount val="1"/>
                <c:pt idx="0">
                  <c:v>17</c:v>
                </c:pt>
              </c:numCache>
            </c:numRef>
          </c:val>
          <c:extLst>
            <c:ext xmlns:c16="http://schemas.microsoft.com/office/drawing/2014/chart" uri="{C3380CC4-5D6E-409C-BE32-E72D297353CC}">
              <c16:uniqueId val="{00000005-6762-4C1E-9EA8-6360350A8901}"/>
            </c:ext>
          </c:extLst>
        </c:ser>
        <c:dLbls>
          <c:dLblPos val="inEnd"/>
          <c:showLegendKey val="0"/>
          <c:showVal val="1"/>
          <c:showCatName val="0"/>
          <c:showSerName val="0"/>
          <c:showPercent val="0"/>
          <c:showBubbleSize val="0"/>
        </c:dLbls>
        <c:gapWidth val="150"/>
        <c:overlap val="100"/>
        <c:axId val="104634911"/>
        <c:axId val="104635391"/>
      </c:barChart>
      <c:catAx>
        <c:axId val="104634911"/>
        <c:scaling>
          <c:orientation val="minMax"/>
        </c:scaling>
        <c:delete val="1"/>
        <c:axPos val="l"/>
        <c:numFmt formatCode="General" sourceLinked="1"/>
        <c:majorTickMark val="none"/>
        <c:minorTickMark val="none"/>
        <c:tickLblPos val="nextTo"/>
        <c:crossAx val="104635391"/>
        <c:crosses val="autoZero"/>
        <c:auto val="1"/>
        <c:lblAlgn val="ctr"/>
        <c:lblOffset val="100"/>
        <c:noMultiLvlLbl val="0"/>
      </c:catAx>
      <c:valAx>
        <c:axId val="104635391"/>
        <c:scaling>
          <c:orientation val="minMax"/>
        </c:scaling>
        <c:delete val="1"/>
        <c:axPos val="b"/>
        <c:numFmt formatCode="0%" sourceLinked="1"/>
        <c:majorTickMark val="none"/>
        <c:minorTickMark val="none"/>
        <c:tickLblPos val="nextTo"/>
        <c:crossAx val="104634911"/>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269762796650633E-3"/>
          <c:y val="0.11669491172016969"/>
          <c:w val="0.96726775364122808"/>
          <c:h val="0.85498731151934038"/>
        </c:manualLayout>
      </c:layout>
      <c:barChart>
        <c:barDir val="bar"/>
        <c:grouping val="stacked"/>
        <c:varyColors val="0"/>
        <c:ser>
          <c:idx val="0"/>
          <c:order val="0"/>
          <c:tx>
            <c:strRef>
              <c:f>Sheet1!$B$1</c:f>
              <c:strCache>
                <c:ptCount val="1"/>
                <c:pt idx="0">
                  <c:v>HOTELS</c:v>
                </c:pt>
              </c:strCache>
            </c:strRef>
          </c:tx>
          <c:spPr>
            <a:solidFill>
              <a:schemeClr val="accent1"/>
            </a:solidFill>
            <a:ln>
              <a:noFill/>
            </a:ln>
            <a:effectLst/>
          </c:spPr>
          <c:invertIfNegative val="0"/>
          <c:dPt>
            <c:idx val="0"/>
            <c:invertIfNegative val="0"/>
            <c:bubble3D val="0"/>
            <c:spPr>
              <a:solidFill>
                <a:srgbClr val="000E74"/>
              </a:solidFill>
              <a:ln>
                <a:noFill/>
              </a:ln>
              <a:effectLst/>
            </c:spPr>
            <c:extLst>
              <c:ext xmlns:c16="http://schemas.microsoft.com/office/drawing/2014/chart" uri="{C3380CC4-5D6E-409C-BE32-E72D297353CC}">
                <c16:uniqueId val="{00000004-E5CE-41D7-A21B-6B4327FAF7EC}"/>
              </c:ext>
            </c:extLst>
          </c:dPt>
          <c:dPt>
            <c:idx val="1"/>
            <c:invertIfNegative val="0"/>
            <c:bubble3D val="0"/>
            <c:spPr>
              <a:solidFill>
                <a:srgbClr val="5F5F5F"/>
              </a:solidFill>
              <a:ln>
                <a:noFill/>
              </a:ln>
              <a:effectLst/>
            </c:spPr>
            <c:extLst>
              <c:ext xmlns:c16="http://schemas.microsoft.com/office/drawing/2014/chart" uri="{C3380CC4-5D6E-409C-BE32-E72D297353CC}">
                <c16:uniqueId val="{00000003-E5CE-41D7-A21B-6B4327FAF7EC}"/>
              </c:ext>
            </c:extLst>
          </c:dPt>
          <c:dLbls>
            <c:dLbl>
              <c:idx val="0"/>
              <c:layout>
                <c:manualLayout>
                  <c:x val="0.13572084261800679"/>
                  <c:y val="-5.7181793076950781E-3"/>
                </c:manualLayout>
              </c:layout>
              <c:tx>
                <c:rich>
                  <a:bodyPr rot="0" spcFirstLastPara="1" vertOverflow="ellipsis" vert="horz" wrap="square" lIns="38100" tIns="19050" rIns="38100" bIns="19050" anchor="ctr" anchorCtr="0">
                    <a:noAutofit/>
                  </a:bodyPr>
                  <a:lstStyle/>
                  <a:p>
                    <a:pPr algn="ctr">
                      <a:defRPr sz="1500" b="0" i="0" u="none" strike="noStrike" kern="1200" baseline="0">
                        <a:solidFill>
                          <a:schemeClr val="bg1"/>
                        </a:solidFill>
                        <a:latin typeface="Henry Sans" panose="02010503040501010106" pitchFamily="2" charset="0"/>
                        <a:ea typeface="+mn-ea"/>
                        <a:cs typeface="+mn-cs"/>
                      </a:defRPr>
                    </a:pPr>
                    <a:fld id="{4264BA12-27DC-4B6E-8D41-193381F6CFB5}" type="SERIESNAME">
                      <a:rPr lang="en-US"/>
                      <a:pPr algn="ctr">
                        <a:defRPr sz="1500">
                          <a:solidFill>
                            <a:schemeClr val="bg1"/>
                          </a:solidFill>
                          <a:latin typeface="Henry Sans" panose="02010503040501010106" pitchFamily="2" charset="0"/>
                        </a:defRPr>
                      </a:pPr>
                      <a:t>[SERIES NAME]</a:t>
                    </a:fld>
                    <a:r>
                      <a:rPr lang="en-US" baseline="0" dirty="0"/>
                      <a:t>
1,774</a:t>
                    </a:r>
                  </a:p>
                </c:rich>
              </c:tx>
              <c:spPr>
                <a:noFill/>
                <a:ln>
                  <a:noFill/>
                </a:ln>
                <a:effectLst/>
              </c:spPr>
              <c:txPr>
                <a:bodyPr rot="0" spcFirstLastPara="1" vertOverflow="ellipsis" vert="horz" wrap="square" lIns="38100" tIns="19050" rIns="38100" bIns="19050" anchor="ctr" anchorCtr="0">
                  <a:noAutofit/>
                </a:bodyPr>
                <a:lstStyle/>
                <a:p>
                  <a:pPr algn="ctr">
                    <a:defRPr sz="1500" b="0" i="0" u="none" strike="noStrike" kern="1200" baseline="0">
                      <a:solidFill>
                        <a:schemeClr val="bg1"/>
                      </a:solidFill>
                      <a:latin typeface="Henry Sans" panose="02010503040501010106" pitchFamily="2" charset="0"/>
                      <a:ea typeface="+mn-ea"/>
                      <a:cs typeface="+mn-cs"/>
                    </a:defRPr>
                  </a:pPr>
                  <a:endParaRPr lang="en-US"/>
                </a:p>
              </c:tx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11317824122268783"/>
                      <c:h val="0.16773325969238898"/>
                    </c:manualLayout>
                  </c15:layout>
                  <c15:dlblFieldTable/>
                  <c15:showDataLabelsRange val="0"/>
                </c:ext>
                <c:ext xmlns:c16="http://schemas.microsoft.com/office/drawing/2014/chart" uri="{C3380CC4-5D6E-409C-BE32-E72D297353CC}">
                  <c16:uniqueId val="{00000004-E5CE-41D7-A21B-6B4327FAF7EC}"/>
                </c:ext>
              </c:extLst>
            </c:dLbl>
            <c:dLbl>
              <c:idx val="1"/>
              <c:layout>
                <c:manualLayout>
                  <c:x val="0.11202366561262259"/>
                  <c:y val="-1.5248478153853542E-2"/>
                </c:manualLayout>
              </c:layout>
              <c:spPr>
                <a:noFill/>
                <a:ln>
                  <a:noFill/>
                </a:ln>
                <a:effectLst/>
              </c:spPr>
              <c:txPr>
                <a:bodyPr rot="0" spcFirstLastPara="1" vertOverflow="ellipsis" vert="horz" wrap="square" lIns="38100" tIns="19050" rIns="38100" bIns="19050" anchor="ctr" anchorCtr="0">
                  <a:noAutofit/>
                </a:bodyPr>
                <a:lstStyle/>
                <a:p>
                  <a:pPr algn="ctr">
                    <a:defRPr sz="1500" b="0" i="0" u="none" strike="noStrike" kern="1200" baseline="0">
                      <a:solidFill>
                        <a:schemeClr val="bg1"/>
                      </a:solidFill>
                      <a:latin typeface="Henry Sans" panose="02010503040501010106" pitchFamily="2" charset="0"/>
                      <a:ea typeface="+mn-ea"/>
                      <a:cs typeface="+mn-cs"/>
                    </a:defRPr>
                  </a:pPr>
                  <a:endParaRPr lang="en-US"/>
                </a:p>
              </c:tx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11946636140401344"/>
                      <c:h val="0.17154537923085236"/>
                    </c:manualLayout>
                  </c15:layout>
                </c:ext>
                <c:ext xmlns:c16="http://schemas.microsoft.com/office/drawing/2014/chart" uri="{C3380CC4-5D6E-409C-BE32-E72D297353CC}">
                  <c16:uniqueId val="{00000003-E5CE-41D7-A21B-6B4327FAF7EC}"/>
                </c:ext>
              </c:extLst>
            </c:dLbl>
            <c:spPr>
              <a:noFill/>
              <a:ln>
                <a:noFill/>
              </a:ln>
              <a:effectLst/>
            </c:spPr>
            <c:txPr>
              <a:bodyPr rot="0" spcFirstLastPara="1" vertOverflow="ellipsis" vert="horz" wrap="square" lIns="38100" tIns="19050" rIns="38100" bIns="19050" anchor="ctr" anchorCtr="0">
                <a:spAutoFit/>
              </a:bodyPr>
              <a:lstStyle/>
              <a:p>
                <a:pPr algn="ct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numRef>
              <c:f>Sheet1!$A$2:$A$3</c:f>
              <c:numCache>
                <c:formatCode>General</c:formatCode>
                <c:ptCount val="2"/>
                <c:pt idx="0">
                  <c:v>2026</c:v>
                </c:pt>
                <c:pt idx="1">
                  <c:v>2025</c:v>
                </c:pt>
              </c:numCache>
            </c:numRef>
          </c:cat>
          <c:val>
            <c:numRef>
              <c:f>Sheet1!$B$2:$B$3</c:f>
              <c:numCache>
                <c:formatCode>#,##0</c:formatCode>
                <c:ptCount val="2"/>
                <c:pt idx="0">
                  <c:v>1856</c:v>
                </c:pt>
                <c:pt idx="1">
                  <c:v>1670</c:v>
                </c:pt>
              </c:numCache>
            </c:numRef>
          </c:val>
          <c:extLst>
            <c:ext xmlns:c16="http://schemas.microsoft.com/office/drawing/2014/chart" uri="{C3380CC4-5D6E-409C-BE32-E72D297353CC}">
              <c16:uniqueId val="{00000000-E5CE-41D7-A21B-6B4327FAF7EC}"/>
            </c:ext>
          </c:extLst>
        </c:ser>
        <c:ser>
          <c:idx val="1"/>
          <c:order val="1"/>
          <c:tx>
            <c:strRef>
              <c:f>Sheet1!$C$1</c:f>
              <c:strCache>
                <c:ptCount val="1"/>
                <c:pt idx="0">
                  <c:v>CONVENTION CENTERS</c:v>
                </c:pt>
              </c:strCache>
            </c:strRef>
          </c:tx>
          <c:spPr>
            <a:solidFill>
              <a:schemeClr val="accent2"/>
            </a:solidFill>
            <a:ln>
              <a:noFill/>
            </a:ln>
            <a:effectLst/>
          </c:spPr>
          <c:invertIfNegative val="0"/>
          <c:dPt>
            <c:idx val="0"/>
            <c:invertIfNegative val="0"/>
            <c:bubble3D val="0"/>
            <c:spPr>
              <a:solidFill>
                <a:srgbClr val="2D8BBA"/>
              </a:solidFill>
              <a:ln>
                <a:noFill/>
              </a:ln>
              <a:effectLst/>
            </c:spPr>
            <c:extLst>
              <c:ext xmlns:c16="http://schemas.microsoft.com/office/drawing/2014/chart" uri="{C3380CC4-5D6E-409C-BE32-E72D297353CC}">
                <c16:uniqueId val="{00000005-E5CE-41D7-A21B-6B4327FAF7EC}"/>
              </c:ext>
            </c:extLst>
          </c:dPt>
          <c:dPt>
            <c:idx val="1"/>
            <c:invertIfNegative val="0"/>
            <c:bubble3D val="0"/>
            <c:spPr>
              <a:solidFill>
                <a:srgbClr val="898989"/>
              </a:solidFill>
              <a:ln>
                <a:noFill/>
              </a:ln>
              <a:effectLst/>
            </c:spPr>
            <c:extLst>
              <c:ext xmlns:c16="http://schemas.microsoft.com/office/drawing/2014/chart" uri="{C3380CC4-5D6E-409C-BE32-E72D297353CC}">
                <c16:uniqueId val="{00000006-E5CE-41D7-A21B-6B4327FAF7EC}"/>
              </c:ext>
            </c:extLst>
          </c:dPt>
          <c:dLbls>
            <c:dLbl>
              <c:idx val="0"/>
              <c:tx>
                <c:rich>
                  <a:bodyPr/>
                  <a:lstStyle/>
                  <a:p>
                    <a:fld id="{2D6ED659-87E0-4D6C-B24F-33C13E082996}" type="SERIESNAME">
                      <a:rPr lang="en-US"/>
                      <a:pPr/>
                      <a:t>[SERIES NAME]</a:t>
                    </a:fld>
                    <a:r>
                      <a:rPr lang="en-US" baseline="0"/>
                      <a:t>
413</a:t>
                    </a:r>
                  </a:p>
                </c:rich>
              </c:tx>
              <c:dLblPos val="in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5CE-41D7-A21B-6B4327FAF7EC}"/>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numRef>
              <c:f>Sheet1!$A$2:$A$3</c:f>
              <c:numCache>
                <c:formatCode>General</c:formatCode>
                <c:ptCount val="2"/>
                <c:pt idx="0">
                  <c:v>2026</c:v>
                </c:pt>
                <c:pt idx="1">
                  <c:v>2025</c:v>
                </c:pt>
              </c:numCache>
            </c:numRef>
          </c:cat>
          <c:val>
            <c:numRef>
              <c:f>Sheet1!$C$2:$C$3</c:f>
              <c:numCache>
                <c:formatCode>General</c:formatCode>
                <c:ptCount val="2"/>
                <c:pt idx="0">
                  <c:v>592</c:v>
                </c:pt>
                <c:pt idx="1">
                  <c:v>359</c:v>
                </c:pt>
              </c:numCache>
            </c:numRef>
          </c:val>
          <c:extLst>
            <c:ext xmlns:c16="http://schemas.microsoft.com/office/drawing/2014/chart" uri="{C3380CC4-5D6E-409C-BE32-E72D297353CC}">
              <c16:uniqueId val="{00000001-E5CE-41D7-A21B-6B4327FAF7EC}"/>
            </c:ext>
          </c:extLst>
        </c:ser>
        <c:dLbls>
          <c:showLegendKey val="0"/>
          <c:showVal val="0"/>
          <c:showCatName val="0"/>
          <c:showSerName val="0"/>
          <c:showPercent val="0"/>
          <c:showBubbleSize val="0"/>
        </c:dLbls>
        <c:gapWidth val="60"/>
        <c:overlap val="100"/>
        <c:axId val="1531670272"/>
        <c:axId val="1531666432"/>
      </c:barChart>
      <c:catAx>
        <c:axId val="1531670272"/>
        <c:scaling>
          <c:orientation val="minMax"/>
        </c:scaling>
        <c:delete val="1"/>
        <c:axPos val="l"/>
        <c:numFmt formatCode="General" sourceLinked="1"/>
        <c:majorTickMark val="none"/>
        <c:minorTickMark val="none"/>
        <c:tickLblPos val="nextTo"/>
        <c:crossAx val="1531666432"/>
        <c:crosses val="autoZero"/>
        <c:auto val="1"/>
        <c:lblAlgn val="ctr"/>
        <c:lblOffset val="100"/>
        <c:noMultiLvlLbl val="0"/>
      </c:catAx>
      <c:valAx>
        <c:axId val="1531666432"/>
        <c:scaling>
          <c:orientation val="minMax"/>
        </c:scaling>
        <c:delete val="1"/>
        <c:axPos val="b"/>
        <c:numFmt formatCode="#,##0" sourceLinked="1"/>
        <c:majorTickMark val="none"/>
        <c:minorTickMark val="none"/>
        <c:tickLblPos val="nextTo"/>
        <c:crossAx val="153167027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40559459909179E-3"/>
          <c:y val="0.12226605153617945"/>
          <c:w val="0.96501794864699963"/>
          <c:h val="0.85842878243179221"/>
        </c:manualLayout>
      </c:layout>
      <c:barChart>
        <c:barDir val="bar"/>
        <c:grouping val="percentStacked"/>
        <c:varyColors val="0"/>
        <c:ser>
          <c:idx val="0"/>
          <c:order val="0"/>
          <c:tx>
            <c:strRef>
              <c:f>Sheet1!$B$1</c:f>
              <c:strCache>
                <c:ptCount val="1"/>
                <c:pt idx="0">
                  <c:v>CPG OFFICES</c:v>
                </c:pt>
              </c:strCache>
            </c:strRef>
          </c:tx>
          <c:spPr>
            <a:solidFill>
              <a:srgbClr val="000E74"/>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DEVELOPMENTS</c:v>
                </c:pt>
              </c:strCache>
            </c:strRef>
          </c:cat>
          <c:val>
            <c:numRef>
              <c:f>Sheet1!$B$2</c:f>
              <c:numCache>
                <c:formatCode>General</c:formatCode>
                <c:ptCount val="1"/>
                <c:pt idx="0">
                  <c:v>7</c:v>
                </c:pt>
              </c:numCache>
            </c:numRef>
          </c:val>
          <c:extLst>
            <c:ext xmlns:c16="http://schemas.microsoft.com/office/drawing/2014/chart" uri="{C3380CC4-5D6E-409C-BE32-E72D297353CC}">
              <c16:uniqueId val="{00000000-EC1F-4AB8-BD1B-8BB9732BBA91}"/>
            </c:ext>
          </c:extLst>
        </c:ser>
        <c:ser>
          <c:idx val="1"/>
          <c:order val="1"/>
          <c:tx>
            <c:strRef>
              <c:f>Sheet1!$C$1</c:f>
              <c:strCache>
                <c:ptCount val="1"/>
                <c:pt idx="0">
                  <c:v>MALL-BASED OFFICES</c:v>
                </c:pt>
              </c:strCache>
            </c:strRef>
          </c:tx>
          <c:spPr>
            <a:solidFill>
              <a:srgbClr val="2D8BBA"/>
            </a:solidFill>
            <a:ln>
              <a:noFill/>
            </a:ln>
            <a:effectLst/>
          </c:spPr>
          <c:invertIfNegative val="0"/>
          <c:dLbls>
            <c:dLbl>
              <c:idx val="0"/>
              <c:tx>
                <c:rich>
                  <a:bodyPr/>
                  <a:lstStyle/>
                  <a:p>
                    <a:r>
                      <a:rPr lang="en-US" dirty="0"/>
                      <a:t>MALL-ADJACENT OFFICES</a:t>
                    </a:r>
                    <a:r>
                      <a:rPr lang="en-US" baseline="0" dirty="0"/>
                      <a:t>
16</a:t>
                    </a:r>
                  </a:p>
                </c:rich>
              </c:tx>
              <c:dLblPos val="inEnd"/>
              <c:showLegendKey val="0"/>
              <c:showVal val="1"/>
              <c:showCatName val="0"/>
              <c:showSerName val="1"/>
              <c:showPercent val="0"/>
              <c:showBubbleSize val="0"/>
              <c:separator>
</c:separator>
              <c:extLst>
                <c:ext xmlns:c15="http://schemas.microsoft.com/office/drawing/2012/chart" uri="{CE6537A1-D6FC-4f65-9D91-7224C49458BB}">
                  <c15:layout>
                    <c:manualLayout>
                      <c:w val="0.30813615655432058"/>
                      <c:h val="0.32061034217480905"/>
                    </c:manualLayout>
                  </c15:layout>
                  <c15:showDataLabelsRange val="0"/>
                </c:ext>
                <c:ext xmlns:c16="http://schemas.microsoft.com/office/drawing/2014/chart" uri="{C3380CC4-5D6E-409C-BE32-E72D297353CC}">
                  <c16:uniqueId val="{00000005-EC1F-4AB8-BD1B-8BB9732BBA91}"/>
                </c:ext>
              </c:extLst>
            </c:dLbl>
            <c:spPr>
              <a:noFill/>
              <a:ln>
                <a:noFill/>
              </a:ln>
              <a:effectLst/>
            </c:spPr>
            <c:txPr>
              <a:bodyPr rot="0" spcFirstLastPara="1" vertOverflow="ellipsis" vert="horz" wrap="square" lIns="38100" tIns="19050" rIns="38100" bIns="19050" anchor="ctr" anchorCtr="0">
                <a:spAutoFit/>
              </a:bodyPr>
              <a:lstStyle/>
              <a:p>
                <a:pPr algn="r" rtl="0">
                  <a:defRPr lang="en-US" sz="1500" b="0" i="0" u="none" strike="noStrike" kern="1200" baseline="0">
                    <a:solidFill>
                      <a:prstClr val="white"/>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DEVELOPMENTS</c:v>
                </c:pt>
              </c:strCache>
            </c:strRef>
          </c:cat>
          <c:val>
            <c:numRef>
              <c:f>Sheet1!$C$2</c:f>
              <c:numCache>
                <c:formatCode>General</c:formatCode>
                <c:ptCount val="1"/>
                <c:pt idx="0">
                  <c:v>15</c:v>
                </c:pt>
              </c:numCache>
            </c:numRef>
          </c:val>
          <c:extLst>
            <c:ext xmlns:c16="http://schemas.microsoft.com/office/drawing/2014/chart" uri="{C3380CC4-5D6E-409C-BE32-E72D297353CC}">
              <c16:uniqueId val="{00000001-EC1F-4AB8-BD1B-8BB9732BBA91}"/>
            </c:ext>
          </c:extLst>
        </c:ser>
        <c:ser>
          <c:idx val="2"/>
          <c:order val="2"/>
          <c:tx>
            <c:strRef>
              <c:f>Sheet1!$D$1</c:f>
              <c:strCache>
                <c:ptCount val="1"/>
                <c:pt idx="0">
                  <c:v>Column1</c:v>
                </c:pt>
              </c:strCache>
            </c:strRef>
          </c:tx>
          <c:spPr>
            <a:solidFill>
              <a:srgbClr val="4BAFC8"/>
            </a:solidFill>
            <a:ln>
              <a:noFill/>
            </a:ln>
            <a:effectLst/>
          </c:spPr>
          <c:invertIfNegative val="0"/>
          <c:dLbls>
            <c:dLbl>
              <c:idx val="0"/>
              <c:tx>
                <c:rich>
                  <a:bodyPr/>
                  <a:lstStyle/>
                  <a:p>
                    <a:fld id="{91FBFD57-25F7-4CD5-A699-263F7456C853}" type="SERIESNAME">
                      <a:rPr lang="en-US"/>
                      <a:pPr/>
                      <a:t>[SERIES NAME]</a:t>
                    </a:fld>
                    <a:r>
                      <a:rPr lang="en-US" baseline="0"/>
                      <a:t>
6</a:t>
                    </a:r>
                  </a:p>
                </c:rich>
              </c:tx>
              <c:dLblPos val="in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2999-4889-B218-A39880616EB2}"/>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DEVELOPMENTS</c:v>
                </c:pt>
              </c:strCache>
            </c:strRef>
          </c:cat>
          <c:val>
            <c:numRef>
              <c:f>Sheet1!$D$2</c:f>
              <c:numCache>
                <c:formatCode>General</c:formatCode>
                <c:ptCount val="1"/>
              </c:numCache>
            </c:numRef>
          </c:val>
          <c:extLst>
            <c:ext xmlns:c16="http://schemas.microsoft.com/office/drawing/2014/chart" uri="{C3380CC4-5D6E-409C-BE32-E72D297353CC}">
              <c16:uniqueId val="{00000003-EC1F-4AB8-BD1B-8BB9732BBA91}"/>
            </c:ext>
          </c:extLst>
        </c:ser>
        <c:dLbls>
          <c:dLblPos val="inEnd"/>
          <c:showLegendKey val="0"/>
          <c:showVal val="1"/>
          <c:showCatName val="0"/>
          <c:showSerName val="0"/>
          <c:showPercent val="0"/>
          <c:showBubbleSize val="0"/>
        </c:dLbls>
        <c:gapWidth val="150"/>
        <c:overlap val="100"/>
        <c:axId val="104634911"/>
        <c:axId val="104635391"/>
      </c:barChart>
      <c:catAx>
        <c:axId val="104634911"/>
        <c:scaling>
          <c:orientation val="minMax"/>
        </c:scaling>
        <c:delete val="1"/>
        <c:axPos val="l"/>
        <c:numFmt formatCode="General" sourceLinked="1"/>
        <c:majorTickMark val="none"/>
        <c:minorTickMark val="none"/>
        <c:tickLblPos val="nextTo"/>
        <c:crossAx val="104635391"/>
        <c:crosses val="autoZero"/>
        <c:auto val="1"/>
        <c:lblAlgn val="ctr"/>
        <c:lblOffset val="100"/>
        <c:noMultiLvlLbl val="0"/>
      </c:catAx>
      <c:valAx>
        <c:axId val="104635391"/>
        <c:scaling>
          <c:orientation val="minMax"/>
        </c:scaling>
        <c:delete val="1"/>
        <c:axPos val="b"/>
        <c:numFmt formatCode="0%" sourceLinked="1"/>
        <c:majorTickMark val="none"/>
        <c:minorTickMark val="none"/>
        <c:tickLblPos val="nextTo"/>
        <c:crossAx val="104634911"/>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900932433181966E-3"/>
          <c:y val="0.12205906754644548"/>
          <c:w val="0.96501794864699963"/>
          <c:h val="0.87794093245355453"/>
        </c:manualLayout>
      </c:layout>
      <c:barChart>
        <c:barDir val="bar"/>
        <c:grouping val="percentStacked"/>
        <c:varyColors val="0"/>
        <c:ser>
          <c:idx val="0"/>
          <c:order val="0"/>
          <c:tx>
            <c:strRef>
              <c:f>Sheet1!$B$1</c:f>
              <c:strCache>
                <c:ptCount val="1"/>
                <c:pt idx="0">
                  <c:v>3PO</c:v>
                </c:pt>
              </c:strCache>
            </c:strRef>
          </c:tx>
          <c:spPr>
            <a:solidFill>
              <a:srgbClr val="000E74"/>
            </a:solidFill>
            <a:ln>
              <a:noFill/>
            </a:ln>
            <a:effectLst/>
          </c:spPr>
          <c:invertIfNegative val="0"/>
          <c:dLbls>
            <c:dLbl>
              <c:idx val="0"/>
              <c:layout>
                <c:manualLayout>
                  <c:x val="0.22978462500029731"/>
                  <c:y val="-6.50410834308102E-3"/>
                </c:manualLayout>
              </c:layout>
              <c:tx>
                <c:rich>
                  <a:bodyPr/>
                  <a:lstStyle/>
                  <a:p>
                    <a:r>
                      <a:rPr lang="en-US" dirty="0"/>
                      <a:t>3PO</a:t>
                    </a:r>
                    <a:r>
                      <a:rPr lang="en-US" baseline="0" dirty="0"/>
                      <a:t>
61</a:t>
                    </a:r>
                    <a:endParaRPr lang="en-US" dirty="0"/>
                  </a:p>
                </c:rich>
              </c:tx>
              <c:dLblPos val="ctr"/>
              <c:showLegendKey val="0"/>
              <c:showVal val="1"/>
              <c:showCatName val="0"/>
              <c:showSerName val="1"/>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3298-462B-AC87-15622B1A5E31}"/>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TENANT MIX (in %)</c:v>
                </c:pt>
              </c:strCache>
            </c:strRef>
          </c:cat>
          <c:val>
            <c:numRef>
              <c:f>Sheet1!$B$2</c:f>
              <c:numCache>
                <c:formatCode>General</c:formatCode>
                <c:ptCount val="1"/>
                <c:pt idx="0">
                  <c:v>61</c:v>
                </c:pt>
              </c:numCache>
            </c:numRef>
          </c:val>
          <c:extLst>
            <c:ext xmlns:c16="http://schemas.microsoft.com/office/drawing/2014/chart" uri="{C3380CC4-5D6E-409C-BE32-E72D297353CC}">
              <c16:uniqueId val="{00000000-E663-4EDA-9E47-F23E355DF80A}"/>
            </c:ext>
          </c:extLst>
        </c:ser>
        <c:ser>
          <c:idx val="1"/>
          <c:order val="1"/>
          <c:tx>
            <c:strRef>
              <c:f>Sheet1!$C$1</c:f>
              <c:strCache>
                <c:ptCount val="1"/>
                <c:pt idx="0">
                  <c:v>TRADITIONAL</c:v>
                </c:pt>
              </c:strCache>
            </c:strRef>
          </c:tx>
          <c:spPr>
            <a:solidFill>
              <a:srgbClr val="2D8BBA"/>
            </a:solidFill>
            <a:ln>
              <a:noFill/>
            </a:ln>
            <a:effectLst/>
          </c:spPr>
          <c:invertIfNegative val="0"/>
          <c:dLbls>
            <c:dLbl>
              <c:idx val="0"/>
              <c:layout>
                <c:manualLayout>
                  <c:x val="-3.7032207401245562E-2"/>
                  <c:y val="0"/>
                </c:manualLayout>
              </c:layout>
              <c:tx>
                <c:rich>
                  <a:bodyPr/>
                  <a:lstStyle/>
                  <a:p>
                    <a:fld id="{B6B74994-635C-4D83-B072-DD31C862C3AD}" type="SERIESNAME">
                      <a:rPr lang="en-US"/>
                      <a:pPr/>
                      <a:t>[SERIES NAME]</a:t>
                    </a:fld>
                    <a:r>
                      <a:rPr lang="en-US" baseline="0" dirty="0"/>
                      <a:t>
16</a:t>
                    </a:r>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22386121465845607"/>
                      <c:h val="0.32061016485395716"/>
                    </c:manualLayout>
                  </c15:layout>
                  <c15:dlblFieldTable/>
                  <c15:showDataLabelsRange val="0"/>
                </c:ext>
                <c:ext xmlns:c16="http://schemas.microsoft.com/office/drawing/2014/chart" uri="{C3380CC4-5D6E-409C-BE32-E72D297353CC}">
                  <c16:uniqueId val="{00000001-E663-4EDA-9E47-F23E355DF80A}"/>
                </c:ext>
              </c:extLst>
            </c:dLbl>
            <c:spPr>
              <a:noFill/>
              <a:ln>
                <a:noFill/>
              </a:ln>
              <a:effectLst/>
            </c:spPr>
            <c:txPr>
              <a:bodyPr rot="0" spcFirstLastPara="1" vertOverflow="ellipsis" vert="horz" wrap="square" lIns="38100" tIns="19050" rIns="38100" bIns="19050" anchor="ctr" anchorCtr="0">
                <a:spAutoFit/>
              </a:bodyPr>
              <a:lstStyle/>
              <a:p>
                <a:pPr algn="r" rtl="0">
                  <a:defRPr lang="en-US" sz="1500" b="0" i="0" u="none" strike="noStrike" kern="1200" baseline="0">
                    <a:solidFill>
                      <a:prstClr val="white"/>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c:f>
              <c:strCache>
                <c:ptCount val="1"/>
                <c:pt idx="0">
                  <c:v>TENANT MIX (in %)</c:v>
                </c:pt>
              </c:strCache>
            </c:strRef>
          </c:cat>
          <c:val>
            <c:numRef>
              <c:f>Sheet1!$C$2</c:f>
              <c:numCache>
                <c:formatCode>General</c:formatCode>
                <c:ptCount val="1"/>
                <c:pt idx="0">
                  <c:v>16</c:v>
                </c:pt>
              </c:numCache>
            </c:numRef>
          </c:val>
          <c:extLst>
            <c:ext xmlns:c16="http://schemas.microsoft.com/office/drawing/2014/chart" uri="{C3380CC4-5D6E-409C-BE32-E72D297353CC}">
              <c16:uniqueId val="{00000002-E663-4EDA-9E47-F23E355DF80A}"/>
            </c:ext>
          </c:extLst>
        </c:ser>
        <c:ser>
          <c:idx val="2"/>
          <c:order val="2"/>
          <c:tx>
            <c:strRef>
              <c:f>Sheet1!$D$1</c:f>
              <c:strCache>
                <c:ptCount val="1"/>
                <c:pt idx="0">
                  <c:v>SHARED SERVICE</c:v>
                </c:pt>
              </c:strCache>
            </c:strRef>
          </c:tx>
          <c:spPr>
            <a:solidFill>
              <a:srgbClr val="4BAFC8"/>
            </a:solidFill>
            <a:ln>
              <a:noFill/>
            </a:ln>
            <a:effectLst/>
          </c:spPr>
          <c:invertIfNegative val="0"/>
          <c:dLbls>
            <c:dLbl>
              <c:idx val="0"/>
              <c:layout>
                <c:manualLayout>
                  <c:x val="7.9504662165909828E-3"/>
                  <c:y val="6.7212533775271276E-3"/>
                </c:manualLayout>
              </c:layout>
              <c:tx>
                <c:rich>
                  <a:bodyPr/>
                  <a:lstStyle/>
                  <a:p>
                    <a:r>
                      <a:rPr lang="en-US" dirty="0">
                        <a:solidFill>
                          <a:schemeClr val="bg1"/>
                        </a:solidFill>
                      </a:rPr>
                      <a:t>SHARED SERVICE</a:t>
                    </a:r>
                    <a:r>
                      <a:rPr lang="en-US" baseline="0" dirty="0">
                        <a:solidFill>
                          <a:schemeClr val="bg1"/>
                        </a:solidFill>
                      </a:rPr>
                      <a:t>
23</a:t>
                    </a:r>
                  </a:p>
                </c:rich>
              </c:tx>
              <c:dLblPos val="ctr"/>
              <c:showLegendKey val="0"/>
              <c:showVal val="1"/>
              <c:showCatName val="0"/>
              <c:showSerName val="1"/>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4-E663-4EDA-9E47-F23E355DF80A}"/>
                </c:ext>
              </c:extLst>
            </c:dLbl>
            <c:spPr>
              <a:noFill/>
              <a:ln>
                <a:noFill/>
              </a:ln>
              <a:effectLst/>
            </c:spPr>
            <c:txPr>
              <a:bodyPr rot="0" spcFirstLastPara="1" vertOverflow="ellipsis" vert="horz" wrap="square" lIns="38100" tIns="19050" rIns="38100" bIns="19050" anchor="ctr" anchorCtr="0">
                <a:spAutoFit/>
              </a:bodyPr>
              <a:lstStyle/>
              <a:p>
                <a:pPr algn="r">
                  <a:defRPr sz="1500" b="0" i="0" u="none" strike="noStrike" kern="1200" baseline="0">
                    <a:solidFill>
                      <a:schemeClr val="bg1"/>
                    </a:solidFill>
                    <a:latin typeface="Henry Sans" panose="02010503040501010106" pitchFamily="2" charset="0"/>
                    <a:ea typeface="+mn-ea"/>
                    <a:cs typeface="+mn-cs"/>
                  </a:defRPr>
                </a:pPr>
                <a:endParaRPr lang="en-US"/>
              </a:p>
            </c:txPr>
            <c:dLblPos val="in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TENANT MIX (in %)</c:v>
                </c:pt>
              </c:strCache>
            </c:strRef>
          </c:cat>
          <c:val>
            <c:numRef>
              <c:f>Sheet1!$D$2</c:f>
              <c:numCache>
                <c:formatCode>General</c:formatCode>
                <c:ptCount val="1"/>
                <c:pt idx="0">
                  <c:v>23</c:v>
                </c:pt>
              </c:numCache>
            </c:numRef>
          </c:val>
          <c:extLst>
            <c:ext xmlns:c16="http://schemas.microsoft.com/office/drawing/2014/chart" uri="{C3380CC4-5D6E-409C-BE32-E72D297353CC}">
              <c16:uniqueId val="{00000003-E663-4EDA-9E47-F23E355DF80A}"/>
            </c:ext>
          </c:extLst>
        </c:ser>
        <c:dLbls>
          <c:dLblPos val="inEnd"/>
          <c:showLegendKey val="0"/>
          <c:showVal val="1"/>
          <c:showCatName val="0"/>
          <c:showSerName val="0"/>
          <c:showPercent val="0"/>
          <c:showBubbleSize val="0"/>
        </c:dLbls>
        <c:gapWidth val="150"/>
        <c:overlap val="100"/>
        <c:axId val="104634911"/>
        <c:axId val="104635391"/>
      </c:barChart>
      <c:catAx>
        <c:axId val="104634911"/>
        <c:scaling>
          <c:orientation val="minMax"/>
        </c:scaling>
        <c:delete val="1"/>
        <c:axPos val="l"/>
        <c:numFmt formatCode="General" sourceLinked="1"/>
        <c:majorTickMark val="none"/>
        <c:minorTickMark val="none"/>
        <c:tickLblPos val="nextTo"/>
        <c:crossAx val="104635391"/>
        <c:crosses val="autoZero"/>
        <c:auto val="1"/>
        <c:lblAlgn val="ctr"/>
        <c:lblOffset val="100"/>
        <c:noMultiLvlLbl val="0"/>
      </c:catAx>
      <c:valAx>
        <c:axId val="104635391"/>
        <c:scaling>
          <c:orientation val="minMax"/>
        </c:scaling>
        <c:delete val="1"/>
        <c:axPos val="b"/>
        <c:numFmt formatCode="0%" sourceLinked="1"/>
        <c:majorTickMark val="none"/>
        <c:minorTickMark val="none"/>
        <c:tickLblPos val="nextTo"/>
        <c:crossAx val="104634911"/>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006714683991205"/>
          <c:y val="6.9787967277876006E-2"/>
          <c:w val="0.43748386774761672"/>
          <c:h val="0.82155477910500407"/>
        </c:manualLayout>
      </c:layout>
      <c:doughnutChart>
        <c:varyColors val="1"/>
        <c:ser>
          <c:idx val="0"/>
          <c:order val="0"/>
          <c:tx>
            <c:strRef>
              <c:f>Sheet1!$B$1</c:f>
              <c:strCache>
                <c:ptCount val="1"/>
                <c:pt idx="0">
                  <c:v>By Location</c:v>
                </c:pt>
              </c:strCache>
            </c:strRef>
          </c:tx>
          <c:dPt>
            <c:idx val="0"/>
            <c:bubble3D val="0"/>
            <c:spPr>
              <a:solidFill>
                <a:srgbClr val="41B8D5"/>
              </a:solidFill>
              <a:ln w="19050">
                <a:solidFill>
                  <a:schemeClr val="lt1"/>
                </a:solidFill>
              </a:ln>
              <a:effectLst/>
            </c:spPr>
            <c:extLst>
              <c:ext xmlns:c16="http://schemas.microsoft.com/office/drawing/2014/chart" uri="{C3380CC4-5D6E-409C-BE32-E72D297353CC}">
                <c16:uniqueId val="{00000001-8EAE-4730-8724-F963F52C2A5F}"/>
              </c:ext>
            </c:extLst>
          </c:dPt>
          <c:dPt>
            <c:idx val="1"/>
            <c:bubble3D val="0"/>
            <c:spPr>
              <a:solidFill>
                <a:srgbClr val="2D8BBA"/>
              </a:solidFill>
              <a:ln w="19050">
                <a:solidFill>
                  <a:schemeClr val="lt1"/>
                </a:solidFill>
              </a:ln>
              <a:effectLst/>
            </c:spPr>
            <c:extLst>
              <c:ext xmlns:c16="http://schemas.microsoft.com/office/drawing/2014/chart" uri="{C3380CC4-5D6E-409C-BE32-E72D297353CC}">
                <c16:uniqueId val="{00000003-8EAE-4730-8724-F963F52C2A5F}"/>
              </c:ext>
            </c:extLst>
          </c:dPt>
          <c:dPt>
            <c:idx val="2"/>
            <c:bubble3D val="0"/>
            <c:spPr>
              <a:solidFill>
                <a:srgbClr val="506E9A"/>
              </a:solidFill>
              <a:ln w="19050">
                <a:solidFill>
                  <a:schemeClr val="lt1"/>
                </a:solidFill>
              </a:ln>
              <a:effectLst/>
            </c:spPr>
            <c:extLst>
              <c:ext xmlns:c16="http://schemas.microsoft.com/office/drawing/2014/chart" uri="{C3380CC4-5D6E-409C-BE32-E72D297353CC}">
                <c16:uniqueId val="{00000005-8EAE-4730-8724-F963F52C2A5F}"/>
              </c:ext>
            </c:extLst>
          </c:dPt>
          <c:dPt>
            <c:idx val="3"/>
            <c:bubble3D val="0"/>
            <c:spPr>
              <a:solidFill>
                <a:srgbClr val="6CE5E8"/>
              </a:solidFill>
              <a:ln w="19050">
                <a:solidFill>
                  <a:schemeClr val="lt1"/>
                </a:solidFill>
              </a:ln>
              <a:effectLst/>
            </c:spPr>
            <c:extLst>
              <c:ext xmlns:c16="http://schemas.microsoft.com/office/drawing/2014/chart" uri="{C3380CC4-5D6E-409C-BE32-E72D297353CC}">
                <c16:uniqueId val="{00000007-8EAE-4730-8724-F963F52C2A5F}"/>
              </c:ext>
            </c:extLst>
          </c:dPt>
          <c:dLbls>
            <c:dLbl>
              <c:idx val="0"/>
              <c:layout>
                <c:manualLayout>
                  <c:x val="-0.11867592787826375"/>
                  <c:y val="3.189997739001158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EAE-4730-8724-F963F52C2A5F}"/>
                </c:ext>
              </c:extLst>
            </c:dLbl>
            <c:dLbl>
              <c:idx val="1"/>
              <c:layout>
                <c:manualLayout>
                  <c:x val="3.6578526253171602E-2"/>
                  <c:y val="-0.14619538167075954"/>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EAE-4730-8724-F963F52C2A5F}"/>
                </c:ext>
              </c:extLst>
            </c:dLbl>
            <c:dLbl>
              <c:idx val="2"/>
              <c:layout>
                <c:manualLayout>
                  <c:x val="7.1451693899232879E-2"/>
                  <c:y val="-0.1177140651343649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EAE-4730-8724-F963F52C2A5F}"/>
                </c:ext>
              </c:extLst>
            </c:dLbl>
            <c:dLbl>
              <c:idx val="3"/>
              <c:layout>
                <c:manualLayout>
                  <c:x val="7.6324525403649993E-2"/>
                  <c:y val="-6.663576762440945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EAE-4730-8724-F963F52C2A5F}"/>
                </c:ext>
              </c:extLst>
            </c:dLbl>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rgbClr val="002060"/>
                    </a:solidFill>
                    <a:latin typeface="Henry Sans" panose="02010503040501010106" pitchFamily="2" charset="0"/>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Luzon</c:v>
                </c:pt>
                <c:pt idx="1">
                  <c:v>Visayas</c:v>
                </c:pt>
                <c:pt idx="2">
                  <c:v>Mindanao</c:v>
                </c:pt>
                <c:pt idx="3">
                  <c:v>NCR</c:v>
                </c:pt>
              </c:strCache>
            </c:strRef>
          </c:cat>
          <c:val>
            <c:numRef>
              <c:f>Sheet1!$B$2:$B$5</c:f>
              <c:numCache>
                <c:formatCode>General</c:formatCode>
                <c:ptCount val="4"/>
                <c:pt idx="0">
                  <c:v>79</c:v>
                </c:pt>
                <c:pt idx="1">
                  <c:v>6</c:v>
                </c:pt>
                <c:pt idx="2">
                  <c:v>6</c:v>
                </c:pt>
                <c:pt idx="3">
                  <c:v>9</c:v>
                </c:pt>
              </c:numCache>
            </c:numRef>
          </c:val>
          <c:extLst>
            <c:ext xmlns:c16="http://schemas.microsoft.com/office/drawing/2014/chart" uri="{C3380CC4-5D6E-409C-BE32-E72D297353CC}">
              <c16:uniqueId val="{00000006-8EAE-4730-8724-F963F52C2A5F}"/>
            </c:ext>
          </c:extLst>
        </c:ser>
        <c:dLbls>
          <c:showLegendKey val="0"/>
          <c:showVal val="0"/>
          <c:showCatName val="0"/>
          <c:showSerName val="0"/>
          <c:showPercent val="0"/>
          <c:showBubbleSize val="0"/>
          <c:showLeaderLines val="0"/>
        </c:dLbls>
        <c:firstSliceAng val="86"/>
        <c:holeSize val="4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By Business Unit</c:v>
                </c:pt>
              </c:strCache>
            </c:strRef>
          </c:tx>
          <c:dPt>
            <c:idx val="0"/>
            <c:bubble3D val="0"/>
            <c:spPr>
              <a:solidFill>
                <a:srgbClr val="41B8D5"/>
              </a:solidFill>
              <a:ln w="19050">
                <a:solidFill>
                  <a:schemeClr val="lt1"/>
                </a:solidFill>
              </a:ln>
              <a:effectLst/>
            </c:spPr>
            <c:extLst>
              <c:ext xmlns:c16="http://schemas.microsoft.com/office/drawing/2014/chart" uri="{C3380CC4-5D6E-409C-BE32-E72D297353CC}">
                <c16:uniqueId val="{00000001-677F-4BFC-9576-2412F1223275}"/>
              </c:ext>
            </c:extLst>
          </c:dPt>
          <c:dPt>
            <c:idx val="1"/>
            <c:bubble3D val="0"/>
            <c:spPr>
              <a:solidFill>
                <a:srgbClr val="6CE5E8"/>
              </a:solidFill>
              <a:ln w="19050">
                <a:solidFill>
                  <a:schemeClr val="lt1"/>
                </a:solidFill>
              </a:ln>
              <a:effectLst/>
            </c:spPr>
            <c:extLst>
              <c:ext xmlns:c16="http://schemas.microsoft.com/office/drawing/2014/chart" uri="{C3380CC4-5D6E-409C-BE32-E72D297353CC}">
                <c16:uniqueId val="{00000002-677F-4BFC-9576-2412F1223275}"/>
              </c:ext>
            </c:extLst>
          </c:dPt>
          <c:dPt>
            <c:idx val="2"/>
            <c:bubble3D val="0"/>
            <c:spPr>
              <a:solidFill>
                <a:srgbClr val="2D8BBA"/>
              </a:solidFill>
              <a:ln w="19050">
                <a:solidFill>
                  <a:schemeClr val="lt1"/>
                </a:solidFill>
              </a:ln>
              <a:effectLst/>
            </c:spPr>
            <c:extLst>
              <c:ext xmlns:c16="http://schemas.microsoft.com/office/drawing/2014/chart" uri="{C3380CC4-5D6E-409C-BE32-E72D297353CC}">
                <c16:uniqueId val="{00000003-677F-4BFC-9576-2412F1223275}"/>
              </c:ext>
            </c:extLst>
          </c:dPt>
          <c:dLbls>
            <c:dLbl>
              <c:idx val="0"/>
              <c:layout>
                <c:manualLayout>
                  <c:x val="0.12064676616915423"/>
                  <c:y val="2.947060721945972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77F-4BFC-9576-2412F1223275}"/>
                </c:ext>
              </c:extLst>
            </c:dLbl>
            <c:dLbl>
              <c:idx val="1"/>
              <c:layout>
                <c:manualLayout>
                  <c:x val="-8.890416805452421E-2"/>
                  <c:y val="8.5820208891808247E-2"/>
                </c:manualLayout>
              </c:layout>
              <c:tx>
                <c:rich>
                  <a:bodyPr/>
                  <a:lstStyle/>
                  <a:p>
                    <a:fld id="{AD045D08-CD03-4DCD-8352-5C99EF8BE024}" type="CATEGORYNAME">
                      <a:rPr lang="en-US"/>
                      <a:pPr/>
                      <a:t>[CATEGORY NAME]</a:t>
                    </a:fld>
                    <a:r>
                      <a:rPr lang="en-US" baseline="0" dirty="0"/>
                      <a:t>
42%</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77F-4BFC-9576-2412F1223275}"/>
                </c:ext>
              </c:extLst>
            </c:dLbl>
            <c:dLbl>
              <c:idx val="2"/>
              <c:layout>
                <c:manualLayout>
                  <c:x val="-3.980099502487567E-2"/>
                  <c:y val="-0.15415394545563593"/>
                </c:manualLayout>
              </c:layout>
              <c:tx>
                <c:rich>
                  <a:bodyPr/>
                  <a:lstStyle/>
                  <a:p>
                    <a:fld id="{305BA77E-3046-4E69-87FB-E4BEBCCB6861}" type="CATEGORYNAME">
                      <a:rPr lang="en-US"/>
                      <a:pPr/>
                      <a:t>[CATEGORY NAME]</a:t>
                    </a:fld>
                    <a:r>
                      <a:rPr lang="en-US" baseline="0" dirty="0"/>
                      <a:t>
6%</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77F-4BFC-9576-2412F1223275}"/>
                </c:ext>
              </c:extLst>
            </c:dLbl>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rgbClr val="002060"/>
                    </a:solidFill>
                    <a:latin typeface="Henry Sans" panose="02010503040501010106" pitchFamily="2" charset="0"/>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Residential</c:v>
                </c:pt>
                <c:pt idx="1">
                  <c:v>Malls</c:v>
                </c:pt>
                <c:pt idx="2">
                  <c:v>Commercial</c:v>
                </c:pt>
              </c:strCache>
            </c:strRef>
          </c:cat>
          <c:val>
            <c:numRef>
              <c:f>Sheet1!$B$2:$B$4</c:f>
              <c:numCache>
                <c:formatCode>General</c:formatCode>
                <c:ptCount val="3"/>
                <c:pt idx="0">
                  <c:v>52</c:v>
                </c:pt>
                <c:pt idx="1">
                  <c:v>41</c:v>
                </c:pt>
                <c:pt idx="2">
                  <c:v>7</c:v>
                </c:pt>
              </c:numCache>
            </c:numRef>
          </c:val>
          <c:extLst>
            <c:ext xmlns:c16="http://schemas.microsoft.com/office/drawing/2014/chart" uri="{C3380CC4-5D6E-409C-BE32-E72D297353CC}">
              <c16:uniqueId val="{00000000-677F-4BFC-9576-2412F1223275}"/>
            </c:ext>
          </c:extLst>
        </c:ser>
        <c:dLbls>
          <c:showLegendKey val="0"/>
          <c:showVal val="0"/>
          <c:showCatName val="0"/>
          <c:showSerName val="0"/>
          <c:showPercent val="0"/>
          <c:showBubbleSize val="0"/>
          <c:showLeaderLines val="0"/>
        </c:dLbls>
        <c:firstSliceAng val="0"/>
        <c:holeSize val="4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1Q 2026</c:v>
                </c:pt>
              </c:strCache>
            </c:strRef>
          </c:tx>
          <c:dPt>
            <c:idx val="0"/>
            <c:bubble3D val="0"/>
            <c:spPr>
              <a:solidFill>
                <a:srgbClr val="41B8D5"/>
              </a:solidFill>
              <a:ln w="19050">
                <a:solidFill>
                  <a:schemeClr val="lt1"/>
                </a:solidFill>
              </a:ln>
              <a:effectLst/>
            </c:spPr>
            <c:extLst>
              <c:ext xmlns:c16="http://schemas.microsoft.com/office/drawing/2014/chart" uri="{C3380CC4-5D6E-409C-BE32-E72D297353CC}">
                <c16:uniqueId val="{00000002-C9CA-461A-989A-2D664293ACF8}"/>
              </c:ext>
            </c:extLst>
          </c:dPt>
          <c:dPt>
            <c:idx val="1"/>
            <c:bubble3D val="0"/>
            <c:spPr>
              <a:solidFill>
                <a:srgbClr val="6CE5E8"/>
              </a:solidFill>
              <a:ln w="19050">
                <a:solidFill>
                  <a:schemeClr val="lt1"/>
                </a:solidFill>
              </a:ln>
              <a:effectLst/>
            </c:spPr>
            <c:extLst>
              <c:ext xmlns:c16="http://schemas.microsoft.com/office/drawing/2014/chart" uri="{C3380CC4-5D6E-409C-BE32-E72D297353CC}">
                <c16:uniqueId val="{00000001-C9CA-461A-989A-2D664293ACF8}"/>
              </c:ext>
            </c:extLst>
          </c:dPt>
          <c:cat>
            <c:strRef>
              <c:f>Sheet1!$A$2:$A$3</c:f>
              <c:strCache>
                <c:ptCount val="2"/>
                <c:pt idx="0">
                  <c:v>Utilized</c:v>
                </c:pt>
                <c:pt idx="1">
                  <c:v>Unutilized</c:v>
                </c:pt>
              </c:strCache>
            </c:strRef>
          </c:cat>
          <c:val>
            <c:numRef>
              <c:f>Sheet1!$B$2:$B$3</c:f>
              <c:numCache>
                <c:formatCode>General</c:formatCode>
                <c:ptCount val="2"/>
                <c:pt idx="0">
                  <c:v>12.4</c:v>
                </c:pt>
                <c:pt idx="1">
                  <c:v>87.6</c:v>
                </c:pt>
              </c:numCache>
            </c:numRef>
          </c:val>
          <c:extLst>
            <c:ext xmlns:c16="http://schemas.microsoft.com/office/drawing/2014/chart" uri="{C3380CC4-5D6E-409C-BE32-E72D297353CC}">
              <c16:uniqueId val="{00000000-C9CA-461A-989A-2D664293ACF8}"/>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1Q 2026 alone</c:v>
                </c:pt>
              </c:strCache>
            </c:strRef>
          </c:tx>
          <c:dPt>
            <c:idx val="0"/>
            <c:bubble3D val="0"/>
            <c:spPr>
              <a:solidFill>
                <a:srgbClr val="41B8D5"/>
              </a:solidFill>
              <a:ln w="19050">
                <a:solidFill>
                  <a:schemeClr val="lt1"/>
                </a:solidFill>
              </a:ln>
              <a:effectLst/>
            </c:spPr>
            <c:extLst>
              <c:ext xmlns:c16="http://schemas.microsoft.com/office/drawing/2014/chart" uri="{C3380CC4-5D6E-409C-BE32-E72D297353CC}">
                <c16:uniqueId val="{00000001-9B4C-46BB-BD0C-B5B95162049E}"/>
              </c:ext>
            </c:extLst>
          </c:dPt>
          <c:dPt>
            <c:idx val="1"/>
            <c:bubble3D val="0"/>
            <c:spPr>
              <a:solidFill>
                <a:srgbClr val="6CE5E8"/>
              </a:solidFill>
              <a:ln w="19050">
                <a:solidFill>
                  <a:schemeClr val="lt1"/>
                </a:solidFill>
              </a:ln>
              <a:effectLst/>
            </c:spPr>
            <c:extLst>
              <c:ext xmlns:c16="http://schemas.microsoft.com/office/drawing/2014/chart" uri="{C3380CC4-5D6E-409C-BE32-E72D297353CC}">
                <c16:uniqueId val="{00000003-9B4C-46BB-BD0C-B5B95162049E}"/>
              </c:ext>
            </c:extLst>
          </c:dPt>
          <c:cat>
            <c:strRef>
              <c:f>Sheet1!$A$2:$A$3</c:f>
              <c:strCache>
                <c:ptCount val="2"/>
                <c:pt idx="0">
                  <c:v>Utilized</c:v>
                </c:pt>
                <c:pt idx="1">
                  <c:v>Unutilized</c:v>
                </c:pt>
              </c:strCache>
            </c:strRef>
          </c:cat>
          <c:val>
            <c:numRef>
              <c:f>Sheet1!$B$2:$B$3</c:f>
              <c:numCache>
                <c:formatCode>General</c:formatCode>
                <c:ptCount val="2"/>
                <c:pt idx="0">
                  <c:v>8</c:v>
                </c:pt>
                <c:pt idx="1">
                  <c:v>92</c:v>
                </c:pt>
              </c:numCache>
            </c:numRef>
          </c:val>
          <c:extLst>
            <c:ext xmlns:c16="http://schemas.microsoft.com/office/drawing/2014/chart" uri="{C3380CC4-5D6E-409C-BE32-E72D297353CC}">
              <c16:uniqueId val="{00000004-9B4C-46BB-BD0C-B5B95162049E}"/>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7504DA-BDD6-4F1A-B179-66B9215F861D}" type="datetimeFigureOut">
              <a:rPr lang="en-PH" smtClean="0"/>
              <a:t>4/28/2026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51F912-4743-4DCE-A913-9F45157F1152}" type="slidenum">
              <a:rPr lang="en-PH" smtClean="0"/>
              <a:t>‹#›</a:t>
            </a:fld>
            <a:endParaRPr lang="en-PH"/>
          </a:p>
        </p:txBody>
      </p:sp>
    </p:spTree>
    <p:extLst>
      <p:ext uri="{BB962C8B-B14F-4D97-AF65-F5344CB8AC3E}">
        <p14:creationId xmlns:p14="http://schemas.microsoft.com/office/powerpoint/2010/main" val="2242813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Insert SR Report</a:t>
            </a:r>
          </a:p>
        </p:txBody>
      </p:sp>
      <p:sp>
        <p:nvSpPr>
          <p:cNvPr id="4" name="Slide Number Placeholder 3"/>
          <p:cNvSpPr>
            <a:spLocks noGrp="1"/>
          </p:cNvSpPr>
          <p:nvPr>
            <p:ph type="sldNum" sz="quarter" idx="5"/>
          </p:nvPr>
        </p:nvSpPr>
        <p:spPr/>
        <p:txBody>
          <a:bodyPr/>
          <a:lstStyle/>
          <a:p>
            <a:fld id="{6651F912-4743-4DCE-A913-9F45157F1152}" type="slidenum">
              <a:rPr lang="en-PH" smtClean="0"/>
              <a:t>6</a:t>
            </a:fld>
            <a:endParaRPr lang="en-PH"/>
          </a:p>
        </p:txBody>
      </p:sp>
    </p:spTree>
    <p:extLst>
      <p:ext uri="{BB962C8B-B14F-4D97-AF65-F5344CB8AC3E}">
        <p14:creationId xmlns:p14="http://schemas.microsoft.com/office/powerpoint/2010/main" val="1924586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6651F912-4743-4DCE-A913-9F45157F1152}" type="slidenum">
              <a:rPr lang="en-PH" smtClean="0"/>
              <a:t>12</a:t>
            </a:fld>
            <a:endParaRPr lang="en-PH"/>
          </a:p>
        </p:txBody>
      </p:sp>
    </p:spTree>
    <p:extLst>
      <p:ext uri="{BB962C8B-B14F-4D97-AF65-F5344CB8AC3E}">
        <p14:creationId xmlns:p14="http://schemas.microsoft.com/office/powerpoint/2010/main" val="1464173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6651F912-4743-4DCE-A913-9F45157F1152}" type="slidenum">
              <a:rPr lang="en-PH" smtClean="0"/>
              <a:t>14</a:t>
            </a:fld>
            <a:endParaRPr lang="en-PH"/>
          </a:p>
        </p:txBody>
      </p:sp>
    </p:spTree>
    <p:extLst>
      <p:ext uri="{BB962C8B-B14F-4D97-AF65-F5344CB8AC3E}">
        <p14:creationId xmlns:p14="http://schemas.microsoft.com/office/powerpoint/2010/main" val="281151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6651F912-4743-4DCE-A913-9F45157F1152}" type="slidenum">
              <a:rPr lang="en-PH" smtClean="0"/>
              <a:t>15</a:t>
            </a:fld>
            <a:endParaRPr lang="en-PH"/>
          </a:p>
        </p:txBody>
      </p:sp>
    </p:spTree>
    <p:extLst>
      <p:ext uri="{BB962C8B-B14F-4D97-AF65-F5344CB8AC3E}">
        <p14:creationId xmlns:p14="http://schemas.microsoft.com/office/powerpoint/2010/main" val="249824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6651F912-4743-4DCE-A913-9F45157F1152}" type="slidenum">
              <a:rPr lang="en-PH" smtClean="0"/>
              <a:t>16</a:t>
            </a:fld>
            <a:endParaRPr lang="en-PH"/>
          </a:p>
        </p:txBody>
      </p:sp>
    </p:spTree>
    <p:extLst>
      <p:ext uri="{BB962C8B-B14F-4D97-AF65-F5344CB8AC3E}">
        <p14:creationId xmlns:p14="http://schemas.microsoft.com/office/powerpoint/2010/main" val="795951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CC71C-67F9-578A-E08B-8CD6F86F7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603DE-3E17-B878-67B5-911EB6419056}"/>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1B22914-E991-E235-678D-BEB0BB753F0B}"/>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4B2BF19A-784C-5268-F4FC-18F1B6141E0E}"/>
              </a:ext>
            </a:extLst>
          </p:cNvPr>
          <p:cNvSpPr>
            <a:spLocks noGrp="1"/>
          </p:cNvSpPr>
          <p:nvPr>
            <p:ph type="sldNum" sz="quarter" idx="5"/>
          </p:nvPr>
        </p:nvSpPr>
        <p:spPr/>
        <p:txBody>
          <a:bodyPr/>
          <a:lstStyle/>
          <a:p>
            <a:fld id="{6651F912-4743-4DCE-A913-9F45157F1152}" type="slidenum">
              <a:rPr lang="en-PH" smtClean="0"/>
              <a:t>17</a:t>
            </a:fld>
            <a:endParaRPr lang="en-PH"/>
          </a:p>
        </p:txBody>
      </p:sp>
    </p:spTree>
    <p:extLst>
      <p:ext uri="{BB962C8B-B14F-4D97-AF65-F5344CB8AC3E}">
        <p14:creationId xmlns:p14="http://schemas.microsoft.com/office/powerpoint/2010/main" val="1536037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6651F912-4743-4DCE-A913-9F45157F1152}" type="slidenum">
              <a:rPr lang="en-PH" smtClean="0"/>
              <a:t>18</a:t>
            </a:fld>
            <a:endParaRPr lang="en-PH"/>
          </a:p>
        </p:txBody>
      </p:sp>
    </p:spTree>
    <p:extLst>
      <p:ext uri="{BB962C8B-B14F-4D97-AF65-F5344CB8AC3E}">
        <p14:creationId xmlns:p14="http://schemas.microsoft.com/office/powerpoint/2010/main" val="1625658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189E5-09E7-B1BC-65B9-A2030E1FD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985C0-44DA-4CAC-85D8-42FDDE9854FA}"/>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BAF3174-6CB4-1DB4-7997-EB4A2FB9487C}"/>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8236A9FE-2FCA-24D5-2737-93C4C4C437B7}"/>
              </a:ext>
            </a:extLst>
          </p:cNvPr>
          <p:cNvSpPr>
            <a:spLocks noGrp="1"/>
          </p:cNvSpPr>
          <p:nvPr>
            <p:ph type="sldNum" sz="quarter" idx="5"/>
          </p:nvPr>
        </p:nvSpPr>
        <p:spPr/>
        <p:txBody>
          <a:bodyPr/>
          <a:lstStyle/>
          <a:p>
            <a:fld id="{6651F912-4743-4DCE-A913-9F45157F1152}" type="slidenum">
              <a:rPr lang="en-PH" smtClean="0"/>
              <a:t>20</a:t>
            </a:fld>
            <a:endParaRPr lang="en-PH"/>
          </a:p>
        </p:txBody>
      </p:sp>
    </p:spTree>
    <p:extLst>
      <p:ext uri="{BB962C8B-B14F-4D97-AF65-F5344CB8AC3E}">
        <p14:creationId xmlns:p14="http://schemas.microsoft.com/office/powerpoint/2010/main" val="366407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6651F912-4743-4DCE-A913-9F45157F1152}" type="slidenum">
              <a:rPr lang="en-PH" smtClean="0"/>
              <a:t>21</a:t>
            </a:fld>
            <a:endParaRPr lang="en-PH"/>
          </a:p>
        </p:txBody>
      </p:sp>
    </p:spTree>
    <p:extLst>
      <p:ext uri="{BB962C8B-B14F-4D97-AF65-F5344CB8AC3E}">
        <p14:creationId xmlns:p14="http://schemas.microsoft.com/office/powerpoint/2010/main" val="699492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734A7-A4A2-F578-9184-8262AFAF2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0B003-42C3-9D44-7A0A-3ACBB56603F4}"/>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0B10E681-6998-480A-2689-D86CB5EE766C}"/>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865D7549-E789-5979-3EA9-CBC72408434A}"/>
              </a:ext>
            </a:extLst>
          </p:cNvPr>
          <p:cNvSpPr>
            <a:spLocks noGrp="1"/>
          </p:cNvSpPr>
          <p:nvPr>
            <p:ph type="sldNum" sz="quarter" idx="5"/>
          </p:nvPr>
        </p:nvSpPr>
        <p:spPr/>
        <p:txBody>
          <a:bodyPr/>
          <a:lstStyle/>
          <a:p>
            <a:fld id="{6651F912-4743-4DCE-A913-9F45157F1152}" type="slidenum">
              <a:rPr lang="en-PH" smtClean="0"/>
              <a:t>26</a:t>
            </a:fld>
            <a:endParaRPr lang="en-PH"/>
          </a:p>
        </p:txBody>
      </p:sp>
    </p:spTree>
    <p:extLst>
      <p:ext uri="{BB962C8B-B14F-4D97-AF65-F5344CB8AC3E}">
        <p14:creationId xmlns:p14="http://schemas.microsoft.com/office/powerpoint/2010/main" val="2572476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1D433-4A94-4BED-3C2A-4C0F82ECE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4BAD9-FB35-D2E3-6E46-16684C72B629}"/>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1326A9F4-F38C-52FE-E493-617CC47FF1F4}"/>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B3EAE9A8-6D8F-0379-B2D4-C901CE5607D8}"/>
              </a:ext>
            </a:extLst>
          </p:cNvPr>
          <p:cNvSpPr>
            <a:spLocks noGrp="1"/>
          </p:cNvSpPr>
          <p:nvPr>
            <p:ph type="sldNum" sz="quarter" idx="5"/>
          </p:nvPr>
        </p:nvSpPr>
        <p:spPr/>
        <p:txBody>
          <a:bodyPr/>
          <a:lstStyle/>
          <a:p>
            <a:fld id="{6651F912-4743-4DCE-A913-9F45157F1152}" type="slidenum">
              <a:rPr lang="en-PH" smtClean="0"/>
              <a:t>27</a:t>
            </a:fld>
            <a:endParaRPr lang="en-PH"/>
          </a:p>
        </p:txBody>
      </p:sp>
    </p:spTree>
    <p:extLst>
      <p:ext uri="{BB962C8B-B14F-4D97-AF65-F5344CB8AC3E}">
        <p14:creationId xmlns:p14="http://schemas.microsoft.com/office/powerpoint/2010/main" val="1867773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FCD4C-698D-EE1B-9458-BB01DAC14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56240-4E5C-0F9F-9E55-321348CBAF4B}"/>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4B58187C-19B7-3F60-4C02-21E291B1119F}"/>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66F3840F-CE74-899B-EFCE-892272FE59FF}"/>
              </a:ext>
            </a:extLst>
          </p:cNvPr>
          <p:cNvSpPr>
            <a:spLocks noGrp="1"/>
          </p:cNvSpPr>
          <p:nvPr>
            <p:ph type="sldNum" sz="quarter" idx="5"/>
          </p:nvPr>
        </p:nvSpPr>
        <p:spPr/>
        <p:txBody>
          <a:bodyPr/>
          <a:lstStyle/>
          <a:p>
            <a:fld id="{6651F912-4743-4DCE-A913-9F45157F1152}" type="slidenum">
              <a:rPr lang="en-PH" smtClean="0"/>
              <a:t>28</a:t>
            </a:fld>
            <a:endParaRPr lang="en-PH"/>
          </a:p>
        </p:txBody>
      </p:sp>
    </p:spTree>
    <p:extLst>
      <p:ext uri="{BB962C8B-B14F-4D97-AF65-F5344CB8AC3E}">
        <p14:creationId xmlns:p14="http://schemas.microsoft.com/office/powerpoint/2010/main" val="3163117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398D-30B9-BBE4-417E-8ACBFACFE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EFB8EB-4F54-ACEF-0882-835D8C191F8B}"/>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0570EB5-1A87-55CB-4B56-06C0D1530955}"/>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D0B885F3-A9A1-02E1-BA34-CB858284C4F6}"/>
              </a:ext>
            </a:extLst>
          </p:cNvPr>
          <p:cNvSpPr>
            <a:spLocks noGrp="1"/>
          </p:cNvSpPr>
          <p:nvPr>
            <p:ph type="sldNum" sz="quarter" idx="5"/>
          </p:nvPr>
        </p:nvSpPr>
        <p:spPr/>
        <p:txBody>
          <a:bodyPr/>
          <a:lstStyle/>
          <a:p>
            <a:fld id="{6651F912-4743-4DCE-A913-9F45157F1152}" type="slidenum">
              <a:rPr lang="en-PH" smtClean="0"/>
              <a:t>29</a:t>
            </a:fld>
            <a:endParaRPr lang="en-PH"/>
          </a:p>
        </p:txBody>
      </p:sp>
    </p:spTree>
    <p:extLst>
      <p:ext uri="{BB962C8B-B14F-4D97-AF65-F5344CB8AC3E}">
        <p14:creationId xmlns:p14="http://schemas.microsoft.com/office/powerpoint/2010/main" val="1196869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040DC-F614-E74B-B59F-4AD7F71E0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5819F-F54B-D1D0-B89B-87A91F981412}"/>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483AB32C-AB73-FEAE-5D99-466DAD99E127}"/>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694B0875-9C6A-E15E-B4B5-7B953A573723}"/>
              </a:ext>
            </a:extLst>
          </p:cNvPr>
          <p:cNvSpPr>
            <a:spLocks noGrp="1"/>
          </p:cNvSpPr>
          <p:nvPr>
            <p:ph type="sldNum" sz="quarter" idx="5"/>
          </p:nvPr>
        </p:nvSpPr>
        <p:spPr/>
        <p:txBody>
          <a:bodyPr/>
          <a:lstStyle/>
          <a:p>
            <a:fld id="{6651F912-4743-4DCE-A913-9F45157F1152}" type="slidenum">
              <a:rPr lang="en-PH" smtClean="0"/>
              <a:t>30</a:t>
            </a:fld>
            <a:endParaRPr lang="en-PH"/>
          </a:p>
        </p:txBody>
      </p:sp>
    </p:spTree>
    <p:extLst>
      <p:ext uri="{BB962C8B-B14F-4D97-AF65-F5344CB8AC3E}">
        <p14:creationId xmlns:p14="http://schemas.microsoft.com/office/powerpoint/2010/main" val="3230908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FC04F-03F5-C22C-ED1C-01D9FB0EA3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D042C-0C56-5774-1E0E-F395A2F68EC8}"/>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A9CDAA85-C160-51E0-B2E6-4365F600FA1B}"/>
              </a:ext>
            </a:extLst>
          </p:cNvPr>
          <p:cNvSpPr>
            <a:spLocks noGrp="1"/>
          </p:cNvSpPr>
          <p:nvPr>
            <p:ph type="body" idx="1"/>
          </p:nvPr>
        </p:nvSpPr>
        <p:spPr/>
        <p:txBody>
          <a:bodyPr/>
          <a:lstStyle/>
          <a:p>
            <a:endParaRPr lang="en-PH" dirty="0"/>
          </a:p>
        </p:txBody>
      </p:sp>
      <p:sp>
        <p:nvSpPr>
          <p:cNvPr id="4" name="Slide Number Placeholder 3">
            <a:extLst>
              <a:ext uri="{FF2B5EF4-FFF2-40B4-BE49-F238E27FC236}">
                <a16:creationId xmlns:a16="http://schemas.microsoft.com/office/drawing/2014/main" id="{EB0023D6-941F-D3C8-3AFF-1EFD31E0C6D3}"/>
              </a:ext>
            </a:extLst>
          </p:cNvPr>
          <p:cNvSpPr>
            <a:spLocks noGrp="1"/>
          </p:cNvSpPr>
          <p:nvPr>
            <p:ph type="sldNum" sz="quarter" idx="5"/>
          </p:nvPr>
        </p:nvSpPr>
        <p:spPr/>
        <p:txBody>
          <a:bodyPr/>
          <a:lstStyle/>
          <a:p>
            <a:fld id="{6651F912-4743-4DCE-A913-9F45157F1152}" type="slidenum">
              <a:rPr lang="en-PH" smtClean="0"/>
              <a:t>31</a:t>
            </a:fld>
            <a:endParaRPr lang="en-PH"/>
          </a:p>
        </p:txBody>
      </p:sp>
    </p:spTree>
    <p:extLst>
      <p:ext uri="{BB962C8B-B14F-4D97-AF65-F5344CB8AC3E}">
        <p14:creationId xmlns:p14="http://schemas.microsoft.com/office/powerpoint/2010/main" val="2884905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CF6F8-B144-ADAF-97F9-FE2A22D41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23A57-3962-C1C6-4870-93763A8FA4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6592D-51B5-A007-E1EF-A9E9CF193D68}"/>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208B9E87-D4EA-1232-0F63-3AA3A1FCA0CC}"/>
              </a:ext>
            </a:extLst>
          </p:cNvPr>
          <p:cNvSpPr>
            <a:spLocks noGrp="1"/>
          </p:cNvSpPr>
          <p:nvPr>
            <p:ph type="sldNum" sz="quarter" idx="5"/>
          </p:nvPr>
        </p:nvSpPr>
        <p:spPr/>
        <p:txBody>
          <a:bodyPr/>
          <a:lstStyle/>
          <a:p>
            <a:fld id="{6651F912-4743-4DCE-A913-9F45157F1152}" type="slidenum">
              <a:rPr lang="en-PH" smtClean="0"/>
              <a:t>32</a:t>
            </a:fld>
            <a:endParaRPr lang="en-PH"/>
          </a:p>
        </p:txBody>
      </p:sp>
    </p:spTree>
    <p:extLst>
      <p:ext uri="{BB962C8B-B14F-4D97-AF65-F5344CB8AC3E}">
        <p14:creationId xmlns:p14="http://schemas.microsoft.com/office/powerpoint/2010/main" val="2501780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FD1D0-DD01-8817-3FA9-293BE925C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38262-630A-0510-7F52-3BCDEB35B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86869-8ABD-8EF3-9FC5-E5FF2F15C57A}"/>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C0192195-2CCD-47F7-C01B-701A5B35380F}"/>
              </a:ext>
            </a:extLst>
          </p:cNvPr>
          <p:cNvSpPr>
            <a:spLocks noGrp="1"/>
          </p:cNvSpPr>
          <p:nvPr>
            <p:ph type="sldNum" sz="quarter" idx="5"/>
          </p:nvPr>
        </p:nvSpPr>
        <p:spPr/>
        <p:txBody>
          <a:bodyPr/>
          <a:lstStyle/>
          <a:p>
            <a:fld id="{6651F912-4743-4DCE-A913-9F45157F1152}" type="slidenum">
              <a:rPr lang="en-PH" smtClean="0"/>
              <a:t>33</a:t>
            </a:fld>
            <a:endParaRPr lang="en-PH"/>
          </a:p>
        </p:txBody>
      </p:sp>
    </p:spTree>
    <p:extLst>
      <p:ext uri="{BB962C8B-B14F-4D97-AF65-F5344CB8AC3E}">
        <p14:creationId xmlns:p14="http://schemas.microsoft.com/office/powerpoint/2010/main" val="2762737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9765B-E8E5-0FA2-0EAD-BF6AAC0FD6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78082-B24D-A9DB-9DBB-5F4FCC973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AC84E-49A8-A0D2-8874-FBD41925B617}"/>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8AEE1FC1-6785-9DB7-5BE6-F16B0FA336FA}"/>
              </a:ext>
            </a:extLst>
          </p:cNvPr>
          <p:cNvSpPr>
            <a:spLocks noGrp="1"/>
          </p:cNvSpPr>
          <p:nvPr>
            <p:ph type="sldNum" sz="quarter" idx="5"/>
          </p:nvPr>
        </p:nvSpPr>
        <p:spPr/>
        <p:txBody>
          <a:bodyPr/>
          <a:lstStyle/>
          <a:p>
            <a:fld id="{6651F912-4743-4DCE-A913-9F45157F1152}" type="slidenum">
              <a:rPr lang="en-PH" smtClean="0"/>
              <a:t>34</a:t>
            </a:fld>
            <a:endParaRPr lang="en-PH"/>
          </a:p>
        </p:txBody>
      </p:sp>
    </p:spTree>
    <p:extLst>
      <p:ext uri="{BB962C8B-B14F-4D97-AF65-F5344CB8AC3E}">
        <p14:creationId xmlns:p14="http://schemas.microsoft.com/office/powerpoint/2010/main" val="354646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DEBBD9E-FDA9-46B8-8E91-616E2084AE6C}"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6851EA-F22E-4C1F-9CD0-586696C0B728}"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22DC18-96BD-445C-9261-19ACA59A1C24}"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8A250C-5B7B-4346-8064-829FCBC41D30}"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D6B1ED-654E-43BD-80BB-3EF327A117CB}" type="datetime1">
              <a:rPr lang="en-US" smtClean="0"/>
              <a:t>4/28/2026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C508BF-33C2-4C3F-81E8-B1D721A191D2}" type="datetime1">
              <a:rPr lang="en-US" smtClean="0"/>
              <a:t>4/28/2026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D6F1F3-48B1-4DEF-832F-DCDE68E3C735}"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6DAFF2-CF1B-4922-9D2A-59EA5B612916}"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E38975-9DC0-43F9-971A-76D4B7B79BF8}"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48F656-B72F-48F5-932C-FEB19CB39785}"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400888-01B3-4EC7-B3BF-D57484969048}"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4823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109A5-FD30-4208-9477-421EE449BDC5}"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611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C4C52B-0037-4E52-A068-8588AF990EAB}"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2528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1A6CFC-AA9F-4CB3-80E8-93AB0FFBB324}"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1449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0FF399-37EC-4198-886D-88F801880F4C}" type="datetime1">
              <a:rPr lang="en-US" smtClean="0"/>
              <a:t>4/28/2026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8891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92D3E8-4C29-47D4-9CE4-B5A97F0730CA}" type="datetime1">
              <a:rPr lang="en-US" smtClean="0"/>
              <a:t>4/28/2026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1040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04DB98-3F4D-4731-8FE4-B7C4089768C9}" type="datetime1">
              <a:rPr lang="en-US" smtClean="0"/>
              <a:t>4/28/2026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3064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F7E179-B53F-4989-B478-DFDA74B1F999}"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4586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5E6863-9534-415E-99A6-CE00E445929E}"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6759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9B8F90-D46B-4788-8076-7CBE5073B1EC}"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6541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F62FBE-A9CF-443C-90FE-334BF57AB1F4}"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69908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1E4B4-6103-47E5-8E77-03E3FFEB1BCC}" type="datetime1">
              <a:rPr lang="en-US" smtClean="0"/>
              <a:t>4/28/2026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A38C0C-AE2B-4DB8-9DB5-1E5BA8B83588}" type="datetime1">
              <a:rPr lang="en-US" smtClean="0"/>
              <a:t>4/28/2026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13247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7.png"/><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1.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4.jpeg"/><Relationship Id="rId7"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image" Target="../media/image1.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image" Target="../media/image14.jpeg"/><Relationship Id="rId7"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image" Target="../media/image1.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11.xml"/><Relationship Id="rId5" Type="http://schemas.openxmlformats.org/officeDocument/2006/relationships/image" Target="../media/image1.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1.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1.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1.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31.jpeg"/><Relationship Id="rId5" Type="http://schemas.openxmlformats.org/officeDocument/2006/relationships/image" Target="../media/image1.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chart" Target="../charts/chart14.xml"/><Relationship Id="rId5" Type="http://schemas.openxmlformats.org/officeDocument/2006/relationships/image" Target="../media/image1.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chart" Target="../charts/chart16.xml"/><Relationship Id="rId5" Type="http://schemas.openxmlformats.org/officeDocument/2006/relationships/image" Target="../media/image1.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jpeg"/><Relationship Id="rId3" Type="http://schemas.openxmlformats.org/officeDocument/2006/relationships/image" Target="../media/image14.jpe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6.xml"/><Relationship Id="rId16" Type="http://schemas.openxmlformats.org/officeDocument/2006/relationships/image" Target="../media/image42.png"/><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7.png"/><Relationship Id="rId9" Type="http://schemas.openxmlformats.org/officeDocument/2006/relationships/image" Target="../media/image35.png"/><Relationship Id="rId14" Type="http://schemas.openxmlformats.org/officeDocument/2006/relationships/image" Target="../media/image40.png"/></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4.jpeg"/><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47.png"/><Relationship Id="rId5" Type="http://schemas.openxmlformats.org/officeDocument/2006/relationships/image" Target="../media/image1.png"/><Relationship Id="rId10" Type="http://schemas.openxmlformats.org/officeDocument/2006/relationships/image" Target="../media/image46.png"/><Relationship Id="rId4" Type="http://schemas.openxmlformats.org/officeDocument/2006/relationships/image" Target="../media/image7.png"/><Relationship Id="rId9" Type="http://schemas.openxmlformats.org/officeDocument/2006/relationships/image" Target="../media/image45.png"/></Relationships>
</file>

<file path=ppt/slides/_rels/slide3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14.jpe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52.png"/><Relationship Id="rId5" Type="http://schemas.openxmlformats.org/officeDocument/2006/relationships/image" Target="../media/image1.png"/><Relationship Id="rId10" Type="http://schemas.openxmlformats.org/officeDocument/2006/relationships/image" Target="../media/image51.png"/><Relationship Id="rId4" Type="http://schemas.openxmlformats.org/officeDocument/2006/relationships/image" Target="../media/image7.png"/><Relationship Id="rId9" Type="http://schemas.openxmlformats.org/officeDocument/2006/relationships/image" Target="../media/image50.png"/><Relationship Id="rId1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hyperlink" Target="mailto:INFO@SMPRIME.COM"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2"/>
            <a:stretch>
              <a:fillRect l="-10075" t="-9999"/>
            </a:stretch>
          </a:blipFill>
        </p:spPr>
        <p:txBody>
          <a:bodyPr/>
          <a:lstStyle/>
          <a:p>
            <a:endParaRPr lang="en-PH"/>
          </a:p>
        </p:txBody>
      </p:sp>
      <p:grpSp>
        <p:nvGrpSpPr>
          <p:cNvPr id="3" name="Group 3"/>
          <p:cNvGrpSpPr/>
          <p:nvPr/>
        </p:nvGrpSpPr>
        <p:grpSpPr>
          <a:xfrm>
            <a:off x="0" y="0"/>
            <a:ext cx="18288000" cy="7204109"/>
            <a:chOff x="0" y="0"/>
            <a:chExt cx="4816593" cy="1897378"/>
          </a:xfrm>
        </p:grpSpPr>
        <p:sp>
          <p:nvSpPr>
            <p:cNvPr id="4" name="Freeform 4"/>
            <p:cNvSpPr/>
            <p:nvPr/>
          </p:nvSpPr>
          <p:spPr>
            <a:xfrm>
              <a:off x="0" y="0"/>
              <a:ext cx="4816592" cy="1897379"/>
            </a:xfrm>
            <a:custGeom>
              <a:avLst/>
              <a:gdLst/>
              <a:ahLst/>
              <a:cxnLst/>
              <a:rect l="l" t="t" r="r" b="b"/>
              <a:pathLst>
                <a:path w="4816592" h="1897379">
                  <a:moveTo>
                    <a:pt x="0" y="0"/>
                  </a:moveTo>
                  <a:lnTo>
                    <a:pt x="4816592" y="0"/>
                  </a:lnTo>
                  <a:lnTo>
                    <a:pt x="4816592" y="1897379"/>
                  </a:lnTo>
                  <a:lnTo>
                    <a:pt x="0" y="1897379"/>
                  </a:lnTo>
                  <a:close/>
                </a:path>
              </a:pathLst>
            </a:custGeom>
            <a:solidFill>
              <a:srgbClr val="FDFEFF"/>
            </a:solidFill>
          </p:spPr>
          <p:txBody>
            <a:bodyPr/>
            <a:lstStyle/>
            <a:p>
              <a:endParaRPr lang="en-PH"/>
            </a:p>
          </p:txBody>
        </p:sp>
        <p:sp>
          <p:nvSpPr>
            <p:cNvPr id="5" name="TextBox 5"/>
            <p:cNvSpPr txBox="1"/>
            <p:nvPr/>
          </p:nvSpPr>
          <p:spPr>
            <a:xfrm>
              <a:off x="0" y="57150"/>
              <a:ext cx="4816593" cy="1840228"/>
            </a:xfrm>
            <a:prstGeom prst="rect">
              <a:avLst/>
            </a:prstGeom>
          </p:spPr>
          <p:txBody>
            <a:bodyPr lIns="50800" tIns="50800" rIns="50800" bIns="50800" rtlCol="0" anchor="ctr"/>
            <a:lstStyle/>
            <a:p>
              <a:pPr algn="ctr">
                <a:lnSpc>
                  <a:spcPts val="2444"/>
                </a:lnSpc>
              </a:pPr>
              <a:endParaRPr/>
            </a:p>
          </p:txBody>
        </p:sp>
      </p:grpSp>
      <p:sp>
        <p:nvSpPr>
          <p:cNvPr id="6" name="TextBox 6"/>
          <p:cNvSpPr txBox="1"/>
          <p:nvPr/>
        </p:nvSpPr>
        <p:spPr>
          <a:xfrm>
            <a:off x="1049638" y="5152652"/>
            <a:ext cx="16214137" cy="471668"/>
          </a:xfrm>
          <a:prstGeom prst="rect">
            <a:avLst/>
          </a:prstGeom>
        </p:spPr>
        <p:txBody>
          <a:bodyPr lIns="0" tIns="0" rIns="0" bIns="0" rtlCol="0" anchor="t">
            <a:spAutoFit/>
          </a:bodyPr>
          <a:lstStyle/>
          <a:p>
            <a:pPr algn="ctr">
              <a:lnSpc>
                <a:spcPts val="3419"/>
              </a:lnSpc>
            </a:pPr>
            <a:r>
              <a:rPr lang="en-US" sz="6000" b="1" dirty="0">
                <a:solidFill>
                  <a:srgbClr val="000F73"/>
                </a:solidFill>
                <a:latin typeface="Henry Sans Bold" panose="02010803040501010106" pitchFamily="2" charset="0"/>
                <a:ea typeface="Henry Sans 2 Bold"/>
                <a:cs typeface="Henry Sans 2 Bold"/>
                <a:sym typeface="Henry Sans 2 Bold"/>
              </a:rPr>
              <a:t>ANALYST AND INVESTOR BRIEFING </a:t>
            </a:r>
          </a:p>
        </p:txBody>
      </p:sp>
      <p:sp>
        <p:nvSpPr>
          <p:cNvPr id="7" name="TextBox 7"/>
          <p:cNvSpPr txBox="1"/>
          <p:nvPr/>
        </p:nvSpPr>
        <p:spPr>
          <a:xfrm>
            <a:off x="6311641" y="4415417"/>
            <a:ext cx="5690131" cy="359073"/>
          </a:xfrm>
          <a:prstGeom prst="rect">
            <a:avLst/>
          </a:prstGeom>
        </p:spPr>
        <p:txBody>
          <a:bodyPr lIns="0" tIns="0" rIns="0" bIns="0" rtlCol="0" anchor="t">
            <a:spAutoFit/>
          </a:bodyPr>
          <a:lstStyle/>
          <a:p>
            <a:pPr algn="ctr">
              <a:lnSpc>
                <a:spcPts val="2820"/>
              </a:lnSpc>
            </a:pPr>
            <a:r>
              <a:rPr lang="en-US" sz="3000" dirty="0">
                <a:solidFill>
                  <a:srgbClr val="000F73"/>
                </a:solidFill>
                <a:latin typeface="Henry Sans Light" panose="02010303040501010106" pitchFamily="2" charset="0"/>
                <a:ea typeface="Henry Sans 2 Light"/>
                <a:cs typeface="Henry Sans 2 Light"/>
                <a:sym typeface="Henry Sans 2 Light"/>
              </a:rPr>
              <a:t>FIRST QUARTER 2026</a:t>
            </a:r>
          </a:p>
        </p:txBody>
      </p:sp>
      <p:sp>
        <p:nvSpPr>
          <p:cNvPr id="8" name="TextBox 8"/>
          <p:cNvSpPr txBox="1"/>
          <p:nvPr/>
        </p:nvSpPr>
        <p:spPr>
          <a:xfrm>
            <a:off x="6311641" y="8709059"/>
            <a:ext cx="5690131" cy="359073"/>
          </a:xfrm>
          <a:prstGeom prst="rect">
            <a:avLst/>
          </a:prstGeom>
        </p:spPr>
        <p:txBody>
          <a:bodyPr lIns="0" tIns="0" rIns="0" bIns="0" rtlCol="0" anchor="t">
            <a:spAutoFit/>
          </a:bodyPr>
          <a:lstStyle/>
          <a:p>
            <a:pPr algn="ctr">
              <a:lnSpc>
                <a:spcPts val="2820"/>
              </a:lnSpc>
            </a:pPr>
            <a:r>
              <a:rPr lang="en-US" sz="3000" dirty="0">
                <a:solidFill>
                  <a:srgbClr val="FFFFFF"/>
                </a:solidFill>
                <a:latin typeface="Henry Sans Light" panose="02010303040501010106" pitchFamily="2" charset="0"/>
                <a:ea typeface="Henry Sans 2 Light"/>
                <a:cs typeface="Henry Sans 2 Light"/>
                <a:sym typeface="Henry Sans 2 Light"/>
              </a:rPr>
              <a:t>April 28, 2026</a:t>
            </a:r>
          </a:p>
        </p:txBody>
      </p:sp>
      <p:sp>
        <p:nvSpPr>
          <p:cNvPr id="9" name="Freeform 9"/>
          <p:cNvSpPr/>
          <p:nvPr/>
        </p:nvSpPr>
        <p:spPr>
          <a:xfrm>
            <a:off x="8072933" y="1028700"/>
            <a:ext cx="2142135" cy="1885940"/>
          </a:xfrm>
          <a:custGeom>
            <a:avLst/>
            <a:gdLst/>
            <a:ahLst/>
            <a:cxnLst/>
            <a:rect l="l" t="t" r="r" b="b"/>
            <a:pathLst>
              <a:path w="2142135" h="1885940">
                <a:moveTo>
                  <a:pt x="0" y="0"/>
                </a:moveTo>
                <a:lnTo>
                  <a:pt x="2142134" y="0"/>
                </a:lnTo>
                <a:lnTo>
                  <a:pt x="2142134" y="1885940"/>
                </a:lnTo>
                <a:lnTo>
                  <a:pt x="0" y="1885940"/>
                </a:lnTo>
                <a:lnTo>
                  <a:pt x="0" y="0"/>
                </a:lnTo>
                <a:close/>
              </a:path>
            </a:pathLst>
          </a:custGeom>
          <a:blipFill>
            <a:blip r:embed="rId3"/>
            <a:stretch>
              <a:fillRect/>
            </a:stretch>
          </a:blipFill>
        </p:spPr>
        <p:txBody>
          <a:bodyPr/>
          <a:lstStyle/>
          <a:p>
            <a:endParaRPr lang="en-PH"/>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86461" y="1028700"/>
            <a:ext cx="2172839" cy="342222"/>
          </a:xfrm>
          <a:custGeom>
            <a:avLst/>
            <a:gdLst/>
            <a:ahLst/>
            <a:cxnLst/>
            <a:rect l="l" t="t" r="r" b="b"/>
            <a:pathLst>
              <a:path w="2172839" h="342222">
                <a:moveTo>
                  <a:pt x="0" y="0"/>
                </a:moveTo>
                <a:lnTo>
                  <a:pt x="2172839" y="0"/>
                </a:lnTo>
                <a:lnTo>
                  <a:pt x="2172839" y="342222"/>
                </a:lnTo>
                <a:lnTo>
                  <a:pt x="0" y="342222"/>
                </a:lnTo>
                <a:lnTo>
                  <a:pt x="0" y="0"/>
                </a:lnTo>
                <a:close/>
              </a:path>
            </a:pathLst>
          </a:custGeom>
          <a:blipFill>
            <a:blip r:embed="rId2"/>
            <a:stretch>
              <a:fillRect/>
            </a:stretch>
          </a:blipFill>
        </p:spPr>
        <p:txBody>
          <a:bodyPr/>
          <a:lstStyle/>
          <a:p>
            <a:endParaRPr lang="en-PH"/>
          </a:p>
        </p:txBody>
      </p:sp>
      <p:sp>
        <p:nvSpPr>
          <p:cNvPr id="3" name="Freeform 3"/>
          <p:cNvSpPr/>
          <p:nvPr/>
        </p:nvSpPr>
        <p:spPr>
          <a:xfrm rot="-21600000">
            <a:off x="12706" y="0"/>
            <a:ext cx="18275294" cy="4463181"/>
          </a:xfrm>
          <a:custGeom>
            <a:avLst/>
            <a:gdLst/>
            <a:ahLst/>
            <a:cxnLst/>
            <a:rect l="l" t="t" r="r" b="b"/>
            <a:pathLst>
              <a:path w="18275294" h="4463181">
                <a:moveTo>
                  <a:pt x="18275294" y="4463181"/>
                </a:moveTo>
                <a:lnTo>
                  <a:pt x="0" y="4463181"/>
                </a:lnTo>
                <a:lnTo>
                  <a:pt x="0" y="0"/>
                </a:lnTo>
                <a:lnTo>
                  <a:pt x="18275294" y="0"/>
                </a:lnTo>
                <a:lnTo>
                  <a:pt x="18275294" y="4463181"/>
                </a:lnTo>
                <a:close/>
              </a:path>
            </a:pathLst>
          </a:custGeom>
          <a:blipFill>
            <a:blip r:embed="rId3"/>
            <a:stretch>
              <a:fillRect l="-3853" r="-6221" b="-153532"/>
            </a:stretch>
          </a:blipFill>
        </p:spPr>
        <p:txBody>
          <a:bodyPr/>
          <a:lstStyle/>
          <a:p>
            <a:endParaRPr lang="en-PH"/>
          </a:p>
        </p:txBody>
      </p:sp>
      <p:sp>
        <p:nvSpPr>
          <p:cNvPr id="4" name="Freeform 4"/>
          <p:cNvSpPr/>
          <p:nvPr/>
        </p:nvSpPr>
        <p:spPr>
          <a:xfrm>
            <a:off x="14976034" y="9258300"/>
            <a:ext cx="2283266" cy="360301"/>
          </a:xfrm>
          <a:custGeom>
            <a:avLst/>
            <a:gdLst/>
            <a:ahLst/>
            <a:cxnLst/>
            <a:rect l="l" t="t" r="r" b="b"/>
            <a:pathLst>
              <a:path w="2283266" h="360301">
                <a:moveTo>
                  <a:pt x="0" y="0"/>
                </a:moveTo>
                <a:lnTo>
                  <a:pt x="2283266" y="0"/>
                </a:lnTo>
                <a:lnTo>
                  <a:pt x="2283266" y="360301"/>
                </a:lnTo>
                <a:lnTo>
                  <a:pt x="0" y="360301"/>
                </a:lnTo>
                <a:lnTo>
                  <a:pt x="0" y="0"/>
                </a:lnTo>
                <a:close/>
              </a:path>
            </a:pathLst>
          </a:custGeom>
          <a:blipFill>
            <a:blip r:embed="rId2"/>
            <a:stretch>
              <a:fillRect/>
            </a:stretch>
          </a:blipFill>
        </p:spPr>
        <p:txBody>
          <a:bodyPr/>
          <a:lstStyle/>
          <a:p>
            <a:endParaRPr lang="en-PH"/>
          </a:p>
        </p:txBody>
      </p:sp>
      <p:sp>
        <p:nvSpPr>
          <p:cNvPr id="5" name="TextBox 5"/>
          <p:cNvSpPr txBox="1"/>
          <p:nvPr/>
        </p:nvSpPr>
        <p:spPr>
          <a:xfrm>
            <a:off x="1028700" y="1745826"/>
            <a:ext cx="3646890" cy="635046"/>
          </a:xfrm>
          <a:prstGeom prst="rect">
            <a:avLst/>
          </a:prstGeom>
        </p:spPr>
        <p:txBody>
          <a:bodyPr lIns="0" tIns="0" rIns="0" bIns="0" rtlCol="0" anchor="t">
            <a:spAutoFit/>
          </a:bodyPr>
          <a:lstStyle/>
          <a:p>
            <a:pPr algn="l">
              <a:lnSpc>
                <a:spcPts val="5599"/>
              </a:lnSpc>
              <a:spcBef>
                <a:spcPct val="0"/>
              </a:spcBef>
            </a:pPr>
            <a:r>
              <a:rPr lang="en-US" sz="3999" b="1" dirty="0">
                <a:solidFill>
                  <a:srgbClr val="FFFFFF"/>
                </a:solidFill>
                <a:latin typeface="Henry Sans Bold" panose="02010803040501010106" pitchFamily="2" charset="0"/>
                <a:ea typeface="Henry Sans 1 Bold"/>
                <a:cs typeface="Henry Sans 1 Bold"/>
                <a:sym typeface="Henry Sans 1 Bold"/>
              </a:rPr>
              <a:t>SMXCITE</a:t>
            </a:r>
          </a:p>
        </p:txBody>
      </p:sp>
      <p:sp>
        <p:nvSpPr>
          <p:cNvPr id="6" name="TextBox 6"/>
          <p:cNvSpPr txBox="1"/>
          <p:nvPr/>
        </p:nvSpPr>
        <p:spPr>
          <a:xfrm>
            <a:off x="1028700" y="1097289"/>
            <a:ext cx="3930857" cy="359073"/>
          </a:xfrm>
          <a:prstGeom prst="rect">
            <a:avLst/>
          </a:prstGeom>
        </p:spPr>
        <p:txBody>
          <a:bodyPr lIns="0" tIns="0" rIns="0" bIns="0" rtlCol="0" anchor="t">
            <a:spAutoFit/>
          </a:bodyPr>
          <a:lstStyle/>
          <a:p>
            <a:pPr algn="l">
              <a:lnSpc>
                <a:spcPts val="2820"/>
              </a:lnSpc>
            </a:pPr>
            <a:r>
              <a:rPr lang="en-US" sz="3000" dirty="0">
                <a:solidFill>
                  <a:srgbClr val="FFFFFF"/>
                </a:solidFill>
                <a:latin typeface="Henry Sans Light" panose="02010303040501010106" pitchFamily="2" charset="0"/>
                <a:ea typeface="Henry Sans 2 Light"/>
                <a:cs typeface="Henry Sans 2 Light"/>
                <a:sym typeface="Henry Sans 2 Light"/>
              </a:rPr>
              <a:t>FEATURED PROPERTY</a:t>
            </a:r>
          </a:p>
        </p:txBody>
      </p:sp>
      <p:sp>
        <p:nvSpPr>
          <p:cNvPr id="7" name="TextBox 7"/>
          <p:cNvSpPr txBox="1"/>
          <p:nvPr/>
        </p:nvSpPr>
        <p:spPr>
          <a:xfrm>
            <a:off x="1035053" y="2768176"/>
            <a:ext cx="16230600" cy="1114425"/>
          </a:xfrm>
          <a:prstGeom prst="rect">
            <a:avLst/>
          </a:prstGeom>
        </p:spPr>
        <p:txBody>
          <a:bodyPr lIns="0" tIns="0" rIns="0" bIns="0" rtlCol="0" anchor="t">
            <a:spAutoFit/>
          </a:bodyPr>
          <a:lstStyle/>
          <a:p>
            <a:pPr algn="l">
              <a:lnSpc>
                <a:spcPts val="2999"/>
              </a:lnSpc>
            </a:pPr>
            <a:r>
              <a:rPr lang="en-US" sz="2499" dirty="0">
                <a:solidFill>
                  <a:srgbClr val="FFFFFF"/>
                </a:solidFill>
                <a:latin typeface="Henry Sans Light" panose="02010303040501010106" pitchFamily="2" charset="0"/>
                <a:ea typeface="Henry Sans 2 Light"/>
                <a:cs typeface="Henry Sans 2 Light"/>
                <a:sym typeface="Henry Sans 2 Light"/>
              </a:rPr>
              <a:t>Located within the SM Mall of Asia Complex, the SMX Center for International Trade and Exhibitions (SMXCITE) has over 18,000 square meters of leasable space. It features five exhibition halls accommodating up to 803 standard 3x3-meter booths, four meeting rooms and two VIP lounges for over 18,000 guests.</a:t>
            </a:r>
          </a:p>
        </p:txBody>
      </p:sp>
      <p:sp>
        <p:nvSpPr>
          <p:cNvPr id="10" name="TextBox 10"/>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dirty="0">
                <a:solidFill>
                  <a:srgbClr val="000F73"/>
                </a:solidFill>
                <a:latin typeface="Henry Sans 1"/>
                <a:ea typeface="Henry Sans 1"/>
                <a:cs typeface="Henry Sans 1"/>
                <a:sym typeface="Henry Sans 1"/>
              </a:rPr>
              <a:t>2</a:t>
            </a:r>
          </a:p>
        </p:txBody>
      </p:sp>
      <p:sp>
        <p:nvSpPr>
          <p:cNvPr id="12" name="Freeform 12"/>
          <p:cNvSpPr/>
          <p:nvPr/>
        </p:nvSpPr>
        <p:spPr>
          <a:xfrm>
            <a:off x="6403974" y="4785243"/>
            <a:ext cx="5480052" cy="4243563"/>
          </a:xfrm>
          <a:custGeom>
            <a:avLst/>
            <a:gdLst/>
            <a:ahLst/>
            <a:cxnLst/>
            <a:rect l="l" t="t" r="r" b="b"/>
            <a:pathLst>
              <a:path w="5480052" h="4243563">
                <a:moveTo>
                  <a:pt x="0" y="0"/>
                </a:moveTo>
                <a:lnTo>
                  <a:pt x="5480052" y="0"/>
                </a:lnTo>
                <a:lnTo>
                  <a:pt x="5480052" y="4243564"/>
                </a:lnTo>
                <a:lnTo>
                  <a:pt x="0" y="4243564"/>
                </a:lnTo>
                <a:lnTo>
                  <a:pt x="0" y="0"/>
                </a:lnTo>
                <a:close/>
              </a:path>
            </a:pathLst>
          </a:custGeom>
          <a:blipFill>
            <a:blip r:embed="rId4"/>
            <a:stretch>
              <a:fillRect l="-38296" t="-67669" r="-143158" b="-9973"/>
            </a:stretch>
          </a:blipFill>
        </p:spPr>
        <p:txBody>
          <a:bodyPr/>
          <a:lstStyle/>
          <a:p>
            <a:endParaRPr lang="en-PH"/>
          </a:p>
        </p:txBody>
      </p:sp>
      <p:pic>
        <p:nvPicPr>
          <p:cNvPr id="17" name="Picture 16">
            <a:extLst>
              <a:ext uri="{FF2B5EF4-FFF2-40B4-BE49-F238E27FC236}">
                <a16:creationId xmlns:a16="http://schemas.microsoft.com/office/drawing/2014/main" id="{77693A80-8685-8687-D83A-235679CB2383}"/>
              </a:ext>
            </a:extLst>
          </p:cNvPr>
          <p:cNvPicPr>
            <a:picLocks noChangeAspect="1"/>
          </p:cNvPicPr>
          <p:nvPr/>
        </p:nvPicPr>
        <p:blipFill>
          <a:blip r:embed="rId5" cstate="print">
            <a:extLst>
              <a:ext uri="{28A0092B-C50C-407E-A947-70E740481C1C}">
                <a14:useLocalDpi xmlns:a14="http://schemas.microsoft.com/office/drawing/2010/main" val="0"/>
              </a:ext>
            </a:extLst>
          </a:blip>
          <a:srcRect l="144" r="25585"/>
          <a:stretch>
            <a:fillRect/>
          </a:stretch>
        </p:blipFill>
        <p:spPr>
          <a:xfrm>
            <a:off x="457200" y="4785303"/>
            <a:ext cx="5603122" cy="4243563"/>
          </a:xfrm>
          <a:prstGeom prst="rect">
            <a:avLst/>
          </a:prstGeom>
        </p:spPr>
      </p:pic>
      <p:pic>
        <p:nvPicPr>
          <p:cNvPr id="15" name="Picture 14">
            <a:extLst>
              <a:ext uri="{FF2B5EF4-FFF2-40B4-BE49-F238E27FC236}">
                <a16:creationId xmlns:a16="http://schemas.microsoft.com/office/drawing/2014/main" id="{01B779DD-92BC-F60A-88A2-4B76B8C18756}"/>
              </a:ext>
            </a:extLst>
          </p:cNvPr>
          <p:cNvPicPr>
            <a:picLocks noChangeAspect="1"/>
          </p:cNvPicPr>
          <p:nvPr/>
        </p:nvPicPr>
        <p:blipFill>
          <a:blip r:embed="rId6">
            <a:extLst>
              <a:ext uri="{28A0092B-C50C-407E-A947-70E740481C1C}">
                <a14:useLocalDpi xmlns:a14="http://schemas.microsoft.com/office/drawing/2010/main" val="0"/>
              </a:ext>
            </a:extLst>
          </a:blip>
          <a:srcRect l="37355" r="8975"/>
          <a:stretch>
            <a:fillRect/>
          </a:stretch>
        </p:blipFill>
        <p:spPr>
          <a:xfrm>
            <a:off x="12227678" y="4788198"/>
            <a:ext cx="5480052" cy="42406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2"/>
            <a:stretch>
              <a:fillRect l="-10075" t="-9999"/>
            </a:stretch>
          </a:blipFill>
        </p:spPr>
        <p:txBody>
          <a:bodyPr/>
          <a:lstStyle/>
          <a:p>
            <a:endParaRPr lang="en-PH"/>
          </a:p>
        </p:txBody>
      </p:sp>
      <p:sp>
        <p:nvSpPr>
          <p:cNvPr id="3" name="Freeform 3"/>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pSp>
        <p:nvGrpSpPr>
          <p:cNvPr id="4" name="Group 4"/>
          <p:cNvGrpSpPr/>
          <p:nvPr/>
        </p:nvGrpSpPr>
        <p:grpSpPr>
          <a:xfrm>
            <a:off x="370764" y="338775"/>
            <a:ext cx="17546473" cy="8685740"/>
            <a:chOff x="0" y="0"/>
            <a:chExt cx="4621293" cy="2287602"/>
          </a:xfrm>
        </p:grpSpPr>
        <p:sp>
          <p:nvSpPr>
            <p:cNvPr id="5" name="Freeform 5"/>
            <p:cNvSpPr/>
            <p:nvPr/>
          </p:nvSpPr>
          <p:spPr>
            <a:xfrm>
              <a:off x="0" y="0"/>
              <a:ext cx="4621293" cy="2287602"/>
            </a:xfrm>
            <a:custGeom>
              <a:avLst/>
              <a:gdLst/>
              <a:ahLst/>
              <a:cxnLst/>
              <a:rect l="l" t="t" r="r" b="b"/>
              <a:pathLst>
                <a:path w="4621293" h="2287602">
                  <a:moveTo>
                    <a:pt x="0" y="0"/>
                  </a:moveTo>
                  <a:lnTo>
                    <a:pt x="4621293" y="0"/>
                  </a:lnTo>
                  <a:lnTo>
                    <a:pt x="4621293" y="2287602"/>
                  </a:lnTo>
                  <a:lnTo>
                    <a:pt x="0" y="2287602"/>
                  </a:lnTo>
                  <a:close/>
                </a:path>
              </a:pathLst>
            </a:custGeom>
            <a:solidFill>
              <a:srgbClr val="FDFEFF"/>
            </a:solidFill>
          </p:spPr>
          <p:txBody>
            <a:bodyPr/>
            <a:lstStyle/>
            <a:p>
              <a:endParaRPr lang="en-PH"/>
            </a:p>
          </p:txBody>
        </p:sp>
        <p:sp>
          <p:nvSpPr>
            <p:cNvPr id="6" name="TextBox 6"/>
            <p:cNvSpPr txBox="1"/>
            <p:nvPr/>
          </p:nvSpPr>
          <p:spPr>
            <a:xfrm>
              <a:off x="0" y="57150"/>
              <a:ext cx="4621293" cy="2230452"/>
            </a:xfrm>
            <a:prstGeom prst="rect">
              <a:avLst/>
            </a:prstGeom>
          </p:spPr>
          <p:txBody>
            <a:bodyPr lIns="50800" tIns="50800" rIns="50800" bIns="50800" rtlCol="0" anchor="ctr"/>
            <a:lstStyle/>
            <a:p>
              <a:pPr algn="ctr">
                <a:lnSpc>
                  <a:spcPts val="2444"/>
                </a:lnSpc>
              </a:pPr>
              <a:endParaRPr/>
            </a:p>
          </p:txBody>
        </p:sp>
      </p:grpSp>
      <p:sp>
        <p:nvSpPr>
          <p:cNvPr id="7" name="TextBox 7"/>
          <p:cNvSpPr txBox="1"/>
          <p:nvPr/>
        </p:nvSpPr>
        <p:spPr>
          <a:xfrm>
            <a:off x="1035053" y="1827548"/>
            <a:ext cx="16230600" cy="6966972"/>
          </a:xfrm>
          <a:prstGeom prst="rect">
            <a:avLst/>
          </a:prstGeom>
        </p:spPr>
        <p:txBody>
          <a:bodyPr lIns="0" tIns="0" rIns="0" bIns="0" rtlCol="0" anchor="t">
            <a:spAutoFit/>
          </a:bodyPr>
          <a:lstStyle/>
          <a:p>
            <a:pPr algn="l">
              <a:lnSpc>
                <a:spcPts val="2252"/>
              </a:lnSpc>
            </a:pPr>
            <a:r>
              <a:rPr lang="en-US" sz="1609" dirty="0">
                <a:solidFill>
                  <a:srgbClr val="000F73"/>
                </a:solidFill>
                <a:latin typeface="Henry Sans" panose="02010503040501010106" pitchFamily="2" charset="0"/>
                <a:ea typeface="Henry Sans 1"/>
                <a:cs typeface="Henry Sans 1"/>
                <a:sym typeface="Henry Sans 1"/>
              </a:rPr>
              <a:t>This presentation does not constitute a prospectus or other offering memorandum in whole or in part. This presentation does not constitute an offer to sell or the solicitation of an offer to buy any securities of the Company. There shall be no sale of these securities in any state or jurisdiction in which such offer, solicitation or sale would be unlawful prior to any qualification under the securities laws of such state or jurisdiction. This presentation has not been and will not be reviewed or approved by any statutory or regulatory authority or any stock exchange in the Philippines or elsewhere. Prospective investors should undertake their own assessment with regard to their investment, and they should obtain independent advice on any such investment’s suitability, inherent risks and merits and any tax, legal and accounting implications which it may have for them. </a:t>
            </a:r>
          </a:p>
          <a:p>
            <a:pPr algn="l">
              <a:lnSpc>
                <a:spcPts val="2252"/>
              </a:lnSpc>
            </a:pPr>
            <a:endParaRPr lang="en-US" sz="1609" dirty="0">
              <a:solidFill>
                <a:srgbClr val="000F73"/>
              </a:solidFill>
              <a:latin typeface="Henry Sans" panose="02010503040501010106" pitchFamily="2" charset="0"/>
              <a:ea typeface="Henry Sans 1"/>
              <a:cs typeface="Henry Sans 1"/>
              <a:sym typeface="Henry Sans 1"/>
            </a:endParaRPr>
          </a:p>
          <a:p>
            <a:pPr algn="l">
              <a:lnSpc>
                <a:spcPts val="2240"/>
              </a:lnSpc>
            </a:pPr>
            <a:r>
              <a:rPr lang="en-US" sz="1600" spc="27" dirty="0">
                <a:solidFill>
                  <a:srgbClr val="000F73"/>
                </a:solidFill>
                <a:latin typeface="Henry Sans" panose="02010503040501010106" pitchFamily="2" charset="0"/>
                <a:ea typeface="Henry Sans 1"/>
                <a:cs typeface="Henry Sans 1"/>
                <a:sym typeface="Henry Sans 1"/>
              </a:rPr>
              <a:t>This presentation contains statements about future events and expectations that constitute “forward-looking statements.” These forward-looking statements include words or phrases such as the Company or its management “believes”, “expects”, “anticipates”, “intends”, “may”, “plans”, “foresees”, “targets”, “aims” “would”, “could” or other words or phrases of similar import. Similarly, statements that describe the Company's objectives, plans or goals are also forward-looking statements. All such forward-looking statements are subject to known and unknown risks and uncertainties that could cause actual results to differ materially from those contemplated by the relevant forward-looking statement. Such forward-looking statements are made based on management’s current expectations or beliefs as well as assumptions made by, and information currently available to, management. These forward-looking statements speak only as at the date of this presentation, and nothing contained in this presentation is or should be relied upon as a promise or representation as to the future. </a:t>
            </a:r>
          </a:p>
          <a:p>
            <a:pPr algn="l">
              <a:lnSpc>
                <a:spcPts val="2252"/>
              </a:lnSpc>
            </a:pPr>
            <a:endParaRPr lang="en-US" sz="1600" spc="27" dirty="0">
              <a:solidFill>
                <a:srgbClr val="000F73"/>
              </a:solidFill>
              <a:latin typeface="Henry Sans" panose="02010503040501010106" pitchFamily="2" charset="0"/>
              <a:ea typeface="Henry Sans 1"/>
              <a:cs typeface="Henry Sans 1"/>
              <a:sym typeface="Henry Sans 1"/>
            </a:endParaRPr>
          </a:p>
          <a:p>
            <a:pPr algn="l">
              <a:lnSpc>
                <a:spcPts val="2252"/>
              </a:lnSpc>
            </a:pPr>
            <a:r>
              <a:rPr lang="en-US" sz="1609" spc="27" dirty="0">
                <a:solidFill>
                  <a:srgbClr val="000F73"/>
                </a:solidFill>
                <a:latin typeface="Henry Sans" panose="02010503040501010106" pitchFamily="2" charset="0"/>
                <a:ea typeface="Henry Sans 1"/>
                <a:cs typeface="Henry Sans 1"/>
                <a:sym typeface="Henry Sans 1"/>
              </a:rPr>
              <a:t>This presentation and the contents hereof are for the exclusive use of the intended recipient(s). This presentation and the contents hereof should not be (i) forwarded or delivered or transmitted in any manner whatsoever, to any other person other than the intended recipient(s); or (ii) reproduced in any manner whatsoever. Any forwarding, distribution or reproduction of this presentation in whole or in part is unauthorized. This presentation must not be distributed to the press or any media organization. By accepting this presentation, the recipient agrees to keep confidential at all times information contained in or made available in connection with this presentation. </a:t>
            </a:r>
          </a:p>
          <a:p>
            <a:pPr algn="l">
              <a:lnSpc>
                <a:spcPts val="2252"/>
              </a:lnSpc>
            </a:pPr>
            <a:endParaRPr lang="en-US" sz="1609" spc="27" dirty="0">
              <a:solidFill>
                <a:srgbClr val="000F73"/>
              </a:solidFill>
              <a:latin typeface="Henry Sans" panose="02010503040501010106" pitchFamily="2" charset="0"/>
              <a:ea typeface="Henry Sans 1"/>
              <a:cs typeface="Henry Sans 1"/>
              <a:sym typeface="Henry Sans 1"/>
            </a:endParaRPr>
          </a:p>
          <a:p>
            <a:pPr algn="l">
              <a:lnSpc>
                <a:spcPts val="2252"/>
              </a:lnSpc>
            </a:pPr>
            <a:r>
              <a:rPr lang="en-US" sz="1609" dirty="0">
                <a:solidFill>
                  <a:srgbClr val="000F73"/>
                </a:solidFill>
                <a:latin typeface="Henry Sans" panose="02010503040501010106" pitchFamily="2" charset="0"/>
                <a:ea typeface="Henry Sans 1"/>
                <a:cs typeface="Henry Sans 1"/>
                <a:sym typeface="Henry Sans 1"/>
              </a:rPr>
              <a:t>Neither the Company nor its advisor, nor any of their respective affiliates, shareholders, directors, employees, agents or advisers makes any expressed or implied representations or warranties as to the accuracy and completeness of the information contained herein or any other information (whether communicated in written or oral form) and each of the foregoing parties expressly disclaims any and all responsibility and liability of any kind (including any contractual, non-contractual, or third party liability) for any loss or damage, whether or not arising from any error or omission in compiling such information or as a result of any party’s reliance or use of such information. The information in this presentation has not been independently verified. The information and opinions in this presentation are subject to change without notice, and no obligation is assumed by the Company nor its advisor, nor any of their respective affiliates, shareholders, directors, employees, agents or advisers to provide the recipient(s) with access to any additional information or to update this presentation or to correct any inaccuracies in it which may become apparent.</a:t>
            </a:r>
          </a:p>
        </p:txBody>
      </p:sp>
      <p:sp>
        <p:nvSpPr>
          <p:cNvPr id="8" name="TextBox 8"/>
          <p:cNvSpPr txBox="1"/>
          <p:nvPr/>
        </p:nvSpPr>
        <p:spPr>
          <a:xfrm>
            <a:off x="1028700" y="952500"/>
            <a:ext cx="2961233" cy="635046"/>
          </a:xfrm>
          <a:prstGeom prst="rect">
            <a:avLst/>
          </a:prstGeom>
        </p:spPr>
        <p:txBody>
          <a:bodyPr lIns="0" tIns="0" rIns="0" bIns="0" rtlCol="0" anchor="t">
            <a:spAutoFit/>
          </a:bodyPr>
          <a:lstStyle/>
          <a:p>
            <a:pPr algn="ctr">
              <a:lnSpc>
                <a:spcPts val="5599"/>
              </a:lnSpc>
            </a:pPr>
            <a:r>
              <a:rPr lang="en-US" sz="3999" b="1" dirty="0">
                <a:solidFill>
                  <a:srgbClr val="000F73"/>
                </a:solidFill>
                <a:latin typeface="Henry Sans Bold" panose="02010803040501010106" pitchFamily="2" charset="0"/>
                <a:ea typeface="Henry Sans 1 Bold"/>
                <a:cs typeface="Henry Sans 1 Bold"/>
                <a:sym typeface="Henry Sans 1 Bold"/>
              </a:rPr>
              <a:t>DISCLAIMER</a:t>
            </a:r>
          </a:p>
        </p:txBody>
      </p:sp>
      <p:sp>
        <p:nvSpPr>
          <p:cNvPr id="9" name="TextBox 9"/>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PH"/>
          </a:p>
        </p:txBody>
      </p:sp>
      <p:sp>
        <p:nvSpPr>
          <p:cNvPr id="3" name="Freeform 3"/>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pSp>
        <p:nvGrpSpPr>
          <p:cNvPr id="4" name="Group 4"/>
          <p:cNvGrpSpPr/>
          <p:nvPr/>
        </p:nvGrpSpPr>
        <p:grpSpPr>
          <a:xfrm>
            <a:off x="6420949" y="1671706"/>
            <a:ext cx="5314374" cy="3424455"/>
            <a:chOff x="0" y="0"/>
            <a:chExt cx="1399670" cy="901914"/>
          </a:xfrm>
        </p:grpSpPr>
        <p:sp>
          <p:nvSpPr>
            <p:cNvPr id="5" name="Freeform 5"/>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6" name="TextBox 6"/>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grpSp>
        <p:nvGrpSpPr>
          <p:cNvPr id="7" name="Group 7"/>
          <p:cNvGrpSpPr/>
          <p:nvPr/>
        </p:nvGrpSpPr>
        <p:grpSpPr>
          <a:xfrm>
            <a:off x="897026" y="5299744"/>
            <a:ext cx="5314374" cy="3424455"/>
            <a:chOff x="0" y="0"/>
            <a:chExt cx="1399670" cy="901914"/>
          </a:xfrm>
        </p:grpSpPr>
        <p:sp>
          <p:nvSpPr>
            <p:cNvPr id="8" name="Freeform 8"/>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9" name="TextBox 9"/>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grpSp>
        <p:nvGrpSpPr>
          <p:cNvPr id="10" name="Group 10"/>
          <p:cNvGrpSpPr/>
          <p:nvPr/>
        </p:nvGrpSpPr>
        <p:grpSpPr>
          <a:xfrm>
            <a:off x="5415667" y="3771977"/>
            <a:ext cx="6338786" cy="4945943"/>
            <a:chOff x="0" y="0"/>
            <a:chExt cx="1669474" cy="1302635"/>
          </a:xfrm>
        </p:grpSpPr>
        <p:sp>
          <p:nvSpPr>
            <p:cNvPr id="11" name="Freeform 11"/>
            <p:cNvSpPr/>
            <p:nvPr/>
          </p:nvSpPr>
          <p:spPr>
            <a:xfrm>
              <a:off x="269804" y="400721"/>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12" name="TextBox 12"/>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grpSp>
        <p:nvGrpSpPr>
          <p:cNvPr id="13" name="Group 13"/>
          <p:cNvGrpSpPr/>
          <p:nvPr/>
        </p:nvGrpSpPr>
        <p:grpSpPr>
          <a:xfrm>
            <a:off x="11944926" y="5277136"/>
            <a:ext cx="5314374" cy="3424455"/>
            <a:chOff x="0" y="0"/>
            <a:chExt cx="1399670" cy="901914"/>
          </a:xfrm>
        </p:grpSpPr>
        <p:sp>
          <p:nvSpPr>
            <p:cNvPr id="14" name="Freeform 14"/>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15" name="TextBox 15"/>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sp>
        <p:nvSpPr>
          <p:cNvPr id="16" name="Freeform 16"/>
          <p:cNvSpPr/>
          <p:nvPr/>
        </p:nvSpPr>
        <p:spPr>
          <a:xfrm flipH="1">
            <a:off x="6333453" y="1778374"/>
            <a:ext cx="5401870" cy="3317787"/>
          </a:xfrm>
          <a:custGeom>
            <a:avLst/>
            <a:gdLst/>
            <a:ahLst/>
            <a:cxnLst/>
            <a:rect l="l" t="t" r="r" b="b"/>
            <a:pathLst>
              <a:path w="5401870" h="3317787">
                <a:moveTo>
                  <a:pt x="5401870" y="0"/>
                </a:moveTo>
                <a:lnTo>
                  <a:pt x="0" y="0"/>
                </a:lnTo>
                <a:lnTo>
                  <a:pt x="0" y="3317787"/>
                </a:lnTo>
                <a:lnTo>
                  <a:pt x="5401870" y="3317787"/>
                </a:lnTo>
                <a:lnTo>
                  <a:pt x="5401870" y="0"/>
                </a:lnTo>
                <a:close/>
              </a:path>
            </a:pathLst>
          </a:custGeom>
          <a:blipFill>
            <a:blip>
              <a:extLst>
                <a:ext uri="{96DAC541-7B7A-43D3-8B79-37D633B846F1}">
                  <asvg:svgBlip xmlns:asvg="http://schemas.microsoft.com/office/drawing/2016/SVG/main" r:embed="rId4"/>
                </a:ext>
              </a:extLst>
            </a:blip>
            <a:stretch>
              <a:fillRect l="-8305" r="-11730" b="-30209"/>
            </a:stretch>
          </a:blipFill>
        </p:spPr>
        <p:txBody>
          <a:bodyPr/>
          <a:lstStyle/>
          <a:p>
            <a:endParaRPr lang="en-PH"/>
          </a:p>
        </p:txBody>
      </p:sp>
      <p:sp>
        <p:nvSpPr>
          <p:cNvPr id="17" name="TextBox 17"/>
          <p:cNvSpPr txBox="1"/>
          <p:nvPr/>
        </p:nvSpPr>
        <p:spPr>
          <a:xfrm>
            <a:off x="6717041" y="2122630"/>
            <a:ext cx="1953781" cy="359073"/>
          </a:xfrm>
          <a:prstGeom prst="rect">
            <a:avLst/>
          </a:prstGeom>
        </p:spPr>
        <p:txBody>
          <a:bodyPr lIns="0" tIns="0" rIns="0" bIns="0" rtlCol="0" anchor="t">
            <a:spAutoFit/>
          </a:bodyPr>
          <a:lstStyle/>
          <a:p>
            <a:pPr algn="l">
              <a:lnSpc>
                <a:spcPts val="2820"/>
              </a:lnSpc>
            </a:pPr>
            <a:r>
              <a:rPr lang="en-US" sz="3000" dirty="0">
                <a:solidFill>
                  <a:srgbClr val="000F73"/>
                </a:solidFill>
                <a:latin typeface="Henry Sans" panose="02010503040501010106" pitchFamily="2" charset="0"/>
                <a:ea typeface="Henry Sans 1"/>
                <a:cs typeface="Henry Sans 1"/>
                <a:sym typeface="Henry Sans 1"/>
              </a:rPr>
              <a:t>OVERVIEW</a:t>
            </a:r>
          </a:p>
        </p:txBody>
      </p:sp>
      <p:sp>
        <p:nvSpPr>
          <p:cNvPr id="18" name="TextBox 18"/>
          <p:cNvSpPr txBox="1"/>
          <p:nvPr/>
        </p:nvSpPr>
        <p:spPr>
          <a:xfrm>
            <a:off x="6717041" y="2577290"/>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05</a:t>
            </a:r>
          </a:p>
        </p:txBody>
      </p:sp>
      <p:grpSp>
        <p:nvGrpSpPr>
          <p:cNvPr id="19" name="Group 19"/>
          <p:cNvGrpSpPr/>
          <p:nvPr/>
        </p:nvGrpSpPr>
        <p:grpSpPr>
          <a:xfrm>
            <a:off x="11944926" y="1671706"/>
            <a:ext cx="5314374" cy="3424455"/>
            <a:chOff x="0" y="0"/>
            <a:chExt cx="1399670" cy="901914"/>
          </a:xfrm>
        </p:grpSpPr>
        <p:sp>
          <p:nvSpPr>
            <p:cNvPr id="20" name="Freeform 20"/>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21" name="TextBox 21"/>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sp>
        <p:nvSpPr>
          <p:cNvPr id="22" name="Freeform 22"/>
          <p:cNvSpPr/>
          <p:nvPr/>
        </p:nvSpPr>
        <p:spPr>
          <a:xfrm>
            <a:off x="12001301" y="2507440"/>
            <a:ext cx="5201624" cy="2567569"/>
          </a:xfrm>
          <a:custGeom>
            <a:avLst/>
            <a:gdLst/>
            <a:ahLst/>
            <a:cxnLst/>
            <a:rect l="l" t="t" r="r" b="b"/>
            <a:pathLst>
              <a:path w="5201624" h="2567569">
                <a:moveTo>
                  <a:pt x="0" y="0"/>
                </a:moveTo>
                <a:lnTo>
                  <a:pt x="5201624" y="0"/>
                </a:lnTo>
                <a:lnTo>
                  <a:pt x="5201624" y="2567569"/>
                </a:lnTo>
                <a:lnTo>
                  <a:pt x="0" y="2567569"/>
                </a:lnTo>
                <a:lnTo>
                  <a:pt x="0" y="0"/>
                </a:lnTo>
                <a:close/>
              </a:path>
            </a:pathLst>
          </a:custGeom>
          <a:blipFill>
            <a:blip>
              <a:extLst>
                <a:ext uri="{96DAC541-7B7A-43D3-8B79-37D633B846F1}">
                  <asvg:svgBlip xmlns:asvg="http://schemas.microsoft.com/office/drawing/2016/SVG/main" r:embed="rId5"/>
                </a:ext>
              </a:extLst>
            </a:blip>
            <a:stretch>
              <a:fillRect r="-8892" b="-33373"/>
            </a:stretch>
          </a:blipFill>
        </p:spPr>
        <p:txBody>
          <a:bodyPr/>
          <a:lstStyle/>
          <a:p>
            <a:endParaRPr lang="en-PH"/>
          </a:p>
        </p:txBody>
      </p:sp>
      <p:sp>
        <p:nvSpPr>
          <p:cNvPr id="23" name="Freeform 23"/>
          <p:cNvSpPr/>
          <p:nvPr/>
        </p:nvSpPr>
        <p:spPr>
          <a:xfrm flipH="1">
            <a:off x="1028700" y="5666708"/>
            <a:ext cx="5215337" cy="3057491"/>
          </a:xfrm>
          <a:custGeom>
            <a:avLst/>
            <a:gdLst/>
            <a:ahLst/>
            <a:cxnLst/>
            <a:rect l="l" t="t" r="r" b="b"/>
            <a:pathLst>
              <a:path w="5215337" h="3057491">
                <a:moveTo>
                  <a:pt x="5215337" y="0"/>
                </a:moveTo>
                <a:lnTo>
                  <a:pt x="0" y="0"/>
                </a:lnTo>
                <a:lnTo>
                  <a:pt x="0" y="3057492"/>
                </a:lnTo>
                <a:lnTo>
                  <a:pt x="5215337" y="3057492"/>
                </a:lnTo>
                <a:lnTo>
                  <a:pt x="5215337"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PH"/>
          </a:p>
        </p:txBody>
      </p:sp>
      <p:sp>
        <p:nvSpPr>
          <p:cNvPr id="24" name="Freeform 24"/>
          <p:cNvSpPr/>
          <p:nvPr/>
        </p:nvSpPr>
        <p:spPr>
          <a:xfrm>
            <a:off x="6440726" y="6460626"/>
            <a:ext cx="5294597" cy="2175839"/>
          </a:xfrm>
          <a:custGeom>
            <a:avLst/>
            <a:gdLst/>
            <a:ahLst/>
            <a:cxnLst/>
            <a:rect l="l" t="t" r="r" b="b"/>
            <a:pathLst>
              <a:path w="5294597" h="2175839">
                <a:moveTo>
                  <a:pt x="0" y="0"/>
                </a:moveTo>
                <a:lnTo>
                  <a:pt x="5294597" y="0"/>
                </a:lnTo>
                <a:lnTo>
                  <a:pt x="5294597" y="2175840"/>
                </a:lnTo>
                <a:lnTo>
                  <a:pt x="0" y="2175840"/>
                </a:lnTo>
                <a:lnTo>
                  <a:pt x="0" y="0"/>
                </a:lnTo>
                <a:close/>
              </a:path>
            </a:pathLst>
          </a:custGeom>
          <a:blipFill>
            <a:blip>
              <a:extLst>
                <a:ext uri="{96DAC541-7B7A-43D3-8B79-37D633B846F1}">
                  <asvg:svgBlip xmlns:asvg="http://schemas.microsoft.com/office/drawing/2016/SVG/main" r:embed="rId7"/>
                </a:ext>
              </a:extLst>
            </a:blip>
            <a:stretch>
              <a:fillRect l="-2026" b="-39546"/>
            </a:stretch>
          </a:blipFill>
        </p:spPr>
        <p:txBody>
          <a:bodyPr/>
          <a:lstStyle/>
          <a:p>
            <a:endParaRPr lang="en-PH"/>
          </a:p>
        </p:txBody>
      </p:sp>
      <p:sp>
        <p:nvSpPr>
          <p:cNvPr id="25" name="Freeform 25"/>
          <p:cNvSpPr/>
          <p:nvPr/>
        </p:nvSpPr>
        <p:spPr>
          <a:xfrm>
            <a:off x="11963923" y="5883169"/>
            <a:ext cx="5325035" cy="2841030"/>
          </a:xfrm>
          <a:custGeom>
            <a:avLst/>
            <a:gdLst/>
            <a:ahLst/>
            <a:cxnLst/>
            <a:rect l="l" t="t" r="r" b="b"/>
            <a:pathLst>
              <a:path w="5325035" h="2841030">
                <a:moveTo>
                  <a:pt x="0" y="0"/>
                </a:moveTo>
                <a:lnTo>
                  <a:pt x="5325035" y="0"/>
                </a:lnTo>
                <a:lnTo>
                  <a:pt x="5325035" y="2841031"/>
                </a:lnTo>
                <a:lnTo>
                  <a:pt x="0" y="2841031"/>
                </a:lnTo>
                <a:lnTo>
                  <a:pt x="0" y="0"/>
                </a:lnTo>
                <a:close/>
              </a:path>
            </a:pathLst>
          </a:custGeom>
          <a:blipFill>
            <a:blip>
              <a:extLst>
                <a:ext uri="{96DAC541-7B7A-43D3-8B79-37D633B846F1}">
                  <asvg:svgBlip xmlns:asvg="http://schemas.microsoft.com/office/drawing/2016/SVG/main" r:embed="rId8"/>
                </a:ext>
              </a:extLst>
            </a:blip>
            <a:stretch>
              <a:fillRect b="-24955"/>
            </a:stretch>
          </a:blipFill>
        </p:spPr>
        <p:txBody>
          <a:bodyPr/>
          <a:lstStyle/>
          <a:p>
            <a:endParaRPr lang="en-PH"/>
          </a:p>
        </p:txBody>
      </p:sp>
      <p:sp>
        <p:nvSpPr>
          <p:cNvPr id="26" name="TextBox 26"/>
          <p:cNvSpPr txBox="1"/>
          <p:nvPr/>
        </p:nvSpPr>
        <p:spPr>
          <a:xfrm>
            <a:off x="12260444" y="2577290"/>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10</a:t>
            </a:r>
          </a:p>
        </p:txBody>
      </p:sp>
      <p:sp>
        <p:nvSpPr>
          <p:cNvPr id="27" name="TextBox 27"/>
          <p:cNvSpPr txBox="1"/>
          <p:nvPr/>
        </p:nvSpPr>
        <p:spPr>
          <a:xfrm>
            <a:off x="12260444" y="2055955"/>
            <a:ext cx="2285294" cy="359073"/>
          </a:xfrm>
          <a:prstGeom prst="rect">
            <a:avLst/>
          </a:prstGeom>
        </p:spPr>
        <p:txBody>
          <a:bodyPr lIns="0" tIns="0" rIns="0" bIns="0" rtlCol="0" anchor="t">
            <a:spAutoFit/>
          </a:bodyPr>
          <a:lstStyle/>
          <a:p>
            <a:pPr algn="l">
              <a:lnSpc>
                <a:spcPts val="2820"/>
              </a:lnSpc>
            </a:pPr>
            <a:r>
              <a:rPr lang="en-US" sz="3000" dirty="0">
                <a:solidFill>
                  <a:srgbClr val="000F73"/>
                </a:solidFill>
                <a:latin typeface="Henry Sans" panose="02010503040501010106" pitchFamily="2" charset="0"/>
                <a:sym typeface="Henry Sans 1"/>
              </a:rPr>
              <a:t>HIGHLIGHTS</a:t>
            </a:r>
          </a:p>
        </p:txBody>
      </p:sp>
      <p:sp>
        <p:nvSpPr>
          <p:cNvPr id="28" name="TextBox 28"/>
          <p:cNvSpPr txBox="1"/>
          <p:nvPr/>
        </p:nvSpPr>
        <p:spPr>
          <a:xfrm>
            <a:off x="6797218" y="5733383"/>
            <a:ext cx="1953781" cy="359073"/>
          </a:xfrm>
          <a:prstGeom prst="rect">
            <a:avLst/>
          </a:prstGeom>
        </p:spPr>
        <p:txBody>
          <a:bodyPr lIns="0" tIns="0" rIns="0" bIns="0" rtlCol="0" anchor="t">
            <a:spAutoFit/>
          </a:bodyPr>
          <a:lstStyle/>
          <a:p>
            <a:pPr algn="l">
              <a:lnSpc>
                <a:spcPts val="2820"/>
              </a:lnSpc>
            </a:pPr>
            <a:r>
              <a:rPr lang="en-US" sz="3000" dirty="0">
                <a:solidFill>
                  <a:srgbClr val="000F73"/>
                </a:solidFill>
                <a:latin typeface="Henry Sans" panose="02010503040501010106" pitchFamily="2" charset="0"/>
                <a:sym typeface="Henry Sans 1"/>
              </a:rPr>
              <a:t>UPDATES</a:t>
            </a:r>
          </a:p>
        </p:txBody>
      </p:sp>
      <p:sp>
        <p:nvSpPr>
          <p:cNvPr id="29" name="TextBox 29"/>
          <p:cNvSpPr txBox="1"/>
          <p:nvPr/>
        </p:nvSpPr>
        <p:spPr>
          <a:xfrm>
            <a:off x="1028700" y="4355840"/>
            <a:ext cx="3476786" cy="471668"/>
          </a:xfrm>
          <a:prstGeom prst="rect">
            <a:avLst/>
          </a:prstGeom>
        </p:spPr>
        <p:txBody>
          <a:bodyPr lIns="0" tIns="0" rIns="0" bIns="0" rtlCol="0" anchor="t">
            <a:spAutoFit/>
          </a:bodyPr>
          <a:lstStyle/>
          <a:p>
            <a:pPr algn="l">
              <a:lnSpc>
                <a:spcPts val="3419"/>
              </a:lnSpc>
            </a:pPr>
            <a:r>
              <a:rPr lang="en-US" sz="6000" b="1" dirty="0">
                <a:solidFill>
                  <a:srgbClr val="FDFEFF"/>
                </a:solidFill>
                <a:latin typeface="Henry Sans Bold" panose="02010803040501010106" pitchFamily="2" charset="0"/>
                <a:ea typeface="Henry Sans 2 Bold"/>
                <a:cs typeface="Henry Sans 2 Bold"/>
                <a:sym typeface="Henry Sans 2 Bold"/>
              </a:rPr>
              <a:t>OUTLINE</a:t>
            </a:r>
          </a:p>
        </p:txBody>
      </p:sp>
      <p:sp>
        <p:nvSpPr>
          <p:cNvPr id="30" name="TextBox 30"/>
          <p:cNvSpPr txBox="1"/>
          <p:nvPr/>
        </p:nvSpPr>
        <p:spPr>
          <a:xfrm>
            <a:off x="12325873" y="5733383"/>
            <a:ext cx="1953781" cy="359073"/>
          </a:xfrm>
          <a:prstGeom prst="rect">
            <a:avLst/>
          </a:prstGeom>
        </p:spPr>
        <p:txBody>
          <a:bodyPr lIns="0" tIns="0" rIns="0" bIns="0" rtlCol="0" anchor="t">
            <a:spAutoFit/>
          </a:bodyPr>
          <a:lstStyle/>
          <a:p>
            <a:pPr algn="l">
              <a:lnSpc>
                <a:spcPts val="2820"/>
              </a:lnSpc>
            </a:pPr>
            <a:r>
              <a:rPr lang="en-US" sz="3000" dirty="0">
                <a:solidFill>
                  <a:srgbClr val="000F73"/>
                </a:solidFill>
                <a:latin typeface="Henry Sans" panose="02010503040501010106" pitchFamily="2" charset="0"/>
                <a:ea typeface="Henry Sans 1"/>
                <a:cs typeface="Henry Sans 1"/>
                <a:sym typeface="Henry Sans 1"/>
              </a:rPr>
              <a:t>OUTLOOK</a:t>
            </a:r>
          </a:p>
        </p:txBody>
      </p:sp>
      <p:sp>
        <p:nvSpPr>
          <p:cNvPr id="31" name="TextBox 31"/>
          <p:cNvSpPr txBox="1"/>
          <p:nvPr/>
        </p:nvSpPr>
        <p:spPr>
          <a:xfrm>
            <a:off x="1212213" y="5733383"/>
            <a:ext cx="1953781" cy="359073"/>
          </a:xfrm>
          <a:prstGeom prst="rect">
            <a:avLst/>
          </a:prstGeom>
        </p:spPr>
        <p:txBody>
          <a:bodyPr lIns="0" tIns="0" rIns="0" bIns="0" rtlCol="0" anchor="t">
            <a:spAutoFit/>
          </a:bodyPr>
          <a:lstStyle/>
          <a:p>
            <a:pPr algn="l">
              <a:lnSpc>
                <a:spcPts val="2820"/>
              </a:lnSpc>
            </a:pPr>
            <a:r>
              <a:rPr lang="en-US" sz="3000" dirty="0">
                <a:solidFill>
                  <a:srgbClr val="000F73"/>
                </a:solidFill>
                <a:latin typeface="Henry Sans" panose="02010503040501010106" pitchFamily="2" charset="0"/>
                <a:sym typeface="Henry Sans 1"/>
              </a:rPr>
              <a:t>SEGMENTS</a:t>
            </a:r>
          </a:p>
        </p:txBody>
      </p:sp>
      <p:sp>
        <p:nvSpPr>
          <p:cNvPr id="32" name="TextBox 32"/>
          <p:cNvSpPr txBox="1"/>
          <p:nvPr/>
        </p:nvSpPr>
        <p:spPr>
          <a:xfrm>
            <a:off x="1212213" y="6274687"/>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15</a:t>
            </a:r>
          </a:p>
        </p:txBody>
      </p:sp>
      <p:sp>
        <p:nvSpPr>
          <p:cNvPr id="33" name="TextBox 33"/>
          <p:cNvSpPr txBox="1"/>
          <p:nvPr/>
        </p:nvSpPr>
        <p:spPr>
          <a:xfrm>
            <a:off x="6797218" y="6251543"/>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19</a:t>
            </a:r>
          </a:p>
        </p:txBody>
      </p:sp>
      <p:sp>
        <p:nvSpPr>
          <p:cNvPr id="34" name="TextBox 34"/>
          <p:cNvSpPr txBox="1"/>
          <p:nvPr/>
        </p:nvSpPr>
        <p:spPr>
          <a:xfrm>
            <a:off x="12325873" y="6251543"/>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21</a:t>
            </a:r>
          </a:p>
        </p:txBody>
      </p:sp>
      <p:sp>
        <p:nvSpPr>
          <p:cNvPr id="35" name="TextBox 35"/>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6" b="-5666"/>
            </a:stretch>
          </a:blipFill>
        </p:spPr>
        <p:txBody>
          <a:bodyPr/>
          <a:lstStyle/>
          <a:p>
            <a:endParaRPr lang="en-PH"/>
          </a:p>
        </p:txBody>
      </p:sp>
      <p:sp>
        <p:nvSpPr>
          <p:cNvPr id="3" name="Freeform 3"/>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3"/>
            <a:stretch>
              <a:fillRect l="-10075" t="-9999"/>
            </a:stretch>
          </a:blipFill>
        </p:spPr>
        <p:txBody>
          <a:bodyPr/>
          <a:lstStyle/>
          <a:p>
            <a:endParaRPr lang="en-PH"/>
          </a:p>
        </p:txBody>
      </p:sp>
      <p:grpSp>
        <p:nvGrpSpPr>
          <p:cNvPr id="4" name="Group 4"/>
          <p:cNvGrpSpPr/>
          <p:nvPr/>
        </p:nvGrpSpPr>
        <p:grpSpPr>
          <a:xfrm>
            <a:off x="12706" y="145721"/>
            <a:ext cx="18288000" cy="8878793"/>
            <a:chOff x="0" y="0"/>
            <a:chExt cx="4816593" cy="2338448"/>
          </a:xfrm>
        </p:grpSpPr>
        <p:sp>
          <p:nvSpPr>
            <p:cNvPr id="5" name="Freeform 5"/>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6" name="TextBox 6"/>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p:txBody>
        </p:sp>
      </p:grpSp>
      <p:sp>
        <p:nvSpPr>
          <p:cNvPr id="7" name="Freeform 7"/>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9" name="TextBox 9"/>
          <p:cNvSpPr txBox="1"/>
          <p:nvPr/>
        </p:nvSpPr>
        <p:spPr>
          <a:xfrm>
            <a:off x="1028700" y="1171575"/>
            <a:ext cx="6177313"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OVERVIEW</a:t>
            </a:r>
          </a:p>
        </p:txBody>
      </p:sp>
      <p:sp>
        <p:nvSpPr>
          <p:cNvPr id="10" name="TextBox 10"/>
          <p:cNvSpPr txBox="1"/>
          <p:nvPr/>
        </p:nvSpPr>
        <p:spPr>
          <a:xfrm>
            <a:off x="1075569" y="2288545"/>
            <a:ext cx="6983685" cy="2295525"/>
          </a:xfrm>
          <a:prstGeom prst="rect">
            <a:avLst/>
          </a:prstGeom>
        </p:spPr>
        <p:txBody>
          <a:bodyPr lIns="0" tIns="0" rIns="0" bIns="0" rtlCol="0" anchor="t">
            <a:spAutoFit/>
          </a:bodyPr>
          <a:lstStyle/>
          <a:p>
            <a:pPr>
              <a:lnSpc>
                <a:spcPts val="3600"/>
              </a:lnSpc>
            </a:pPr>
            <a:r>
              <a:rPr lang="en-US" sz="3000" dirty="0">
                <a:solidFill>
                  <a:srgbClr val="000F73"/>
                </a:solidFill>
                <a:latin typeface="Henry Sans"/>
                <a:ea typeface="Henry Sans 1"/>
                <a:cs typeface="Henry Sans 1"/>
                <a:sym typeface="Henry Sans 1"/>
              </a:rPr>
              <a:t>We are the largest integrated property developer in the Philippines, with a strategic presence in China. Our diversified and synergistic portfolio positions us strongly </a:t>
            </a:r>
            <a:endParaRPr lang="en-US">
              <a:latin typeface="Henry Sans"/>
              <a:sym typeface="Henry Sans 1"/>
            </a:endParaRPr>
          </a:p>
          <a:p>
            <a:pPr algn="l">
              <a:lnSpc>
                <a:spcPts val="3600"/>
              </a:lnSpc>
            </a:pPr>
            <a:r>
              <a:rPr lang="en-US" sz="3000">
                <a:solidFill>
                  <a:srgbClr val="000F73"/>
                </a:solidFill>
                <a:latin typeface="Henry Sans"/>
                <a:ea typeface="Henry Sans 1"/>
                <a:cs typeface="Henry Sans 1"/>
                <a:sym typeface="Henry Sans 1"/>
              </a:rPr>
              <a:t>for </a:t>
            </a:r>
            <a:r>
              <a:rPr lang="en-US" sz="3000" dirty="0">
                <a:solidFill>
                  <a:srgbClr val="000F73"/>
                </a:solidFill>
                <a:latin typeface="Henry Sans"/>
                <a:ea typeface="Henry Sans 1"/>
                <a:cs typeface="Henry Sans 1"/>
                <a:sym typeface="Henry Sans 1"/>
              </a:rPr>
              <a:t>sustained growth and value creation. </a:t>
            </a:r>
            <a:endParaRPr lang="en-US">
              <a:latin typeface="Henry Sans"/>
            </a:endParaRPr>
          </a:p>
        </p:txBody>
      </p:sp>
      <p:sp>
        <p:nvSpPr>
          <p:cNvPr id="11" name="TextBox 11"/>
          <p:cNvSpPr txBox="1"/>
          <p:nvPr/>
        </p:nvSpPr>
        <p:spPr>
          <a:xfrm>
            <a:off x="3933684" y="5179428"/>
            <a:ext cx="79302" cy="681148"/>
          </a:xfrm>
          <a:prstGeom prst="rect">
            <a:avLst/>
          </a:prstGeom>
        </p:spPr>
        <p:txBody>
          <a:bodyPr lIns="0" tIns="0" rIns="0" bIns="0" rtlCol="0" anchor="t">
            <a:spAutoFit/>
          </a:bodyPr>
          <a:lstStyle/>
          <a:p>
            <a:pPr algn="l">
              <a:lnSpc>
                <a:spcPts val="6113"/>
              </a:lnSpc>
            </a:pPr>
            <a:r>
              <a:rPr lang="en-US" sz="2445" spc="-7">
                <a:solidFill>
                  <a:srgbClr val="000F73"/>
                </a:solidFill>
                <a:latin typeface="Henry Sans 1"/>
                <a:ea typeface="Henry Sans 1"/>
                <a:cs typeface="Henry Sans 1"/>
                <a:sym typeface="Henry Sans 1"/>
              </a:rPr>
              <a:t> </a:t>
            </a:r>
          </a:p>
        </p:txBody>
      </p:sp>
      <p:grpSp>
        <p:nvGrpSpPr>
          <p:cNvPr id="12" name="Group 12"/>
          <p:cNvGrpSpPr/>
          <p:nvPr/>
        </p:nvGrpSpPr>
        <p:grpSpPr>
          <a:xfrm>
            <a:off x="1231830" y="4954397"/>
            <a:ext cx="4164521" cy="852465"/>
            <a:chOff x="0" y="0"/>
            <a:chExt cx="5552694" cy="1136619"/>
          </a:xfrm>
        </p:grpSpPr>
        <p:sp>
          <p:nvSpPr>
            <p:cNvPr id="13" name="TextBox 13"/>
            <p:cNvSpPr txBox="1"/>
            <p:nvPr/>
          </p:nvSpPr>
          <p:spPr>
            <a:xfrm>
              <a:off x="349928" y="133351"/>
              <a:ext cx="3873077" cy="378565"/>
            </a:xfrm>
            <a:prstGeom prst="rect">
              <a:avLst/>
            </a:prstGeom>
          </p:spPr>
          <p:txBody>
            <a:bodyPr lIns="0" tIns="0" rIns="0" bIns="0" rtlCol="0" anchor="t">
              <a:spAutoFit/>
            </a:bodyPr>
            <a:lstStyle/>
            <a:p>
              <a:pPr algn="l">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P588B</a:t>
              </a:r>
            </a:p>
          </p:txBody>
        </p:sp>
        <p:grpSp>
          <p:nvGrpSpPr>
            <p:cNvPr id="14" name="Group 14"/>
            <p:cNvGrpSpPr/>
            <p:nvPr/>
          </p:nvGrpSpPr>
          <p:grpSpPr>
            <a:xfrm>
              <a:off x="0" y="0"/>
              <a:ext cx="197289" cy="1131010"/>
              <a:chOff x="0" y="0"/>
              <a:chExt cx="38971" cy="223409"/>
            </a:xfrm>
          </p:grpSpPr>
          <p:sp>
            <p:nvSpPr>
              <p:cNvPr id="15" name="Freeform 15"/>
              <p:cNvSpPr/>
              <p:nvPr/>
            </p:nvSpPr>
            <p:spPr>
              <a:xfrm>
                <a:off x="0" y="0"/>
                <a:ext cx="38971" cy="223409"/>
              </a:xfrm>
              <a:custGeom>
                <a:avLst/>
                <a:gdLst/>
                <a:ahLst/>
                <a:cxnLst/>
                <a:rect l="l" t="t" r="r" b="b"/>
                <a:pathLst>
                  <a:path w="38971" h="223409">
                    <a:moveTo>
                      <a:pt x="0" y="0"/>
                    </a:moveTo>
                    <a:lnTo>
                      <a:pt x="38971" y="0"/>
                    </a:lnTo>
                    <a:lnTo>
                      <a:pt x="38971" y="223409"/>
                    </a:lnTo>
                    <a:lnTo>
                      <a:pt x="0" y="223409"/>
                    </a:lnTo>
                    <a:close/>
                  </a:path>
                </a:pathLst>
              </a:custGeom>
              <a:solidFill>
                <a:srgbClr val="0063B0"/>
              </a:solidFill>
            </p:spPr>
            <p:txBody>
              <a:bodyPr/>
              <a:lstStyle/>
              <a:p>
                <a:endParaRPr lang="en-PH"/>
              </a:p>
            </p:txBody>
          </p:sp>
          <p:sp>
            <p:nvSpPr>
              <p:cNvPr id="16" name="TextBox 16"/>
              <p:cNvSpPr txBox="1"/>
              <p:nvPr/>
            </p:nvSpPr>
            <p:spPr>
              <a:xfrm>
                <a:off x="0" y="0"/>
                <a:ext cx="38971" cy="223409"/>
              </a:xfrm>
              <a:prstGeom prst="rect">
                <a:avLst/>
              </a:prstGeom>
            </p:spPr>
            <p:txBody>
              <a:bodyPr lIns="50800" tIns="50800" rIns="50800" bIns="50800" rtlCol="0" anchor="ctr"/>
              <a:lstStyle/>
              <a:p>
                <a:pPr algn="ctr">
                  <a:lnSpc>
                    <a:spcPts val="2897"/>
                  </a:lnSpc>
                </a:pPr>
                <a:endParaRPr/>
              </a:p>
            </p:txBody>
          </p:sp>
        </p:grpSp>
        <p:sp>
          <p:nvSpPr>
            <p:cNvPr id="17" name="TextBox 17"/>
            <p:cNvSpPr txBox="1"/>
            <p:nvPr/>
          </p:nvSpPr>
          <p:spPr>
            <a:xfrm>
              <a:off x="349928" y="726250"/>
              <a:ext cx="5202766" cy="410369"/>
            </a:xfrm>
            <a:prstGeom prst="rect">
              <a:avLst/>
            </a:prstGeom>
          </p:spPr>
          <p:txBody>
            <a:bodyPr lIns="0" tIns="0" rIns="0" bIns="0" rtlCol="0" anchor="t">
              <a:spAutoFit/>
            </a:bodyPr>
            <a:lstStyle/>
            <a:p>
              <a:pPr algn="l">
                <a:lnSpc>
                  <a:spcPts val="2370"/>
                </a:lnSpc>
              </a:pPr>
              <a:r>
                <a:rPr lang="en-US" sz="2000" spc="40" dirty="0">
                  <a:solidFill>
                    <a:srgbClr val="000F73"/>
                  </a:solidFill>
                  <a:latin typeface="Henry Sans" panose="02010503040501010106" pitchFamily="2" charset="0"/>
                  <a:ea typeface="Henry Sans 1"/>
                  <a:cs typeface="Henry Sans 1"/>
                  <a:sym typeface="Henry Sans 1"/>
                </a:rPr>
                <a:t>MARKET CAPITALIZATION</a:t>
              </a:r>
            </a:p>
          </p:txBody>
        </p:sp>
      </p:grpSp>
      <p:sp>
        <p:nvSpPr>
          <p:cNvPr id="18" name="TextBox 18"/>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5</a:t>
            </a:r>
          </a:p>
        </p:txBody>
      </p:sp>
      <p:grpSp>
        <p:nvGrpSpPr>
          <p:cNvPr id="19" name="Group 19"/>
          <p:cNvGrpSpPr/>
          <p:nvPr/>
        </p:nvGrpSpPr>
        <p:grpSpPr>
          <a:xfrm>
            <a:off x="1231830" y="6141697"/>
            <a:ext cx="4164521" cy="852465"/>
            <a:chOff x="0" y="0"/>
            <a:chExt cx="5552694" cy="1136619"/>
          </a:xfrm>
        </p:grpSpPr>
        <p:grpSp>
          <p:nvGrpSpPr>
            <p:cNvPr id="20" name="Group 20"/>
            <p:cNvGrpSpPr/>
            <p:nvPr/>
          </p:nvGrpSpPr>
          <p:grpSpPr>
            <a:xfrm>
              <a:off x="0" y="0"/>
              <a:ext cx="197289" cy="1131010"/>
              <a:chOff x="0" y="0"/>
              <a:chExt cx="38971" cy="223409"/>
            </a:xfrm>
          </p:grpSpPr>
          <p:sp>
            <p:nvSpPr>
              <p:cNvPr id="21" name="Freeform 21"/>
              <p:cNvSpPr/>
              <p:nvPr/>
            </p:nvSpPr>
            <p:spPr>
              <a:xfrm>
                <a:off x="0" y="0"/>
                <a:ext cx="38971" cy="223409"/>
              </a:xfrm>
              <a:custGeom>
                <a:avLst/>
                <a:gdLst/>
                <a:ahLst/>
                <a:cxnLst/>
                <a:rect l="l" t="t" r="r" b="b"/>
                <a:pathLst>
                  <a:path w="38971" h="223409">
                    <a:moveTo>
                      <a:pt x="0" y="0"/>
                    </a:moveTo>
                    <a:lnTo>
                      <a:pt x="38971" y="0"/>
                    </a:lnTo>
                    <a:lnTo>
                      <a:pt x="38971" y="223409"/>
                    </a:lnTo>
                    <a:lnTo>
                      <a:pt x="0" y="223409"/>
                    </a:lnTo>
                    <a:close/>
                  </a:path>
                </a:pathLst>
              </a:custGeom>
              <a:solidFill>
                <a:srgbClr val="0063B0"/>
              </a:solidFill>
            </p:spPr>
            <p:txBody>
              <a:bodyPr/>
              <a:lstStyle/>
              <a:p>
                <a:endParaRPr lang="en-PH"/>
              </a:p>
            </p:txBody>
          </p:sp>
          <p:sp>
            <p:nvSpPr>
              <p:cNvPr id="22" name="TextBox 22"/>
              <p:cNvSpPr txBox="1"/>
              <p:nvPr/>
            </p:nvSpPr>
            <p:spPr>
              <a:xfrm>
                <a:off x="0" y="0"/>
                <a:ext cx="38971" cy="223409"/>
              </a:xfrm>
              <a:prstGeom prst="rect">
                <a:avLst/>
              </a:prstGeom>
            </p:spPr>
            <p:txBody>
              <a:bodyPr lIns="50800" tIns="50800" rIns="50800" bIns="50800" rtlCol="0" anchor="ctr"/>
              <a:lstStyle/>
              <a:p>
                <a:pPr algn="ctr">
                  <a:lnSpc>
                    <a:spcPts val="2897"/>
                  </a:lnSpc>
                </a:pPr>
                <a:endParaRPr/>
              </a:p>
            </p:txBody>
          </p:sp>
        </p:grpSp>
        <p:sp>
          <p:nvSpPr>
            <p:cNvPr id="23" name="TextBox 23"/>
            <p:cNvSpPr txBox="1"/>
            <p:nvPr/>
          </p:nvSpPr>
          <p:spPr>
            <a:xfrm>
              <a:off x="349928" y="133351"/>
              <a:ext cx="3873077" cy="378565"/>
            </a:xfrm>
            <a:prstGeom prst="rect">
              <a:avLst/>
            </a:prstGeom>
          </p:spPr>
          <p:txBody>
            <a:bodyPr lIns="0" tIns="0" rIns="0" bIns="0" rtlCol="0" anchor="t">
              <a:spAutoFit/>
            </a:bodyPr>
            <a:lstStyle/>
            <a:p>
              <a:pPr algn="l">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P1,111B</a:t>
              </a:r>
            </a:p>
          </p:txBody>
        </p:sp>
        <p:sp>
          <p:nvSpPr>
            <p:cNvPr id="24" name="TextBox 24"/>
            <p:cNvSpPr txBox="1"/>
            <p:nvPr/>
          </p:nvSpPr>
          <p:spPr>
            <a:xfrm>
              <a:off x="349928" y="726250"/>
              <a:ext cx="5202766" cy="410369"/>
            </a:xfrm>
            <a:prstGeom prst="rect">
              <a:avLst/>
            </a:prstGeom>
          </p:spPr>
          <p:txBody>
            <a:bodyPr lIns="0" tIns="0" rIns="0" bIns="0" rtlCol="0" anchor="t">
              <a:spAutoFit/>
            </a:bodyPr>
            <a:lstStyle/>
            <a:p>
              <a:pPr algn="l">
                <a:lnSpc>
                  <a:spcPts val="2370"/>
                </a:lnSpc>
              </a:pPr>
              <a:r>
                <a:rPr lang="en-US" sz="2000" spc="40" dirty="0">
                  <a:solidFill>
                    <a:srgbClr val="000F73"/>
                  </a:solidFill>
                  <a:latin typeface="Henry Sans" panose="02010503040501010106" pitchFamily="2" charset="0"/>
                  <a:ea typeface="Henry Sans 1"/>
                  <a:cs typeface="Henry Sans 1"/>
                  <a:sym typeface="Henry Sans 1"/>
                </a:rPr>
                <a:t>CONSOLIDATED ASSETS</a:t>
              </a:r>
            </a:p>
          </p:txBody>
        </p:sp>
      </p:grpSp>
      <p:grpSp>
        <p:nvGrpSpPr>
          <p:cNvPr id="25" name="Group 25"/>
          <p:cNvGrpSpPr/>
          <p:nvPr/>
        </p:nvGrpSpPr>
        <p:grpSpPr>
          <a:xfrm>
            <a:off x="1231830" y="7336129"/>
            <a:ext cx="4164521" cy="856950"/>
            <a:chOff x="0" y="0"/>
            <a:chExt cx="5552694" cy="1142599"/>
          </a:xfrm>
        </p:grpSpPr>
        <p:grpSp>
          <p:nvGrpSpPr>
            <p:cNvPr id="26" name="Group 26"/>
            <p:cNvGrpSpPr/>
            <p:nvPr/>
          </p:nvGrpSpPr>
          <p:grpSpPr>
            <a:xfrm>
              <a:off x="0" y="0"/>
              <a:ext cx="197289" cy="1131010"/>
              <a:chOff x="0" y="0"/>
              <a:chExt cx="38971" cy="223409"/>
            </a:xfrm>
          </p:grpSpPr>
          <p:sp>
            <p:nvSpPr>
              <p:cNvPr id="27" name="Freeform 27"/>
              <p:cNvSpPr/>
              <p:nvPr/>
            </p:nvSpPr>
            <p:spPr>
              <a:xfrm>
                <a:off x="0" y="0"/>
                <a:ext cx="38971" cy="223409"/>
              </a:xfrm>
              <a:custGeom>
                <a:avLst/>
                <a:gdLst/>
                <a:ahLst/>
                <a:cxnLst/>
                <a:rect l="l" t="t" r="r" b="b"/>
                <a:pathLst>
                  <a:path w="38971" h="223409">
                    <a:moveTo>
                      <a:pt x="0" y="0"/>
                    </a:moveTo>
                    <a:lnTo>
                      <a:pt x="38971" y="0"/>
                    </a:lnTo>
                    <a:lnTo>
                      <a:pt x="38971" y="223409"/>
                    </a:lnTo>
                    <a:lnTo>
                      <a:pt x="0" y="223409"/>
                    </a:lnTo>
                    <a:close/>
                  </a:path>
                </a:pathLst>
              </a:custGeom>
              <a:solidFill>
                <a:srgbClr val="0063B0"/>
              </a:solidFill>
            </p:spPr>
            <p:txBody>
              <a:bodyPr/>
              <a:lstStyle/>
              <a:p>
                <a:endParaRPr lang="en-PH"/>
              </a:p>
            </p:txBody>
          </p:sp>
          <p:sp>
            <p:nvSpPr>
              <p:cNvPr id="28" name="TextBox 28"/>
              <p:cNvSpPr txBox="1"/>
              <p:nvPr/>
            </p:nvSpPr>
            <p:spPr>
              <a:xfrm>
                <a:off x="0" y="0"/>
                <a:ext cx="38971" cy="223409"/>
              </a:xfrm>
              <a:prstGeom prst="rect">
                <a:avLst/>
              </a:prstGeom>
            </p:spPr>
            <p:txBody>
              <a:bodyPr lIns="50800" tIns="50800" rIns="50800" bIns="50800" rtlCol="0" anchor="ctr"/>
              <a:lstStyle/>
              <a:p>
                <a:pPr algn="ctr">
                  <a:lnSpc>
                    <a:spcPts val="2897"/>
                  </a:lnSpc>
                </a:pPr>
                <a:endParaRPr/>
              </a:p>
            </p:txBody>
          </p:sp>
        </p:grpSp>
        <p:sp>
          <p:nvSpPr>
            <p:cNvPr id="29" name="TextBox 29"/>
            <p:cNvSpPr txBox="1"/>
            <p:nvPr/>
          </p:nvSpPr>
          <p:spPr>
            <a:xfrm>
              <a:off x="349928" y="139331"/>
              <a:ext cx="3873077" cy="378565"/>
            </a:xfrm>
            <a:prstGeom prst="rect">
              <a:avLst/>
            </a:prstGeom>
          </p:spPr>
          <p:txBody>
            <a:bodyPr lIns="0" tIns="0" rIns="0" bIns="0" rtlCol="0" anchor="t">
              <a:spAutoFit/>
            </a:bodyPr>
            <a:lstStyle/>
            <a:p>
              <a:pPr algn="l">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P475B</a:t>
              </a:r>
            </a:p>
          </p:txBody>
        </p:sp>
        <p:sp>
          <p:nvSpPr>
            <p:cNvPr id="30" name="TextBox 30"/>
            <p:cNvSpPr txBox="1"/>
            <p:nvPr/>
          </p:nvSpPr>
          <p:spPr>
            <a:xfrm>
              <a:off x="349928" y="732230"/>
              <a:ext cx="5202766" cy="410369"/>
            </a:xfrm>
            <a:prstGeom prst="rect">
              <a:avLst/>
            </a:prstGeom>
          </p:spPr>
          <p:txBody>
            <a:bodyPr lIns="0" tIns="0" rIns="0" bIns="0" rtlCol="0" anchor="t">
              <a:spAutoFit/>
            </a:bodyPr>
            <a:lstStyle/>
            <a:p>
              <a:pPr algn="l">
                <a:lnSpc>
                  <a:spcPts val="2370"/>
                </a:lnSpc>
              </a:pPr>
              <a:r>
                <a:rPr lang="en-US" sz="2000" spc="40" dirty="0">
                  <a:solidFill>
                    <a:srgbClr val="000F73"/>
                  </a:solidFill>
                  <a:latin typeface="Henry Sans" panose="02010503040501010106" pitchFamily="2" charset="0"/>
                  <a:ea typeface="Henry Sans 1"/>
                  <a:cs typeface="Henry Sans 1"/>
                  <a:sym typeface="Henry Sans 1"/>
                </a:rPr>
                <a:t>TOTAL EQUITY</a:t>
              </a:r>
            </a:p>
          </p:txBody>
        </p:sp>
      </p:grpSp>
      <p:sp>
        <p:nvSpPr>
          <p:cNvPr id="31" name="TextBox 31"/>
          <p:cNvSpPr txBox="1"/>
          <p:nvPr/>
        </p:nvSpPr>
        <p:spPr>
          <a:xfrm>
            <a:off x="1236748" y="8477151"/>
            <a:ext cx="2904808" cy="238142"/>
          </a:xfrm>
          <a:prstGeom prst="rect">
            <a:avLst/>
          </a:prstGeom>
        </p:spPr>
        <p:txBody>
          <a:bodyPr wrap="square" lIns="0" tIns="0" rIns="0" bIns="0" rtlCol="0" anchor="t">
            <a:spAutoFit/>
          </a:bodyPr>
          <a:lstStyle/>
          <a:p>
            <a:pPr algn="l">
              <a:lnSpc>
                <a:spcPts val="2100"/>
              </a:lnSpc>
            </a:pPr>
            <a:r>
              <a:rPr lang="en-US" sz="1500" spc="-4" dirty="0">
                <a:solidFill>
                  <a:srgbClr val="000F73"/>
                </a:solidFill>
                <a:latin typeface="Henry Sans Light" panose="02010303040501010106" pitchFamily="2" charset="0"/>
                <a:ea typeface="Henry Sans 2 Light"/>
                <a:cs typeface="Henry Sans 2 Light"/>
                <a:sym typeface="Henry Sans 2 Light"/>
              </a:rPr>
              <a:t>All figures as of end of 1Q 2026</a:t>
            </a:r>
          </a:p>
        </p:txBody>
      </p:sp>
      <p:pic>
        <p:nvPicPr>
          <p:cNvPr id="35" name="Picture 34">
            <a:extLst>
              <a:ext uri="{FF2B5EF4-FFF2-40B4-BE49-F238E27FC236}">
                <a16:creationId xmlns:a16="http://schemas.microsoft.com/office/drawing/2014/main" id="{98A72313-AE84-A441-DDE7-4B381556DB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4000" y="2283599"/>
            <a:ext cx="9145706" cy="609713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932"/>
            <a:ext cx="18288000" cy="10296932"/>
          </a:xfrm>
          <a:custGeom>
            <a:avLst/>
            <a:gdLst/>
            <a:ahLst/>
            <a:cxnLst/>
            <a:rect l="l" t="t" r="r" b="b"/>
            <a:pathLst>
              <a:path w="18228520" h="10253542">
                <a:moveTo>
                  <a:pt x="0" y="0"/>
                </a:moveTo>
                <a:lnTo>
                  <a:pt x="18228520" y="0"/>
                </a:lnTo>
                <a:lnTo>
                  <a:pt x="18228520" y="10253542"/>
                </a:lnTo>
                <a:lnTo>
                  <a:pt x="0" y="10253542"/>
                </a:lnTo>
                <a:lnTo>
                  <a:pt x="0" y="0"/>
                </a:lnTo>
                <a:close/>
              </a:path>
            </a:pathLst>
          </a:custGeom>
          <a:blipFill>
            <a:blip r:embed="rId3"/>
            <a:stretch>
              <a:fillRect/>
            </a:stretch>
          </a:blipFill>
        </p:spPr>
        <p:txBody>
          <a:bodyPr/>
          <a:lstStyle/>
          <a:p>
            <a:endParaRPr lang="en-PH"/>
          </a:p>
        </p:txBody>
      </p:sp>
      <p:sp>
        <p:nvSpPr>
          <p:cNvPr id="3" name="Freeform 3"/>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pSp>
        <p:nvGrpSpPr>
          <p:cNvPr id="4" name="Group 4"/>
          <p:cNvGrpSpPr/>
          <p:nvPr/>
        </p:nvGrpSpPr>
        <p:grpSpPr>
          <a:xfrm>
            <a:off x="1043167" y="2931997"/>
            <a:ext cx="188663" cy="1432210"/>
            <a:chOff x="0" y="0"/>
            <a:chExt cx="49689" cy="377207"/>
          </a:xfrm>
        </p:grpSpPr>
        <p:sp>
          <p:nvSpPr>
            <p:cNvPr id="5" name="Freeform 5"/>
            <p:cNvSpPr/>
            <p:nvPr/>
          </p:nvSpPr>
          <p:spPr>
            <a:xfrm>
              <a:off x="0" y="0"/>
              <a:ext cx="49689" cy="377207"/>
            </a:xfrm>
            <a:custGeom>
              <a:avLst/>
              <a:gdLst/>
              <a:ahLst/>
              <a:cxnLst/>
              <a:rect l="l" t="t" r="r" b="b"/>
              <a:pathLst>
                <a:path w="49689" h="377207">
                  <a:moveTo>
                    <a:pt x="0" y="0"/>
                  </a:moveTo>
                  <a:lnTo>
                    <a:pt x="49689" y="0"/>
                  </a:lnTo>
                  <a:lnTo>
                    <a:pt x="49689" y="377207"/>
                  </a:lnTo>
                  <a:lnTo>
                    <a:pt x="0" y="377207"/>
                  </a:lnTo>
                  <a:close/>
                </a:path>
              </a:pathLst>
            </a:custGeom>
            <a:solidFill>
              <a:srgbClr val="1FA1FF"/>
            </a:solidFill>
          </p:spPr>
          <p:txBody>
            <a:bodyPr/>
            <a:lstStyle/>
            <a:p>
              <a:endParaRPr lang="en-PH"/>
            </a:p>
          </p:txBody>
        </p:sp>
        <p:sp>
          <p:nvSpPr>
            <p:cNvPr id="6" name="TextBox 6"/>
            <p:cNvSpPr txBox="1"/>
            <p:nvPr/>
          </p:nvSpPr>
          <p:spPr>
            <a:xfrm>
              <a:off x="0" y="0"/>
              <a:ext cx="49689" cy="377207"/>
            </a:xfrm>
            <a:prstGeom prst="rect">
              <a:avLst/>
            </a:prstGeom>
          </p:spPr>
          <p:txBody>
            <a:bodyPr lIns="50800" tIns="50800" rIns="50800" bIns="50800" rtlCol="0" anchor="ctr"/>
            <a:lstStyle/>
            <a:p>
              <a:pPr algn="ctr">
                <a:lnSpc>
                  <a:spcPts val="2897"/>
                </a:lnSpc>
              </a:pPr>
              <a:endParaRPr/>
            </a:p>
          </p:txBody>
        </p:sp>
      </p:grpSp>
      <p:grpSp>
        <p:nvGrpSpPr>
          <p:cNvPr id="7" name="Group 7"/>
          <p:cNvGrpSpPr/>
          <p:nvPr/>
        </p:nvGrpSpPr>
        <p:grpSpPr>
          <a:xfrm>
            <a:off x="1028700" y="5192882"/>
            <a:ext cx="188663" cy="1432210"/>
            <a:chOff x="0" y="0"/>
            <a:chExt cx="49689" cy="377207"/>
          </a:xfrm>
        </p:grpSpPr>
        <p:sp>
          <p:nvSpPr>
            <p:cNvPr id="8" name="Freeform 8"/>
            <p:cNvSpPr/>
            <p:nvPr/>
          </p:nvSpPr>
          <p:spPr>
            <a:xfrm>
              <a:off x="0" y="0"/>
              <a:ext cx="49689" cy="377207"/>
            </a:xfrm>
            <a:custGeom>
              <a:avLst/>
              <a:gdLst/>
              <a:ahLst/>
              <a:cxnLst/>
              <a:rect l="l" t="t" r="r" b="b"/>
              <a:pathLst>
                <a:path w="49689" h="377207">
                  <a:moveTo>
                    <a:pt x="0" y="0"/>
                  </a:moveTo>
                  <a:lnTo>
                    <a:pt x="49689" y="0"/>
                  </a:lnTo>
                  <a:lnTo>
                    <a:pt x="49689" y="377207"/>
                  </a:lnTo>
                  <a:lnTo>
                    <a:pt x="0" y="377207"/>
                  </a:lnTo>
                  <a:close/>
                </a:path>
              </a:pathLst>
            </a:custGeom>
            <a:solidFill>
              <a:srgbClr val="FF751F"/>
            </a:solidFill>
          </p:spPr>
          <p:txBody>
            <a:bodyPr/>
            <a:lstStyle/>
            <a:p>
              <a:endParaRPr lang="en-PH"/>
            </a:p>
          </p:txBody>
        </p:sp>
        <p:sp>
          <p:nvSpPr>
            <p:cNvPr id="9" name="TextBox 9"/>
            <p:cNvSpPr txBox="1"/>
            <p:nvPr/>
          </p:nvSpPr>
          <p:spPr>
            <a:xfrm>
              <a:off x="0" y="0"/>
              <a:ext cx="49689" cy="377207"/>
            </a:xfrm>
            <a:prstGeom prst="rect">
              <a:avLst/>
            </a:prstGeom>
          </p:spPr>
          <p:txBody>
            <a:bodyPr lIns="50800" tIns="50800" rIns="50800" bIns="50800" rtlCol="0" anchor="ctr"/>
            <a:lstStyle/>
            <a:p>
              <a:pPr algn="ctr">
                <a:lnSpc>
                  <a:spcPts val="2897"/>
                </a:lnSpc>
              </a:pPr>
              <a:endParaRPr/>
            </a:p>
          </p:txBody>
        </p:sp>
      </p:grpSp>
      <p:grpSp>
        <p:nvGrpSpPr>
          <p:cNvPr id="10" name="Group 10"/>
          <p:cNvGrpSpPr/>
          <p:nvPr/>
        </p:nvGrpSpPr>
        <p:grpSpPr>
          <a:xfrm>
            <a:off x="1028700" y="7202114"/>
            <a:ext cx="188663" cy="1432210"/>
            <a:chOff x="0" y="0"/>
            <a:chExt cx="49689" cy="377207"/>
          </a:xfrm>
        </p:grpSpPr>
        <p:sp>
          <p:nvSpPr>
            <p:cNvPr id="11" name="Freeform 11"/>
            <p:cNvSpPr/>
            <p:nvPr/>
          </p:nvSpPr>
          <p:spPr>
            <a:xfrm>
              <a:off x="0" y="0"/>
              <a:ext cx="49689" cy="377207"/>
            </a:xfrm>
            <a:custGeom>
              <a:avLst/>
              <a:gdLst/>
              <a:ahLst/>
              <a:cxnLst/>
              <a:rect l="l" t="t" r="r" b="b"/>
              <a:pathLst>
                <a:path w="49689" h="377207">
                  <a:moveTo>
                    <a:pt x="0" y="0"/>
                  </a:moveTo>
                  <a:lnTo>
                    <a:pt x="49689" y="0"/>
                  </a:lnTo>
                  <a:lnTo>
                    <a:pt x="49689" y="377207"/>
                  </a:lnTo>
                  <a:lnTo>
                    <a:pt x="0" y="377207"/>
                  </a:lnTo>
                  <a:close/>
                </a:path>
              </a:pathLst>
            </a:custGeom>
            <a:solidFill>
              <a:srgbClr val="66FFF6"/>
            </a:solidFill>
          </p:spPr>
          <p:txBody>
            <a:bodyPr/>
            <a:lstStyle/>
            <a:p>
              <a:endParaRPr lang="en-PH"/>
            </a:p>
          </p:txBody>
        </p:sp>
        <p:sp>
          <p:nvSpPr>
            <p:cNvPr id="12" name="TextBox 12"/>
            <p:cNvSpPr txBox="1"/>
            <p:nvPr/>
          </p:nvSpPr>
          <p:spPr>
            <a:xfrm>
              <a:off x="0" y="0"/>
              <a:ext cx="49689" cy="377207"/>
            </a:xfrm>
            <a:prstGeom prst="rect">
              <a:avLst/>
            </a:prstGeom>
          </p:spPr>
          <p:txBody>
            <a:bodyPr lIns="50800" tIns="50800" rIns="50800" bIns="50800" rtlCol="0" anchor="ctr"/>
            <a:lstStyle/>
            <a:p>
              <a:pPr algn="ctr">
                <a:lnSpc>
                  <a:spcPts val="2897"/>
                </a:lnSpc>
              </a:pPr>
              <a:endParaRPr/>
            </a:p>
          </p:txBody>
        </p:sp>
      </p:grpSp>
      <p:grpSp>
        <p:nvGrpSpPr>
          <p:cNvPr id="13" name="Group 13"/>
          <p:cNvGrpSpPr/>
          <p:nvPr/>
        </p:nvGrpSpPr>
        <p:grpSpPr>
          <a:xfrm>
            <a:off x="9364798" y="2917777"/>
            <a:ext cx="188663" cy="1432210"/>
            <a:chOff x="0" y="0"/>
            <a:chExt cx="49689" cy="377207"/>
          </a:xfrm>
        </p:grpSpPr>
        <p:sp>
          <p:nvSpPr>
            <p:cNvPr id="14" name="Freeform 14"/>
            <p:cNvSpPr/>
            <p:nvPr/>
          </p:nvSpPr>
          <p:spPr>
            <a:xfrm>
              <a:off x="0" y="0"/>
              <a:ext cx="49689" cy="377207"/>
            </a:xfrm>
            <a:custGeom>
              <a:avLst/>
              <a:gdLst/>
              <a:ahLst/>
              <a:cxnLst/>
              <a:rect l="l" t="t" r="r" b="b"/>
              <a:pathLst>
                <a:path w="49689" h="377207">
                  <a:moveTo>
                    <a:pt x="0" y="0"/>
                  </a:moveTo>
                  <a:lnTo>
                    <a:pt x="49689" y="0"/>
                  </a:lnTo>
                  <a:lnTo>
                    <a:pt x="49689" y="377207"/>
                  </a:lnTo>
                  <a:lnTo>
                    <a:pt x="0" y="377207"/>
                  </a:lnTo>
                  <a:close/>
                </a:path>
              </a:pathLst>
            </a:custGeom>
            <a:solidFill>
              <a:srgbClr val="FFBD59"/>
            </a:solidFill>
          </p:spPr>
          <p:txBody>
            <a:bodyPr/>
            <a:lstStyle/>
            <a:p>
              <a:endParaRPr lang="en-PH"/>
            </a:p>
          </p:txBody>
        </p:sp>
        <p:sp>
          <p:nvSpPr>
            <p:cNvPr id="15" name="TextBox 15"/>
            <p:cNvSpPr txBox="1"/>
            <p:nvPr/>
          </p:nvSpPr>
          <p:spPr>
            <a:xfrm>
              <a:off x="0" y="0"/>
              <a:ext cx="49689" cy="377207"/>
            </a:xfrm>
            <a:prstGeom prst="rect">
              <a:avLst/>
            </a:prstGeom>
          </p:spPr>
          <p:txBody>
            <a:bodyPr lIns="50800" tIns="50800" rIns="50800" bIns="50800" rtlCol="0" anchor="ctr"/>
            <a:lstStyle/>
            <a:p>
              <a:pPr algn="ctr">
                <a:lnSpc>
                  <a:spcPts val="2897"/>
                </a:lnSpc>
              </a:pPr>
              <a:endParaRPr/>
            </a:p>
          </p:txBody>
        </p:sp>
      </p:grpSp>
      <p:grpSp>
        <p:nvGrpSpPr>
          <p:cNvPr id="16" name="Group 16"/>
          <p:cNvGrpSpPr/>
          <p:nvPr/>
        </p:nvGrpSpPr>
        <p:grpSpPr>
          <a:xfrm>
            <a:off x="9459130" y="7198973"/>
            <a:ext cx="188663" cy="1432210"/>
            <a:chOff x="0" y="0"/>
            <a:chExt cx="49689" cy="377207"/>
          </a:xfrm>
        </p:grpSpPr>
        <p:sp>
          <p:nvSpPr>
            <p:cNvPr id="17" name="Freeform 17"/>
            <p:cNvSpPr/>
            <p:nvPr/>
          </p:nvSpPr>
          <p:spPr>
            <a:xfrm>
              <a:off x="0" y="0"/>
              <a:ext cx="49689" cy="377207"/>
            </a:xfrm>
            <a:custGeom>
              <a:avLst/>
              <a:gdLst/>
              <a:ahLst/>
              <a:cxnLst/>
              <a:rect l="l" t="t" r="r" b="b"/>
              <a:pathLst>
                <a:path w="49689" h="377207">
                  <a:moveTo>
                    <a:pt x="0" y="0"/>
                  </a:moveTo>
                  <a:lnTo>
                    <a:pt x="49689" y="0"/>
                  </a:lnTo>
                  <a:lnTo>
                    <a:pt x="49689" y="377207"/>
                  </a:lnTo>
                  <a:lnTo>
                    <a:pt x="0" y="377207"/>
                  </a:lnTo>
                  <a:close/>
                </a:path>
              </a:pathLst>
            </a:custGeom>
            <a:solidFill>
              <a:srgbClr val="00BF63"/>
            </a:solidFill>
          </p:spPr>
          <p:txBody>
            <a:bodyPr/>
            <a:lstStyle/>
            <a:p>
              <a:endParaRPr lang="en-PH"/>
            </a:p>
          </p:txBody>
        </p:sp>
        <p:sp>
          <p:nvSpPr>
            <p:cNvPr id="18" name="TextBox 18"/>
            <p:cNvSpPr txBox="1"/>
            <p:nvPr/>
          </p:nvSpPr>
          <p:spPr>
            <a:xfrm>
              <a:off x="0" y="0"/>
              <a:ext cx="49689" cy="377207"/>
            </a:xfrm>
            <a:prstGeom prst="rect">
              <a:avLst/>
            </a:prstGeom>
          </p:spPr>
          <p:txBody>
            <a:bodyPr lIns="50800" tIns="50800" rIns="50800" bIns="50800" rtlCol="0" anchor="ctr"/>
            <a:lstStyle/>
            <a:p>
              <a:pPr algn="ctr">
                <a:lnSpc>
                  <a:spcPts val="2897"/>
                </a:lnSpc>
              </a:pPr>
              <a:endParaRPr/>
            </a:p>
          </p:txBody>
        </p:sp>
      </p:grpSp>
      <p:grpSp>
        <p:nvGrpSpPr>
          <p:cNvPr id="19" name="Group 19"/>
          <p:cNvGrpSpPr/>
          <p:nvPr/>
        </p:nvGrpSpPr>
        <p:grpSpPr>
          <a:xfrm>
            <a:off x="9364798" y="5192882"/>
            <a:ext cx="188663" cy="1432210"/>
            <a:chOff x="0" y="0"/>
            <a:chExt cx="49689" cy="377207"/>
          </a:xfrm>
        </p:grpSpPr>
        <p:sp>
          <p:nvSpPr>
            <p:cNvPr id="20" name="Freeform 20"/>
            <p:cNvSpPr/>
            <p:nvPr/>
          </p:nvSpPr>
          <p:spPr>
            <a:xfrm>
              <a:off x="0" y="0"/>
              <a:ext cx="49689" cy="377207"/>
            </a:xfrm>
            <a:custGeom>
              <a:avLst/>
              <a:gdLst/>
              <a:ahLst/>
              <a:cxnLst/>
              <a:rect l="l" t="t" r="r" b="b"/>
              <a:pathLst>
                <a:path w="49689" h="377207">
                  <a:moveTo>
                    <a:pt x="0" y="0"/>
                  </a:moveTo>
                  <a:lnTo>
                    <a:pt x="49689" y="0"/>
                  </a:lnTo>
                  <a:lnTo>
                    <a:pt x="49689" y="377207"/>
                  </a:lnTo>
                  <a:lnTo>
                    <a:pt x="0" y="377207"/>
                  </a:lnTo>
                  <a:close/>
                </a:path>
              </a:pathLst>
            </a:custGeom>
            <a:solidFill>
              <a:srgbClr val="FF3131"/>
            </a:solidFill>
          </p:spPr>
          <p:txBody>
            <a:bodyPr/>
            <a:lstStyle/>
            <a:p>
              <a:endParaRPr lang="en-PH"/>
            </a:p>
          </p:txBody>
        </p:sp>
        <p:sp>
          <p:nvSpPr>
            <p:cNvPr id="21" name="TextBox 21"/>
            <p:cNvSpPr txBox="1"/>
            <p:nvPr/>
          </p:nvSpPr>
          <p:spPr>
            <a:xfrm>
              <a:off x="0" y="0"/>
              <a:ext cx="49689" cy="377207"/>
            </a:xfrm>
            <a:prstGeom prst="rect">
              <a:avLst/>
            </a:prstGeom>
          </p:spPr>
          <p:txBody>
            <a:bodyPr lIns="50800" tIns="50800" rIns="50800" bIns="50800" rtlCol="0" anchor="ctr"/>
            <a:lstStyle/>
            <a:p>
              <a:pPr algn="ctr">
                <a:lnSpc>
                  <a:spcPts val="2897"/>
                </a:lnSpc>
              </a:pPr>
              <a:endParaRPr/>
            </a:p>
          </p:txBody>
        </p:sp>
      </p:grpSp>
      <p:grpSp>
        <p:nvGrpSpPr>
          <p:cNvPr id="22" name="Group 22"/>
          <p:cNvGrpSpPr/>
          <p:nvPr/>
        </p:nvGrpSpPr>
        <p:grpSpPr>
          <a:xfrm>
            <a:off x="1463361" y="2910633"/>
            <a:ext cx="6548074" cy="1927925"/>
            <a:chOff x="0" y="-9525"/>
            <a:chExt cx="8730765" cy="2570568"/>
          </a:xfrm>
        </p:grpSpPr>
        <p:sp>
          <p:nvSpPr>
            <p:cNvPr id="23" name="TextBox 23"/>
            <p:cNvSpPr txBox="1"/>
            <p:nvPr/>
          </p:nvSpPr>
          <p:spPr>
            <a:xfrm>
              <a:off x="0" y="-9525"/>
              <a:ext cx="8339155" cy="617093"/>
            </a:xfrm>
            <a:prstGeom prst="rect">
              <a:avLst/>
            </a:prstGeom>
          </p:spPr>
          <p:txBody>
            <a:bodyPr lIns="0" tIns="0" rIns="0" bIns="0" rtlCol="0" anchor="t">
              <a:spAutoFit/>
            </a:bodyPr>
            <a:lstStyle/>
            <a:p>
              <a:pPr algn="l">
                <a:lnSpc>
                  <a:spcPts val="3611"/>
                </a:lnSpc>
              </a:pPr>
              <a:r>
                <a:rPr lang="en-US" sz="3000" b="1" spc="-18" dirty="0">
                  <a:solidFill>
                    <a:srgbClr val="20A1FF"/>
                  </a:solidFill>
                  <a:latin typeface="Henry Sans Bold" panose="02010803040501010106" pitchFamily="2" charset="0"/>
                  <a:ea typeface="Henry Sans 1 Bold"/>
                  <a:cs typeface="Henry Sans 1 Bold"/>
                  <a:sym typeface="Henry Sans 1 Bold"/>
                </a:rPr>
                <a:t>MARKET LEADERSHIP</a:t>
              </a:r>
            </a:p>
          </p:txBody>
        </p:sp>
        <p:sp>
          <p:nvSpPr>
            <p:cNvPr id="24" name="TextBox 24"/>
            <p:cNvSpPr txBox="1"/>
            <p:nvPr/>
          </p:nvSpPr>
          <p:spPr>
            <a:xfrm>
              <a:off x="0" y="714382"/>
              <a:ext cx="8730765" cy="1846661"/>
            </a:xfrm>
            <a:prstGeom prst="rect">
              <a:avLst/>
            </a:prstGeom>
          </p:spPr>
          <p:txBody>
            <a:bodyPr lIns="0" tIns="0" rIns="0" bIns="0" rtlCol="0" anchor="t">
              <a:spAutoFit/>
            </a:bodyPr>
            <a:lstStyle/>
            <a:p>
              <a:pPr algn="l">
                <a:lnSpc>
                  <a:spcPts val="3587"/>
                </a:lnSpc>
              </a:pPr>
              <a:r>
                <a:rPr lang="en-US" sz="3000" spc="-9" dirty="0">
                  <a:solidFill>
                    <a:srgbClr val="FDFEFF"/>
                  </a:solidFill>
                  <a:latin typeface="Henry Sans" panose="02010503040501010106" pitchFamily="2" charset="0"/>
                  <a:ea typeface="Henry Sans 1"/>
                  <a:cs typeface="Henry Sans 1"/>
                  <a:sym typeface="Henry Sans 1"/>
                </a:rPr>
                <a:t>Largest network of malls, mid- market residential developments, MICE venues and cinemas</a:t>
              </a:r>
            </a:p>
          </p:txBody>
        </p:sp>
      </p:grpSp>
      <p:grpSp>
        <p:nvGrpSpPr>
          <p:cNvPr id="25" name="Group 25"/>
          <p:cNvGrpSpPr/>
          <p:nvPr/>
        </p:nvGrpSpPr>
        <p:grpSpPr>
          <a:xfrm>
            <a:off x="1394442" y="5179673"/>
            <a:ext cx="6979608" cy="1010210"/>
            <a:chOff x="0" y="-9525"/>
            <a:chExt cx="8914547" cy="1346946"/>
          </a:xfrm>
        </p:grpSpPr>
        <p:sp>
          <p:nvSpPr>
            <p:cNvPr id="26" name="TextBox 26"/>
            <p:cNvSpPr txBox="1"/>
            <p:nvPr/>
          </p:nvSpPr>
          <p:spPr>
            <a:xfrm>
              <a:off x="0" y="-9525"/>
              <a:ext cx="7763191" cy="617093"/>
            </a:xfrm>
            <a:prstGeom prst="rect">
              <a:avLst/>
            </a:prstGeom>
          </p:spPr>
          <p:txBody>
            <a:bodyPr lIns="0" tIns="0" rIns="0" bIns="0" rtlCol="0" anchor="t">
              <a:spAutoFit/>
            </a:bodyPr>
            <a:lstStyle/>
            <a:p>
              <a:pPr algn="l">
                <a:lnSpc>
                  <a:spcPts val="3611"/>
                </a:lnSpc>
              </a:pPr>
              <a:r>
                <a:rPr lang="en-US" sz="3000" b="1" spc="-21" dirty="0">
                  <a:solidFill>
                    <a:srgbClr val="FF7520"/>
                  </a:solidFill>
                  <a:latin typeface="Henry Sans Bold" panose="02010803040501010106" pitchFamily="2" charset="0"/>
                  <a:ea typeface="Henry Sans 1 Bold"/>
                  <a:cs typeface="Henry Sans 1 Bold"/>
                  <a:sym typeface="Henry Sans 1 Bold"/>
                </a:rPr>
                <a:t>RESILIENT EARNINGS</a:t>
              </a:r>
            </a:p>
          </p:txBody>
        </p:sp>
        <p:sp>
          <p:nvSpPr>
            <p:cNvPr id="27" name="TextBox 27"/>
            <p:cNvSpPr txBox="1"/>
            <p:nvPr/>
          </p:nvSpPr>
          <p:spPr>
            <a:xfrm>
              <a:off x="0" y="721868"/>
              <a:ext cx="8914547" cy="615553"/>
            </a:xfrm>
            <a:prstGeom prst="rect">
              <a:avLst/>
            </a:prstGeom>
          </p:spPr>
          <p:txBody>
            <a:bodyPr lIns="0" tIns="0" rIns="0" bIns="0" rtlCol="0" anchor="t">
              <a:spAutoFit/>
            </a:bodyPr>
            <a:lstStyle/>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65% of 1Q 2026 revenues from rentals </a:t>
              </a:r>
            </a:p>
          </p:txBody>
        </p:sp>
      </p:grpSp>
      <p:grpSp>
        <p:nvGrpSpPr>
          <p:cNvPr id="28" name="Group 28"/>
          <p:cNvGrpSpPr/>
          <p:nvPr/>
        </p:nvGrpSpPr>
        <p:grpSpPr>
          <a:xfrm>
            <a:off x="1394442" y="7194970"/>
            <a:ext cx="5822393" cy="1471875"/>
            <a:chOff x="0" y="-9525"/>
            <a:chExt cx="7763191" cy="1962500"/>
          </a:xfrm>
        </p:grpSpPr>
        <p:sp>
          <p:nvSpPr>
            <p:cNvPr id="29" name="TextBox 29"/>
            <p:cNvSpPr txBox="1"/>
            <p:nvPr/>
          </p:nvSpPr>
          <p:spPr>
            <a:xfrm>
              <a:off x="0" y="-9525"/>
              <a:ext cx="7763191" cy="617093"/>
            </a:xfrm>
            <a:prstGeom prst="rect">
              <a:avLst/>
            </a:prstGeom>
          </p:spPr>
          <p:txBody>
            <a:bodyPr lIns="0" tIns="0" rIns="0" bIns="0" rtlCol="0" anchor="t">
              <a:spAutoFit/>
            </a:bodyPr>
            <a:lstStyle/>
            <a:p>
              <a:pPr algn="l">
                <a:lnSpc>
                  <a:spcPts val="3611"/>
                </a:lnSpc>
              </a:pPr>
              <a:r>
                <a:rPr lang="en-US" sz="3000" b="1" spc="-21" dirty="0">
                  <a:solidFill>
                    <a:srgbClr val="66FFF6"/>
                  </a:solidFill>
                  <a:latin typeface="Henry Sans Bold" panose="02010803040501010106" pitchFamily="2" charset="0"/>
                  <a:ea typeface="Henry Sans 1 Bold"/>
                  <a:cs typeface="Henry Sans 1 Bold"/>
                  <a:sym typeface="Henry Sans 1 Bold"/>
                </a:rPr>
                <a:t>STRONG FISCAL DISCIPLINE</a:t>
              </a:r>
            </a:p>
          </p:txBody>
        </p:sp>
        <p:sp>
          <p:nvSpPr>
            <p:cNvPr id="30" name="TextBox 30"/>
            <p:cNvSpPr txBox="1"/>
            <p:nvPr/>
          </p:nvSpPr>
          <p:spPr>
            <a:xfrm>
              <a:off x="0" y="721868"/>
              <a:ext cx="5890435" cy="1231107"/>
            </a:xfrm>
            <a:prstGeom prst="rect">
              <a:avLst/>
            </a:prstGeom>
          </p:spPr>
          <p:txBody>
            <a:bodyPr lIns="0" tIns="0" rIns="0" bIns="0" rtlCol="0" anchor="t">
              <a:spAutoFit/>
            </a:bodyPr>
            <a:lstStyle/>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6.28x interest coverage </a:t>
              </a:r>
            </a:p>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Net D/E ratio at 45:55</a:t>
              </a:r>
            </a:p>
          </p:txBody>
        </p:sp>
      </p:grpSp>
      <p:grpSp>
        <p:nvGrpSpPr>
          <p:cNvPr id="31" name="Group 31"/>
          <p:cNvGrpSpPr/>
          <p:nvPr/>
        </p:nvGrpSpPr>
        <p:grpSpPr>
          <a:xfrm>
            <a:off x="9746718" y="5179673"/>
            <a:ext cx="6834958" cy="1471875"/>
            <a:chOff x="0" y="-9525"/>
            <a:chExt cx="9113277" cy="1962500"/>
          </a:xfrm>
        </p:grpSpPr>
        <p:sp>
          <p:nvSpPr>
            <p:cNvPr id="32" name="TextBox 32"/>
            <p:cNvSpPr txBox="1"/>
            <p:nvPr/>
          </p:nvSpPr>
          <p:spPr>
            <a:xfrm>
              <a:off x="12700" y="-9525"/>
              <a:ext cx="7735606" cy="617093"/>
            </a:xfrm>
            <a:prstGeom prst="rect">
              <a:avLst/>
            </a:prstGeom>
          </p:spPr>
          <p:txBody>
            <a:bodyPr lIns="0" tIns="0" rIns="0" bIns="0" rtlCol="0" anchor="t">
              <a:spAutoFit/>
            </a:bodyPr>
            <a:lstStyle/>
            <a:p>
              <a:pPr algn="l">
                <a:lnSpc>
                  <a:spcPts val="3611"/>
                </a:lnSpc>
              </a:pPr>
              <a:r>
                <a:rPr lang="en-US" sz="3000" b="1" spc="-18" dirty="0">
                  <a:solidFill>
                    <a:srgbClr val="FF5757"/>
                  </a:solidFill>
                  <a:latin typeface="Henry Sans Bold" panose="02010803040501010106" pitchFamily="2" charset="0"/>
                  <a:ea typeface="Henry Sans 1 Bold"/>
                  <a:cs typeface="Henry Sans 1 Bold"/>
                  <a:sym typeface="Henry Sans 1 Bold"/>
                </a:rPr>
                <a:t>STRATEGIC EXPANSION</a:t>
              </a:r>
            </a:p>
          </p:txBody>
        </p:sp>
        <p:sp>
          <p:nvSpPr>
            <p:cNvPr id="33" name="TextBox 33"/>
            <p:cNvSpPr txBox="1"/>
            <p:nvPr/>
          </p:nvSpPr>
          <p:spPr>
            <a:xfrm>
              <a:off x="0" y="721868"/>
              <a:ext cx="9113277" cy="1231107"/>
            </a:xfrm>
            <a:prstGeom prst="rect">
              <a:avLst/>
            </a:prstGeom>
          </p:spPr>
          <p:txBody>
            <a:bodyPr lIns="0" tIns="0" rIns="0" bIns="0" rtlCol="0" anchor="t">
              <a:spAutoFit/>
            </a:bodyPr>
            <a:lstStyle/>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P377B+ capex over 5 years </a:t>
              </a:r>
            </a:p>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P679B in investment properties</a:t>
              </a:r>
            </a:p>
          </p:txBody>
        </p:sp>
      </p:grpSp>
      <p:grpSp>
        <p:nvGrpSpPr>
          <p:cNvPr id="34" name="Group 34"/>
          <p:cNvGrpSpPr/>
          <p:nvPr/>
        </p:nvGrpSpPr>
        <p:grpSpPr>
          <a:xfrm>
            <a:off x="9746718" y="7188688"/>
            <a:ext cx="7943909" cy="1472091"/>
            <a:chOff x="0" y="-9525"/>
            <a:chExt cx="10591879" cy="1962788"/>
          </a:xfrm>
        </p:grpSpPr>
        <p:sp>
          <p:nvSpPr>
            <p:cNvPr id="35" name="TextBox 35"/>
            <p:cNvSpPr txBox="1"/>
            <p:nvPr/>
          </p:nvSpPr>
          <p:spPr>
            <a:xfrm>
              <a:off x="0" y="-9525"/>
              <a:ext cx="6609487" cy="617093"/>
            </a:xfrm>
            <a:prstGeom prst="rect">
              <a:avLst/>
            </a:prstGeom>
          </p:spPr>
          <p:txBody>
            <a:bodyPr lIns="0" tIns="0" rIns="0" bIns="0" rtlCol="0" anchor="t">
              <a:spAutoFit/>
            </a:bodyPr>
            <a:lstStyle/>
            <a:p>
              <a:pPr algn="l">
                <a:lnSpc>
                  <a:spcPts val="3611"/>
                </a:lnSpc>
              </a:pPr>
              <a:r>
                <a:rPr lang="en-US" sz="3000" b="1" spc="-15" dirty="0">
                  <a:solidFill>
                    <a:srgbClr val="7ED957"/>
                  </a:solidFill>
                  <a:latin typeface="Henry Sans Bold" panose="02010803040501010106" pitchFamily="2" charset="0"/>
                  <a:ea typeface="Henry Sans 1 Bold"/>
                  <a:cs typeface="Henry Sans 1 Bold"/>
                  <a:sym typeface="Henry Sans 1 Bold"/>
                </a:rPr>
                <a:t>GREEN PROPERTIES</a:t>
              </a:r>
            </a:p>
          </p:txBody>
        </p:sp>
        <p:sp>
          <p:nvSpPr>
            <p:cNvPr id="36" name="TextBox 36"/>
            <p:cNvSpPr txBox="1"/>
            <p:nvPr/>
          </p:nvSpPr>
          <p:spPr>
            <a:xfrm>
              <a:off x="12700" y="722157"/>
              <a:ext cx="10579179" cy="1231106"/>
            </a:xfrm>
            <a:prstGeom prst="rect">
              <a:avLst/>
            </a:prstGeom>
          </p:spPr>
          <p:txBody>
            <a:bodyPr lIns="0" tIns="0" rIns="0" bIns="0" rtlCol="0" anchor="t">
              <a:spAutoFit/>
            </a:bodyPr>
            <a:lstStyle/>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60% of energy from renewables </a:t>
              </a:r>
            </a:p>
            <a:p>
              <a:pPr marL="647700" lvl="1" indent="-323850" algn="l">
                <a:lnSpc>
                  <a:spcPts val="3587"/>
                </a:lnSpc>
                <a:buFont typeface="Arial"/>
                <a:buChar char="•"/>
              </a:pPr>
              <a:r>
                <a:rPr lang="en-US" sz="3000" spc="-9" dirty="0">
                  <a:solidFill>
                    <a:srgbClr val="FDFEFF"/>
                  </a:solidFill>
                  <a:latin typeface="Henry Sans" panose="02010503040501010106" pitchFamily="2" charset="0"/>
                  <a:ea typeface="Henry Sans 1"/>
                  <a:cs typeface="Henry Sans 1"/>
                  <a:sym typeface="Henry Sans 1"/>
                </a:rPr>
                <a:t>LEED-certified buildings</a:t>
              </a:r>
            </a:p>
          </p:txBody>
        </p:sp>
      </p:grpSp>
      <p:sp>
        <p:nvSpPr>
          <p:cNvPr id="37" name="TextBox 37"/>
          <p:cNvSpPr txBox="1"/>
          <p:nvPr/>
        </p:nvSpPr>
        <p:spPr>
          <a:xfrm>
            <a:off x="1028700" y="1201957"/>
            <a:ext cx="10916208" cy="718145"/>
          </a:xfrm>
          <a:prstGeom prst="rect">
            <a:avLst/>
          </a:prstGeom>
        </p:spPr>
        <p:txBody>
          <a:bodyPr lIns="0" tIns="0" rIns="0" bIns="0" rtlCol="0" anchor="t">
            <a:spAutoFit/>
          </a:bodyPr>
          <a:lstStyle/>
          <a:p>
            <a:pPr algn="l">
              <a:lnSpc>
                <a:spcPts val="5640"/>
              </a:lnSpc>
            </a:pPr>
            <a:r>
              <a:rPr lang="en-US" sz="6000" b="1" dirty="0">
                <a:solidFill>
                  <a:srgbClr val="FFFFFF"/>
                </a:solidFill>
                <a:latin typeface="Henry Sans Bold" panose="02010803040501010106" pitchFamily="2" charset="0"/>
                <a:ea typeface="Henry Sans 1 Bold"/>
                <a:cs typeface="Henry Sans 1 Bold"/>
                <a:sym typeface="Henry Sans 1 Bold"/>
              </a:rPr>
              <a:t>THE PRIME ADVANTAGE</a:t>
            </a:r>
          </a:p>
        </p:txBody>
      </p:sp>
      <p:grpSp>
        <p:nvGrpSpPr>
          <p:cNvPr id="38" name="Group 38"/>
          <p:cNvGrpSpPr/>
          <p:nvPr/>
        </p:nvGrpSpPr>
        <p:grpSpPr>
          <a:xfrm>
            <a:off x="9746718" y="2910633"/>
            <a:ext cx="6757924" cy="1465809"/>
            <a:chOff x="0" y="-9525"/>
            <a:chExt cx="9010565" cy="1954412"/>
          </a:xfrm>
        </p:grpSpPr>
        <p:sp>
          <p:nvSpPr>
            <p:cNvPr id="39" name="TextBox 39"/>
            <p:cNvSpPr txBox="1"/>
            <p:nvPr/>
          </p:nvSpPr>
          <p:spPr>
            <a:xfrm>
              <a:off x="0" y="-9525"/>
              <a:ext cx="8966983" cy="617093"/>
            </a:xfrm>
            <a:prstGeom prst="rect">
              <a:avLst/>
            </a:prstGeom>
          </p:spPr>
          <p:txBody>
            <a:bodyPr lIns="0" tIns="0" rIns="0" bIns="0" rtlCol="0" anchor="t">
              <a:spAutoFit/>
            </a:bodyPr>
            <a:lstStyle/>
            <a:p>
              <a:pPr algn="l">
                <a:lnSpc>
                  <a:spcPts val="3611"/>
                </a:lnSpc>
              </a:pPr>
              <a:r>
                <a:rPr lang="en-US" sz="3000" b="1" spc="-21" dirty="0">
                  <a:solidFill>
                    <a:srgbClr val="FFBD59"/>
                  </a:solidFill>
                  <a:latin typeface="Henry Sans Bold" panose="02010803040501010106" pitchFamily="2" charset="0"/>
                  <a:ea typeface="Henry Sans 1 Bold"/>
                  <a:cs typeface="Henry Sans 1 Bold"/>
                  <a:sym typeface="Henry Sans 1 Bold"/>
                </a:rPr>
                <a:t>MULTI-BRAND STRENGTH</a:t>
              </a:r>
            </a:p>
          </p:txBody>
        </p:sp>
        <p:sp>
          <p:nvSpPr>
            <p:cNvPr id="40" name="TextBox 40"/>
            <p:cNvSpPr txBox="1"/>
            <p:nvPr/>
          </p:nvSpPr>
          <p:spPr>
            <a:xfrm>
              <a:off x="0" y="713781"/>
              <a:ext cx="9010565" cy="1231106"/>
            </a:xfrm>
            <a:prstGeom prst="rect">
              <a:avLst/>
            </a:prstGeom>
          </p:spPr>
          <p:txBody>
            <a:bodyPr lIns="0" tIns="0" rIns="0" bIns="0" rtlCol="0" anchor="t">
              <a:spAutoFit/>
            </a:bodyPr>
            <a:lstStyle/>
            <a:p>
              <a:pPr algn="l">
                <a:lnSpc>
                  <a:spcPts val="3587"/>
                </a:lnSpc>
              </a:pPr>
              <a:r>
                <a:rPr lang="en-US" sz="3000" spc="-9" dirty="0">
                  <a:solidFill>
                    <a:srgbClr val="FDFEFF"/>
                  </a:solidFill>
                  <a:latin typeface="Henry Sans" panose="02010503040501010106" pitchFamily="2" charset="0"/>
                  <a:ea typeface="Henry Sans 1"/>
                  <a:cs typeface="Henry Sans 1"/>
                  <a:sym typeface="Henry Sans 1"/>
                </a:rPr>
                <a:t>Market-leading and premium brands across key property sectors</a:t>
              </a:r>
            </a:p>
          </p:txBody>
        </p:sp>
      </p:grpSp>
      <p:sp>
        <p:nvSpPr>
          <p:cNvPr id="41" name="TextBox 41"/>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6</a:t>
            </a:r>
          </a:p>
        </p:txBody>
      </p:sp>
      <p:sp>
        <p:nvSpPr>
          <p:cNvPr id="42" name="TextBox 42"/>
          <p:cNvSpPr txBox="1"/>
          <p:nvPr/>
        </p:nvSpPr>
        <p:spPr>
          <a:xfrm>
            <a:off x="1028700" y="8943958"/>
            <a:ext cx="2628900" cy="238142"/>
          </a:xfrm>
          <a:prstGeom prst="rect">
            <a:avLst/>
          </a:prstGeom>
        </p:spPr>
        <p:txBody>
          <a:bodyPr wrap="square" lIns="0" tIns="0" rIns="0" bIns="0" rtlCol="0" anchor="t">
            <a:spAutoFit/>
          </a:bodyPr>
          <a:lstStyle/>
          <a:p>
            <a:pPr algn="l">
              <a:lnSpc>
                <a:spcPts val="2100"/>
              </a:lnSpc>
            </a:pPr>
            <a:r>
              <a:rPr lang="en-US" sz="1500" spc="-4" dirty="0">
                <a:solidFill>
                  <a:srgbClr val="FFFFFF"/>
                </a:solidFill>
                <a:latin typeface="Henry Sans Light" panose="02010303040501010106" pitchFamily="2" charset="0"/>
                <a:ea typeface="Henry Sans 2 Light"/>
                <a:cs typeface="Henry Sans 2 Light"/>
                <a:sym typeface="Henry Sans 2 Light"/>
              </a:rPr>
              <a:t>All figures as of end of 1Q 2026</a:t>
            </a:r>
          </a:p>
        </p:txBody>
      </p:sp>
      <p:sp>
        <p:nvSpPr>
          <p:cNvPr id="43" name="TextBox 24">
            <a:extLst>
              <a:ext uri="{FF2B5EF4-FFF2-40B4-BE49-F238E27FC236}">
                <a16:creationId xmlns:a16="http://schemas.microsoft.com/office/drawing/2014/main" id="{8766DF2C-A9EB-AB63-DA81-6FF9777E9405}"/>
              </a:ext>
            </a:extLst>
          </p:cNvPr>
          <p:cNvSpPr txBox="1"/>
          <p:nvPr/>
        </p:nvSpPr>
        <p:spPr>
          <a:xfrm>
            <a:off x="1133440" y="1972484"/>
            <a:ext cx="9763159" cy="461665"/>
          </a:xfrm>
          <a:prstGeom prst="rect">
            <a:avLst/>
          </a:prstGeom>
        </p:spPr>
        <p:txBody>
          <a:bodyPr wrap="square" lIns="0" tIns="0" rIns="0" bIns="0" rtlCol="0" anchor="t">
            <a:spAutoFit/>
          </a:bodyPr>
          <a:lstStyle/>
          <a:p>
            <a:pPr algn="l">
              <a:lnSpc>
                <a:spcPts val="3587"/>
              </a:lnSpc>
            </a:pPr>
            <a:r>
              <a:rPr lang="en-US" sz="3000" spc="-9" dirty="0">
                <a:solidFill>
                  <a:srgbClr val="FDFEFF"/>
                </a:solidFill>
                <a:latin typeface="Henry Sans" panose="02010503040501010106" pitchFamily="2" charset="0"/>
                <a:ea typeface="Henry Sans 1"/>
                <a:cs typeface="Henry Sans 1"/>
                <a:sym typeface="Henry Sans 1"/>
              </a:rPr>
              <a:t>Strong brand equity and  strong balance sheet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458025"/>
            <a:chOff x="0" y="0"/>
            <a:chExt cx="4816593" cy="2227628"/>
          </a:xfrm>
        </p:grpSpPr>
        <p:sp>
          <p:nvSpPr>
            <p:cNvPr id="3" name="Freeform 3"/>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4" name="TextBox 4"/>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5" name="Freeform 5"/>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2"/>
            <a:stretch>
              <a:fillRect/>
            </a:stretch>
          </a:blipFill>
        </p:spPr>
        <p:txBody>
          <a:bodyPr/>
          <a:lstStyle/>
          <a:p>
            <a:endParaRPr lang="en-PH"/>
          </a:p>
        </p:txBody>
      </p:sp>
      <p:sp>
        <p:nvSpPr>
          <p:cNvPr id="6" name="TextBox 6"/>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7" name="Freeform 7"/>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3"/>
            <a:stretch>
              <a:fillRect l="-10075" t="-9999"/>
            </a:stretch>
          </a:blipFill>
        </p:spPr>
        <p:txBody>
          <a:bodyPr/>
          <a:lstStyle/>
          <a:p>
            <a:endParaRPr lang="en-PH"/>
          </a:p>
        </p:txBody>
      </p:sp>
      <p:grpSp>
        <p:nvGrpSpPr>
          <p:cNvPr id="8" name="Group 8"/>
          <p:cNvGrpSpPr/>
          <p:nvPr/>
        </p:nvGrpSpPr>
        <p:grpSpPr>
          <a:xfrm>
            <a:off x="12706" y="145721"/>
            <a:ext cx="18288000" cy="8878793"/>
            <a:chOff x="0" y="0"/>
            <a:chExt cx="4816593" cy="2338448"/>
          </a:xfrm>
        </p:grpSpPr>
        <p:sp>
          <p:nvSpPr>
            <p:cNvPr id="9" name="Freeform 9"/>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0" name="TextBox 10"/>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p:txBody>
        </p:sp>
      </p:grpSp>
      <p:graphicFrame>
        <p:nvGraphicFramePr>
          <p:cNvPr id="11" name="Table 11"/>
          <p:cNvGraphicFramePr>
            <a:graphicFrameLocks noGrp="1"/>
          </p:cNvGraphicFramePr>
          <p:nvPr>
            <p:extLst>
              <p:ext uri="{D42A27DB-BD31-4B8C-83A1-F6EECF244321}">
                <p14:modId xmlns:p14="http://schemas.microsoft.com/office/powerpoint/2010/main" val="3677645875"/>
              </p:ext>
            </p:extLst>
          </p:nvPr>
        </p:nvGraphicFramePr>
        <p:xfrm>
          <a:off x="5526974" y="3643019"/>
          <a:ext cx="6417934" cy="5238750"/>
        </p:xfrm>
        <a:graphic>
          <a:graphicData uri="http://schemas.openxmlformats.org/drawingml/2006/table">
            <a:tbl>
              <a:tblPr/>
              <a:tblGrid>
                <a:gridCol w="1258690">
                  <a:extLst>
                    <a:ext uri="{9D8B030D-6E8A-4147-A177-3AD203B41FA5}">
                      <a16:colId xmlns:a16="http://schemas.microsoft.com/office/drawing/2014/main" val="20000"/>
                    </a:ext>
                  </a:extLst>
                </a:gridCol>
                <a:gridCol w="5159244">
                  <a:extLst>
                    <a:ext uri="{9D8B030D-6E8A-4147-A177-3AD203B41FA5}">
                      <a16:colId xmlns:a16="http://schemas.microsoft.com/office/drawing/2014/main" val="20001"/>
                    </a:ext>
                  </a:extLst>
                </a:gridCol>
              </a:tblGrid>
              <a:tr h="873125">
                <a:tc>
                  <a:txBody>
                    <a:bodyPr/>
                    <a:lstStyle/>
                    <a:p>
                      <a:pPr algn="r">
                        <a:lnSpc>
                          <a:spcPts val="2999"/>
                        </a:lnSpc>
                        <a:defRPr/>
                      </a:pPr>
                      <a:r>
                        <a:rPr lang="en-US" sz="2499" b="1" dirty="0">
                          <a:solidFill>
                            <a:srgbClr val="000F73"/>
                          </a:solidFill>
                          <a:latin typeface="Henry Sans Bold" panose="02010803040501010106" pitchFamily="2" charset="0"/>
                          <a:ea typeface="Henry Sans 1 Bold"/>
                          <a:cs typeface="Henry Sans 1 Bold"/>
                          <a:sym typeface="Henry Sans 1 Bold"/>
                        </a:rPr>
                        <a:t>22</a:t>
                      </a:r>
                      <a:endParaRPr lang="en-US" sz="1100" dirty="0">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Integrated Property Developments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99</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Malls (Philippines and China)</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379</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Cinema Screens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04</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Amusement Parks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68</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Residential Projects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25</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Leisure Projects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3" name="Freeform 13"/>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2"/>
            <a:stretch>
              <a:fillRect/>
            </a:stretch>
          </a:blipFill>
        </p:spPr>
        <p:txBody>
          <a:bodyPr/>
          <a:lstStyle/>
          <a:p>
            <a:endParaRPr lang="en-PH"/>
          </a:p>
        </p:txBody>
      </p:sp>
      <p:sp>
        <p:nvSpPr>
          <p:cNvPr id="14" name="Freeform 14"/>
          <p:cNvSpPr/>
          <p:nvPr/>
        </p:nvSpPr>
        <p:spPr>
          <a:xfrm>
            <a:off x="1035053" y="2456476"/>
            <a:ext cx="4141102" cy="6276206"/>
          </a:xfrm>
          <a:custGeom>
            <a:avLst/>
            <a:gdLst/>
            <a:ahLst/>
            <a:cxnLst/>
            <a:rect l="l" t="t" r="r" b="b"/>
            <a:pathLst>
              <a:path w="4141102" h="6276206">
                <a:moveTo>
                  <a:pt x="0" y="0"/>
                </a:moveTo>
                <a:lnTo>
                  <a:pt x="4141102" y="0"/>
                </a:lnTo>
                <a:lnTo>
                  <a:pt x="4141102" y="6276206"/>
                </a:lnTo>
                <a:lnTo>
                  <a:pt x="0" y="6276206"/>
                </a:lnTo>
                <a:lnTo>
                  <a:pt x="0" y="0"/>
                </a:lnTo>
                <a:close/>
              </a:path>
            </a:pathLst>
          </a:custGeom>
          <a:blipFill>
            <a:blip r:embed="rId4"/>
            <a:stretch>
              <a:fillRect l="-2353" t="-3695" r="-2353"/>
            </a:stretch>
          </a:blipFill>
        </p:spPr>
        <p:txBody>
          <a:bodyPr/>
          <a:lstStyle/>
          <a:p>
            <a:endParaRPr lang="en-PH"/>
          </a:p>
        </p:txBody>
      </p:sp>
      <p:sp>
        <p:nvSpPr>
          <p:cNvPr id="15" name="TextBox 15"/>
          <p:cNvSpPr txBox="1"/>
          <p:nvPr/>
        </p:nvSpPr>
        <p:spPr>
          <a:xfrm>
            <a:off x="5526974" y="2379507"/>
            <a:ext cx="11732326" cy="1114425"/>
          </a:xfrm>
          <a:prstGeom prst="rect">
            <a:avLst/>
          </a:prstGeom>
        </p:spPr>
        <p:txBody>
          <a:bodyPr lIns="0" tIns="0" rIns="0" bIns="0" rtlCol="0" anchor="t">
            <a:spAutoFit/>
          </a:bodyPr>
          <a:lstStyle/>
          <a:p>
            <a:pPr algn="l">
              <a:lnSpc>
                <a:spcPts val="2999"/>
              </a:lnSpc>
              <a:spcBef>
                <a:spcPct val="0"/>
              </a:spcBef>
            </a:pPr>
            <a:r>
              <a:rPr lang="en-US" sz="2499" dirty="0">
                <a:solidFill>
                  <a:srgbClr val="000F73"/>
                </a:solidFill>
                <a:latin typeface="Henry Sans" panose="02010503040501010106" pitchFamily="2" charset="0"/>
                <a:ea typeface="Henry Sans 1"/>
                <a:cs typeface="Henry Sans 1"/>
                <a:sym typeface="Henry Sans 1"/>
              </a:rPr>
              <a:t>Our diverse portfolio includes iconic shopping malls, modern residences, prime office spaces, premium hotels and world-class convention centers, creating thriving communities across the Philippines and in select cities in China.</a:t>
            </a:r>
          </a:p>
        </p:txBody>
      </p:sp>
      <p:sp>
        <p:nvSpPr>
          <p:cNvPr id="16" name="TextBox 16"/>
          <p:cNvSpPr txBox="1"/>
          <p:nvPr/>
        </p:nvSpPr>
        <p:spPr>
          <a:xfrm>
            <a:off x="1028700" y="1171575"/>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OUR PORTFOLIO</a:t>
            </a:r>
          </a:p>
        </p:txBody>
      </p:sp>
      <p:sp>
        <p:nvSpPr>
          <p:cNvPr id="17" name="TextBox 17"/>
          <p:cNvSpPr txBox="1"/>
          <p:nvPr/>
        </p:nvSpPr>
        <p:spPr>
          <a:xfrm>
            <a:off x="1187453" y="9353550"/>
            <a:ext cx="196777" cy="447283"/>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7</a:t>
            </a:r>
          </a:p>
        </p:txBody>
      </p:sp>
      <p:sp>
        <p:nvSpPr>
          <p:cNvPr id="18" name="TextBox 18"/>
          <p:cNvSpPr txBox="1"/>
          <p:nvPr/>
        </p:nvSpPr>
        <p:spPr>
          <a:xfrm>
            <a:off x="1133442" y="1903096"/>
            <a:ext cx="2981358" cy="238142"/>
          </a:xfrm>
          <a:prstGeom prst="rect">
            <a:avLst/>
          </a:prstGeom>
        </p:spPr>
        <p:txBody>
          <a:bodyPr wrap="square" lIns="0" tIns="0" rIns="0" bIns="0" rtlCol="0" anchor="t">
            <a:spAutoFit/>
          </a:bodyPr>
          <a:lstStyle/>
          <a:p>
            <a:pPr algn="l">
              <a:lnSpc>
                <a:spcPts val="2100"/>
              </a:lnSpc>
            </a:pPr>
            <a:r>
              <a:rPr lang="en-US" sz="1500" spc="-4" dirty="0">
                <a:solidFill>
                  <a:srgbClr val="000F73"/>
                </a:solidFill>
                <a:latin typeface="Henry Sans Light" panose="02010303040501010106" pitchFamily="2" charset="0"/>
                <a:ea typeface="Henry Sans 2 Light"/>
                <a:cs typeface="Henry Sans 2 Light"/>
                <a:sym typeface="Henry Sans 2 Light"/>
              </a:rPr>
              <a:t>All figures as of end of 1Q 2026</a:t>
            </a:r>
          </a:p>
        </p:txBody>
      </p:sp>
      <p:graphicFrame>
        <p:nvGraphicFramePr>
          <p:cNvPr id="19" name="Table 11">
            <a:extLst>
              <a:ext uri="{FF2B5EF4-FFF2-40B4-BE49-F238E27FC236}">
                <a16:creationId xmlns:a16="http://schemas.microsoft.com/office/drawing/2014/main" id="{6A983C75-DBB6-9629-7F6B-0BB469403585}"/>
              </a:ext>
            </a:extLst>
          </p:cNvPr>
          <p:cNvGraphicFramePr>
            <a:graphicFrameLocks noGrp="1"/>
          </p:cNvGraphicFramePr>
          <p:nvPr>
            <p:extLst>
              <p:ext uri="{D42A27DB-BD31-4B8C-83A1-F6EECF244321}">
                <p14:modId xmlns:p14="http://schemas.microsoft.com/office/powerpoint/2010/main" val="1305492040"/>
              </p:ext>
            </p:extLst>
          </p:nvPr>
        </p:nvGraphicFramePr>
        <p:xfrm>
          <a:off x="11887200" y="3638550"/>
          <a:ext cx="6417934" cy="5238750"/>
        </p:xfrm>
        <a:graphic>
          <a:graphicData uri="http://schemas.openxmlformats.org/drawingml/2006/table">
            <a:tbl>
              <a:tblPr/>
              <a:tblGrid>
                <a:gridCol w="1258690">
                  <a:extLst>
                    <a:ext uri="{9D8B030D-6E8A-4147-A177-3AD203B41FA5}">
                      <a16:colId xmlns:a16="http://schemas.microsoft.com/office/drawing/2014/main" val="20000"/>
                    </a:ext>
                  </a:extLst>
                </a:gridCol>
                <a:gridCol w="5159244">
                  <a:extLst>
                    <a:ext uri="{9D8B030D-6E8A-4147-A177-3AD203B41FA5}">
                      <a16:colId xmlns:a16="http://schemas.microsoft.com/office/drawing/2014/main" val="20001"/>
                    </a:ext>
                  </a:extLst>
                </a:gridCol>
              </a:tblGrid>
              <a:tr h="873125">
                <a:tc>
                  <a:txBody>
                    <a:bodyPr/>
                    <a:lstStyle/>
                    <a:p>
                      <a:pPr algn="r">
                        <a:lnSpc>
                          <a:spcPts val="2999"/>
                        </a:lnSpc>
                        <a:defRPr/>
                      </a:pPr>
                      <a:r>
                        <a:rPr lang="en-US" sz="2499" b="1" dirty="0">
                          <a:solidFill>
                            <a:srgbClr val="000F73"/>
                          </a:solidFill>
                          <a:latin typeface="Henry Sans Bold" panose="02010803040501010106" pitchFamily="2" charset="0"/>
                          <a:ea typeface="Henry Sans 1 Bold"/>
                          <a:cs typeface="Henry Sans 1 Bold"/>
                          <a:sym typeface="Henry Sans 1 Bold"/>
                        </a:rPr>
                        <a:t>23</a:t>
                      </a:r>
                      <a:endParaRPr lang="en-US" sz="1100" dirty="0">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Office Towers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06</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Warehouses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10</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Hotels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06</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Convention Centers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02</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Trade Halls</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873125">
                <a:tc>
                  <a:txBody>
                    <a:bodyPr/>
                    <a:lstStyle/>
                    <a:p>
                      <a:pPr algn="r">
                        <a:lnSpc>
                          <a:spcPts val="2999"/>
                        </a:lnSpc>
                        <a:defRPr/>
                      </a:pPr>
                      <a:r>
                        <a:rPr lang="en-US" sz="2499" b="1" kern="1200" dirty="0">
                          <a:solidFill>
                            <a:srgbClr val="000F73"/>
                          </a:solidFill>
                          <a:latin typeface="Henry Sans Bold" panose="02010803040501010106" pitchFamily="2" charset="0"/>
                          <a:ea typeface="Henry Sans 1 Bold"/>
                          <a:cs typeface="Henry Sans 1 Bold"/>
                          <a:sym typeface="Henry Sans 1 Bold"/>
                        </a:rPr>
                        <a:t>01</a:t>
                      </a:r>
                      <a:endParaRPr lang="en-US" sz="2499" b="1" kern="1200" dirty="0">
                        <a:solidFill>
                          <a:srgbClr val="000F73"/>
                        </a:solidFill>
                        <a:latin typeface="Henry Sans Bold" panose="020108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Arena</a:t>
                      </a:r>
                      <a:endParaRPr lang="en-US" sz="1100" dirty="0">
                        <a:latin typeface="Henry Sans" panose="02010503040501010106" pitchFamily="2" charset="0"/>
                      </a:endParaRPr>
                    </a:p>
                  </a:txBody>
                  <a:tcPr marL="190500" marR="190500" marT="190500" marB="1905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458025"/>
            <a:chOff x="0" y="0"/>
            <a:chExt cx="4816593" cy="2227628"/>
          </a:xfrm>
        </p:grpSpPr>
        <p:sp>
          <p:nvSpPr>
            <p:cNvPr id="3" name="Freeform 3"/>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4" name="TextBox 4"/>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5" name="Freeform 5"/>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2"/>
            <a:stretch>
              <a:fillRect/>
            </a:stretch>
          </a:blipFill>
        </p:spPr>
        <p:txBody>
          <a:bodyPr/>
          <a:lstStyle/>
          <a:p>
            <a:endParaRPr lang="en-PH"/>
          </a:p>
        </p:txBody>
      </p:sp>
      <p:sp>
        <p:nvSpPr>
          <p:cNvPr id="6" name="TextBox 6"/>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7" name="Freeform 7"/>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3"/>
            <a:stretch>
              <a:fillRect l="-10075" t="-9999"/>
            </a:stretch>
          </a:blipFill>
        </p:spPr>
        <p:txBody>
          <a:bodyPr/>
          <a:lstStyle/>
          <a:p>
            <a:endParaRPr lang="en-PH"/>
          </a:p>
        </p:txBody>
      </p:sp>
      <p:grpSp>
        <p:nvGrpSpPr>
          <p:cNvPr id="8" name="Group 8"/>
          <p:cNvGrpSpPr/>
          <p:nvPr/>
        </p:nvGrpSpPr>
        <p:grpSpPr>
          <a:xfrm>
            <a:off x="12706" y="145721"/>
            <a:ext cx="18288000" cy="8878793"/>
            <a:chOff x="0" y="0"/>
            <a:chExt cx="4816593" cy="2338448"/>
          </a:xfrm>
        </p:grpSpPr>
        <p:sp>
          <p:nvSpPr>
            <p:cNvPr id="9" name="Freeform 9"/>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0" name="TextBox 10"/>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p:txBody>
        </p:sp>
      </p:grpSp>
      <p:sp>
        <p:nvSpPr>
          <p:cNvPr id="11" name="Freeform 11"/>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2"/>
            <a:stretch>
              <a:fillRect/>
            </a:stretch>
          </a:blipFill>
        </p:spPr>
        <p:txBody>
          <a:bodyPr/>
          <a:lstStyle/>
          <a:p>
            <a:endParaRPr lang="en-PH"/>
          </a:p>
        </p:txBody>
      </p:sp>
      <p:sp>
        <p:nvSpPr>
          <p:cNvPr id="12" name="Freeform 12"/>
          <p:cNvSpPr/>
          <p:nvPr/>
        </p:nvSpPr>
        <p:spPr>
          <a:xfrm>
            <a:off x="1133442" y="2844304"/>
            <a:ext cx="16125858" cy="5862490"/>
          </a:xfrm>
          <a:custGeom>
            <a:avLst/>
            <a:gdLst/>
            <a:ahLst/>
            <a:cxnLst/>
            <a:rect l="l" t="t" r="r" b="b"/>
            <a:pathLst>
              <a:path w="16125858" h="6530973">
                <a:moveTo>
                  <a:pt x="0" y="0"/>
                </a:moveTo>
                <a:lnTo>
                  <a:pt x="16125858" y="0"/>
                </a:lnTo>
                <a:lnTo>
                  <a:pt x="16125858" y="6530973"/>
                </a:lnTo>
                <a:lnTo>
                  <a:pt x="0" y="6530973"/>
                </a:lnTo>
                <a:lnTo>
                  <a:pt x="0" y="0"/>
                </a:lnTo>
                <a:close/>
              </a:path>
            </a:pathLst>
          </a:custGeom>
          <a:blipFill>
            <a:blip r:embed="rId4"/>
            <a:stretch>
              <a:fillRect t="-11403"/>
            </a:stretch>
          </a:blipFill>
        </p:spPr>
        <p:txBody>
          <a:bodyPr/>
          <a:lstStyle/>
          <a:p>
            <a:endParaRPr lang="en-PH" dirty="0"/>
          </a:p>
        </p:txBody>
      </p:sp>
      <p:sp>
        <p:nvSpPr>
          <p:cNvPr id="13" name="TextBox 13"/>
          <p:cNvSpPr txBox="1"/>
          <p:nvPr/>
        </p:nvSpPr>
        <p:spPr>
          <a:xfrm>
            <a:off x="1028700" y="1171575"/>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OUR BRANDS</a:t>
            </a:r>
          </a:p>
        </p:txBody>
      </p:sp>
      <p:sp>
        <p:nvSpPr>
          <p:cNvPr id="14" name="TextBox 14"/>
          <p:cNvSpPr txBox="1"/>
          <p:nvPr/>
        </p:nvSpPr>
        <p:spPr>
          <a:xfrm>
            <a:off x="1187453" y="9353550"/>
            <a:ext cx="196777" cy="408510"/>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8</a:t>
            </a:r>
          </a:p>
        </p:txBody>
      </p:sp>
      <p:sp>
        <p:nvSpPr>
          <p:cNvPr id="17" name="TextBox 10">
            <a:extLst>
              <a:ext uri="{FF2B5EF4-FFF2-40B4-BE49-F238E27FC236}">
                <a16:creationId xmlns:a16="http://schemas.microsoft.com/office/drawing/2014/main" id="{2993236B-B55F-FC3A-A267-BDA3DDB602F2}"/>
              </a:ext>
            </a:extLst>
          </p:cNvPr>
          <p:cNvSpPr txBox="1"/>
          <p:nvPr/>
        </p:nvSpPr>
        <p:spPr>
          <a:xfrm>
            <a:off x="1035053" y="2236918"/>
            <a:ext cx="15316200" cy="461665"/>
          </a:xfrm>
          <a:prstGeom prst="rect">
            <a:avLst/>
          </a:prstGeom>
        </p:spPr>
        <p:txBody>
          <a:bodyPr wrap="square" lIns="0" tIns="0" rIns="0" bIns="0" rtlCol="0" anchor="t">
            <a:spAutoFit/>
          </a:bodyPr>
          <a:lstStyle/>
          <a:p>
            <a:pPr algn="l">
              <a:lnSpc>
                <a:spcPts val="3600"/>
              </a:lnSpc>
            </a:pPr>
            <a:r>
              <a:rPr lang="en-US" sz="3000" dirty="0">
                <a:solidFill>
                  <a:srgbClr val="000F73"/>
                </a:solidFill>
                <a:latin typeface="Henry Sans" panose="02010503040501010106" pitchFamily="2" charset="0"/>
                <a:ea typeface="Henry Sans 1"/>
                <a:cs typeface="Henry Sans 1"/>
                <a:sym typeface="Henry Sans 1"/>
              </a:rPr>
              <a:t>We drive exceptional value and experiences through our market-leading and premium brands.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458025"/>
            <a:chOff x="0" y="0"/>
            <a:chExt cx="4816593" cy="2227628"/>
          </a:xfrm>
        </p:grpSpPr>
        <p:sp>
          <p:nvSpPr>
            <p:cNvPr id="3" name="Freeform 3"/>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4" name="TextBox 4"/>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5" name="Freeform 5"/>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2"/>
            <a:stretch>
              <a:fillRect/>
            </a:stretch>
          </a:blipFill>
        </p:spPr>
        <p:txBody>
          <a:bodyPr/>
          <a:lstStyle/>
          <a:p>
            <a:endParaRPr lang="en-PH"/>
          </a:p>
        </p:txBody>
      </p:sp>
      <p:sp>
        <p:nvSpPr>
          <p:cNvPr id="6" name="TextBox 6"/>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7" name="Freeform 7"/>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3"/>
            <a:stretch>
              <a:fillRect l="-10075" t="-9999"/>
            </a:stretch>
          </a:blipFill>
        </p:spPr>
        <p:txBody>
          <a:bodyPr/>
          <a:lstStyle/>
          <a:p>
            <a:endParaRPr lang="en-PH"/>
          </a:p>
        </p:txBody>
      </p:sp>
      <p:grpSp>
        <p:nvGrpSpPr>
          <p:cNvPr id="8" name="Group 8"/>
          <p:cNvGrpSpPr/>
          <p:nvPr/>
        </p:nvGrpSpPr>
        <p:grpSpPr>
          <a:xfrm>
            <a:off x="12706" y="145721"/>
            <a:ext cx="18288000" cy="8878793"/>
            <a:chOff x="0" y="0"/>
            <a:chExt cx="4816593" cy="2338448"/>
          </a:xfrm>
        </p:grpSpPr>
        <p:sp>
          <p:nvSpPr>
            <p:cNvPr id="9" name="Freeform 9"/>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0" name="TextBox 10"/>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p:txBody>
        </p:sp>
      </p:grpSp>
      <p:sp>
        <p:nvSpPr>
          <p:cNvPr id="11" name="Freeform 11"/>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2"/>
            <a:stretch>
              <a:fillRect/>
            </a:stretch>
          </a:blipFill>
        </p:spPr>
        <p:txBody>
          <a:bodyPr/>
          <a:lstStyle/>
          <a:p>
            <a:endParaRPr lang="en-PH"/>
          </a:p>
        </p:txBody>
      </p:sp>
      <p:sp>
        <p:nvSpPr>
          <p:cNvPr id="13" name="TextBox 13"/>
          <p:cNvSpPr txBox="1"/>
          <p:nvPr/>
        </p:nvSpPr>
        <p:spPr>
          <a:xfrm>
            <a:off x="1028700" y="1171575"/>
            <a:ext cx="15559076" cy="718145"/>
          </a:xfrm>
          <a:prstGeom prst="rect">
            <a:avLst/>
          </a:prstGeom>
        </p:spPr>
        <p:txBody>
          <a:bodyPr lIns="0" tIns="0" rIns="0" bIns="0" rtlCol="0" anchor="t">
            <a:spAutoFit/>
          </a:bodyPr>
          <a:lstStyle/>
          <a:p>
            <a:pPr algn="l">
              <a:lnSpc>
                <a:spcPts val="5640"/>
              </a:lnSpc>
            </a:pPr>
            <a:r>
              <a:rPr lang="en-US" sz="6000" b="1">
                <a:solidFill>
                  <a:srgbClr val="000F73"/>
                </a:solidFill>
                <a:latin typeface="Henry Sans Bold" panose="02010803040501010106" pitchFamily="2" charset="0"/>
                <a:ea typeface="Henry Sans 1 Bold"/>
                <a:cs typeface="Henry Sans 1 Bold"/>
                <a:sym typeface="Henry Sans 1 Bold"/>
              </a:rPr>
              <a:t>INTEGRATED</a:t>
            </a:r>
            <a:r>
              <a:rPr lang="en-US" sz="6000" b="1" dirty="0">
                <a:solidFill>
                  <a:srgbClr val="000F73"/>
                </a:solidFill>
                <a:latin typeface="Henry Sans Bold" panose="02010803040501010106" pitchFamily="2" charset="0"/>
                <a:ea typeface="Henry Sans 1 Bold"/>
                <a:cs typeface="Henry Sans 1 Bold"/>
                <a:sym typeface="Henry Sans 1 Bold"/>
              </a:rPr>
              <a:t> PROPERTY DEVELOPMENTS</a:t>
            </a:r>
          </a:p>
        </p:txBody>
      </p:sp>
      <p:sp>
        <p:nvSpPr>
          <p:cNvPr id="14" name="TextBox 14"/>
          <p:cNvSpPr txBox="1"/>
          <p:nvPr/>
        </p:nvSpPr>
        <p:spPr>
          <a:xfrm>
            <a:off x="1187453" y="9353550"/>
            <a:ext cx="196777" cy="408510"/>
          </a:xfrm>
          <a:prstGeom prst="rect">
            <a:avLst/>
          </a:prstGeom>
        </p:spPr>
        <p:txBody>
          <a:bodyPr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9</a:t>
            </a:r>
          </a:p>
        </p:txBody>
      </p:sp>
      <p:grpSp>
        <p:nvGrpSpPr>
          <p:cNvPr id="34" name="Group 33">
            <a:extLst>
              <a:ext uri="{FF2B5EF4-FFF2-40B4-BE49-F238E27FC236}">
                <a16:creationId xmlns:a16="http://schemas.microsoft.com/office/drawing/2014/main" id="{D5C6C702-3B43-10BA-2F30-00202ACFE70D}"/>
              </a:ext>
            </a:extLst>
          </p:cNvPr>
          <p:cNvGrpSpPr/>
          <p:nvPr/>
        </p:nvGrpSpPr>
        <p:grpSpPr>
          <a:xfrm>
            <a:off x="1146141" y="1926005"/>
            <a:ext cx="16470269" cy="6978609"/>
            <a:chOff x="1146141" y="1926005"/>
            <a:chExt cx="16470269" cy="6978609"/>
          </a:xfrm>
        </p:grpSpPr>
        <p:pic>
          <p:nvPicPr>
            <p:cNvPr id="17" name="Picture 16">
              <a:extLst>
                <a:ext uri="{FF2B5EF4-FFF2-40B4-BE49-F238E27FC236}">
                  <a16:creationId xmlns:a16="http://schemas.microsoft.com/office/drawing/2014/main" id="{74BE768C-61B5-36BD-6A31-7C2A5C94C1B8}"/>
                </a:ext>
              </a:extLst>
            </p:cNvPr>
            <p:cNvPicPr>
              <a:picLocks noChangeAspect="1"/>
            </p:cNvPicPr>
            <p:nvPr/>
          </p:nvPicPr>
          <p:blipFill>
            <a:blip r:embed="rId4" cstate="print">
              <a:extLst>
                <a:ext uri="{28A0092B-C50C-407E-A947-70E740481C1C}">
                  <a14:useLocalDpi xmlns:a14="http://schemas.microsoft.com/office/drawing/2010/main" val="0"/>
                </a:ext>
              </a:extLst>
            </a:blip>
            <a:srcRect l="5647" t="6114" r="55209" b="5010"/>
            <a:stretch>
              <a:fillRect/>
            </a:stretch>
          </p:blipFill>
          <p:spPr>
            <a:xfrm>
              <a:off x="1596695" y="1926005"/>
              <a:ext cx="4976586" cy="6355945"/>
            </a:xfrm>
            <a:prstGeom prst="rect">
              <a:avLst/>
            </a:prstGeom>
          </p:spPr>
        </p:pic>
        <p:grpSp>
          <p:nvGrpSpPr>
            <p:cNvPr id="21" name="Group 20">
              <a:extLst>
                <a:ext uri="{FF2B5EF4-FFF2-40B4-BE49-F238E27FC236}">
                  <a16:creationId xmlns:a16="http://schemas.microsoft.com/office/drawing/2014/main" id="{8582F24A-7A01-0C8E-17BF-02B8C54E9339}"/>
                </a:ext>
              </a:extLst>
            </p:cNvPr>
            <p:cNvGrpSpPr/>
            <p:nvPr/>
          </p:nvGrpSpPr>
          <p:grpSpPr>
            <a:xfrm>
              <a:off x="1146141" y="5143499"/>
              <a:ext cx="1562556" cy="1562556"/>
              <a:chOff x="9318862" y="2736683"/>
              <a:chExt cx="1562556" cy="1562556"/>
            </a:xfrm>
          </p:grpSpPr>
          <p:sp>
            <p:nvSpPr>
              <p:cNvPr id="19" name="Flowchart: Connector 18">
                <a:extLst>
                  <a:ext uri="{FF2B5EF4-FFF2-40B4-BE49-F238E27FC236}">
                    <a16:creationId xmlns:a16="http://schemas.microsoft.com/office/drawing/2014/main" id="{2FEAC4C1-BDA5-5AB6-5E9A-BEDEA6CD8D91}"/>
                  </a:ext>
                </a:extLst>
              </p:cNvPr>
              <p:cNvSpPr>
                <a:spLocks noChangeAspect="1"/>
              </p:cNvSpPr>
              <p:nvPr/>
            </p:nvSpPr>
            <p:spPr>
              <a:xfrm>
                <a:off x="9318862" y="2736683"/>
                <a:ext cx="1562556" cy="1562556"/>
              </a:xfrm>
              <a:prstGeom prst="flowChartConnector">
                <a:avLst/>
              </a:prstGeom>
              <a:solidFill>
                <a:srgbClr val="B560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3200" dirty="0">
                    <a:latin typeface="Henry Sans Bold" panose="02010803040501010106" pitchFamily="2" charset="0"/>
                  </a:rPr>
                  <a:t>11</a:t>
                </a:r>
              </a:p>
              <a:p>
                <a:pPr algn="ctr"/>
                <a:endParaRPr lang="en-PH" sz="1000" dirty="0">
                  <a:latin typeface="Henry Sans Bold" panose="02010803040501010106" pitchFamily="2" charset="0"/>
                </a:endParaRPr>
              </a:p>
              <a:p>
                <a:pPr algn="ctr"/>
                <a:endParaRPr lang="en-PH" sz="2400" dirty="0">
                  <a:latin typeface="Henry Sans" panose="02010503040501010106" pitchFamily="2" charset="0"/>
                </a:endParaRPr>
              </a:p>
            </p:txBody>
          </p:sp>
          <p:sp>
            <p:nvSpPr>
              <p:cNvPr id="20" name="TextBox 19">
                <a:extLst>
                  <a:ext uri="{FF2B5EF4-FFF2-40B4-BE49-F238E27FC236}">
                    <a16:creationId xmlns:a16="http://schemas.microsoft.com/office/drawing/2014/main" id="{3D13C691-DFB0-887B-5C9D-BAB16D274817}"/>
                  </a:ext>
                </a:extLst>
              </p:cNvPr>
              <p:cNvSpPr txBox="1"/>
              <p:nvPr/>
            </p:nvSpPr>
            <p:spPr>
              <a:xfrm>
                <a:off x="9499486" y="3422077"/>
                <a:ext cx="1187835" cy="569387"/>
              </a:xfrm>
              <a:prstGeom prst="rect">
                <a:avLst/>
              </a:prstGeom>
              <a:noFill/>
            </p:spPr>
            <p:txBody>
              <a:bodyPr wrap="square" rtlCol="0">
                <a:spAutoFit/>
              </a:bodyPr>
              <a:lstStyle/>
              <a:p>
                <a:pPr algn="ctr"/>
                <a:r>
                  <a:rPr lang="en-PH" sz="3100" dirty="0">
                    <a:solidFill>
                      <a:schemeClr val="bg1"/>
                    </a:solidFill>
                    <a:latin typeface="Henry Sans" panose="02010503040501010106" pitchFamily="2" charset="0"/>
                  </a:rPr>
                  <a:t>NCR</a:t>
                </a:r>
              </a:p>
            </p:txBody>
          </p:sp>
        </p:grpSp>
        <p:pic>
          <p:nvPicPr>
            <p:cNvPr id="26" name="Picture 25">
              <a:extLst>
                <a:ext uri="{FF2B5EF4-FFF2-40B4-BE49-F238E27FC236}">
                  <a16:creationId xmlns:a16="http://schemas.microsoft.com/office/drawing/2014/main" id="{F038BE1D-B973-3ED3-6697-1EA08E9418A7}"/>
                </a:ext>
              </a:extLst>
            </p:cNvPr>
            <p:cNvPicPr>
              <a:picLocks noChangeAspect="1"/>
            </p:cNvPicPr>
            <p:nvPr/>
          </p:nvPicPr>
          <p:blipFill>
            <a:blip r:embed="rId5" cstate="print">
              <a:extLst>
                <a:ext uri="{28A0092B-C50C-407E-A947-70E740481C1C}">
                  <a14:useLocalDpi xmlns:a14="http://schemas.microsoft.com/office/drawing/2010/main" val="0"/>
                </a:ext>
              </a:extLst>
            </a:blip>
            <a:srcRect l="871" r="51725"/>
            <a:stretch>
              <a:fillRect/>
            </a:stretch>
          </p:blipFill>
          <p:spPr>
            <a:xfrm>
              <a:off x="9144000" y="3731634"/>
              <a:ext cx="4145762" cy="4919484"/>
            </a:xfrm>
            <a:prstGeom prst="rect">
              <a:avLst/>
            </a:prstGeom>
          </p:spPr>
        </p:pic>
        <p:pic>
          <p:nvPicPr>
            <p:cNvPr id="27" name="Picture 26">
              <a:extLst>
                <a:ext uri="{FF2B5EF4-FFF2-40B4-BE49-F238E27FC236}">
                  <a16:creationId xmlns:a16="http://schemas.microsoft.com/office/drawing/2014/main" id="{17864FD2-700D-315D-9DE5-7DC084C68429}"/>
                </a:ext>
              </a:extLst>
            </p:cNvPr>
            <p:cNvPicPr>
              <a:picLocks noChangeAspect="1"/>
            </p:cNvPicPr>
            <p:nvPr/>
          </p:nvPicPr>
          <p:blipFill>
            <a:blip r:embed="rId6" cstate="print">
              <a:extLst>
                <a:ext uri="{28A0092B-C50C-407E-A947-70E740481C1C}">
                  <a14:useLocalDpi xmlns:a14="http://schemas.microsoft.com/office/drawing/2010/main" val="0"/>
                </a:ext>
              </a:extLst>
            </a:blip>
            <a:srcRect l="51690" r="6495" b="6979"/>
            <a:stretch>
              <a:fillRect/>
            </a:stretch>
          </p:blipFill>
          <p:spPr>
            <a:xfrm>
              <a:off x="12939898" y="3052815"/>
              <a:ext cx="4676512" cy="5851799"/>
            </a:xfrm>
            <a:prstGeom prst="rect">
              <a:avLst/>
            </a:prstGeom>
          </p:spPr>
        </p:pic>
        <p:grpSp>
          <p:nvGrpSpPr>
            <p:cNvPr id="31" name="Group 30">
              <a:extLst>
                <a:ext uri="{FF2B5EF4-FFF2-40B4-BE49-F238E27FC236}">
                  <a16:creationId xmlns:a16="http://schemas.microsoft.com/office/drawing/2014/main" id="{65005A9F-BB9A-8A73-2ACA-8B65647E1237}"/>
                </a:ext>
              </a:extLst>
            </p:cNvPr>
            <p:cNvGrpSpPr/>
            <p:nvPr/>
          </p:nvGrpSpPr>
          <p:grpSpPr>
            <a:xfrm>
              <a:off x="11277600" y="2628900"/>
              <a:ext cx="1562556" cy="1562556"/>
              <a:chOff x="1298541" y="5295899"/>
              <a:chExt cx="1562556" cy="1562556"/>
            </a:xfrm>
          </p:grpSpPr>
          <p:sp>
            <p:nvSpPr>
              <p:cNvPr id="29" name="Flowchart: Connector 28">
                <a:extLst>
                  <a:ext uri="{FF2B5EF4-FFF2-40B4-BE49-F238E27FC236}">
                    <a16:creationId xmlns:a16="http://schemas.microsoft.com/office/drawing/2014/main" id="{0E0AEB67-137F-69BA-624A-B7F28AB8948F}"/>
                  </a:ext>
                </a:extLst>
              </p:cNvPr>
              <p:cNvSpPr>
                <a:spLocks noChangeAspect="1"/>
              </p:cNvSpPr>
              <p:nvPr/>
            </p:nvSpPr>
            <p:spPr>
              <a:xfrm>
                <a:off x="1298541" y="5295899"/>
                <a:ext cx="1562556" cy="1562556"/>
              </a:xfrm>
              <a:prstGeom prst="flowChartConnector">
                <a:avLst/>
              </a:prstGeom>
              <a:solidFill>
                <a:srgbClr val="B560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3200" dirty="0">
                    <a:latin typeface="Henry Sans Bold" panose="02010803040501010106" pitchFamily="2" charset="0"/>
                  </a:rPr>
                  <a:t>11</a:t>
                </a:r>
              </a:p>
              <a:p>
                <a:pPr algn="ctr"/>
                <a:endParaRPr lang="en-PH" sz="1000" dirty="0">
                  <a:latin typeface="Henry Sans Bold" panose="02010803040501010106" pitchFamily="2" charset="0"/>
                </a:endParaRPr>
              </a:p>
              <a:p>
                <a:pPr algn="ctr"/>
                <a:endParaRPr lang="en-PH" sz="2400" dirty="0">
                  <a:latin typeface="Henry Sans" panose="02010503040501010106" pitchFamily="2" charset="0"/>
                </a:endParaRPr>
              </a:p>
            </p:txBody>
          </p:sp>
          <p:sp>
            <p:nvSpPr>
              <p:cNvPr id="30" name="TextBox 29">
                <a:extLst>
                  <a:ext uri="{FF2B5EF4-FFF2-40B4-BE49-F238E27FC236}">
                    <a16:creationId xmlns:a16="http://schemas.microsoft.com/office/drawing/2014/main" id="{D1AC7DAE-EFBD-B8FD-4239-AAE4FEB2378E}"/>
                  </a:ext>
                </a:extLst>
              </p:cNvPr>
              <p:cNvSpPr txBox="1"/>
              <p:nvPr/>
            </p:nvSpPr>
            <p:spPr>
              <a:xfrm>
                <a:off x="1298541" y="5981293"/>
                <a:ext cx="1562556" cy="569387"/>
              </a:xfrm>
              <a:prstGeom prst="rect">
                <a:avLst/>
              </a:prstGeom>
              <a:noFill/>
            </p:spPr>
            <p:txBody>
              <a:bodyPr wrap="square" rtlCol="0">
                <a:spAutoFit/>
              </a:bodyPr>
              <a:lstStyle/>
              <a:p>
                <a:pPr algn="ctr"/>
                <a:r>
                  <a:rPr lang="en-PH" sz="3100" dirty="0">
                    <a:solidFill>
                      <a:schemeClr val="bg1"/>
                    </a:solidFill>
                    <a:latin typeface="Henry Sans" panose="02010503040501010106" pitchFamily="2" charset="0"/>
                  </a:rPr>
                  <a:t>ONCR</a:t>
                </a:r>
              </a:p>
            </p:txBody>
          </p:sp>
        </p:grpSp>
        <p:pic>
          <p:nvPicPr>
            <p:cNvPr id="18" name="Picture 17">
              <a:extLst>
                <a:ext uri="{FF2B5EF4-FFF2-40B4-BE49-F238E27FC236}">
                  <a16:creationId xmlns:a16="http://schemas.microsoft.com/office/drawing/2014/main" id="{93579F2E-1D79-83AA-7BA0-78C1C3C97CA2}"/>
                </a:ext>
              </a:extLst>
            </p:cNvPr>
            <p:cNvPicPr>
              <a:picLocks noChangeAspect="1"/>
            </p:cNvPicPr>
            <p:nvPr/>
          </p:nvPicPr>
          <p:blipFill>
            <a:blip r:embed="rId7" cstate="print">
              <a:extLst>
                <a:ext uri="{28A0092B-C50C-407E-A947-70E740481C1C}">
                  <a14:useLocalDpi xmlns:a14="http://schemas.microsoft.com/office/drawing/2010/main" val="0"/>
                </a:ext>
              </a:extLst>
            </a:blip>
            <a:srcRect l="50752" t="11368" r="12418" b="18889"/>
            <a:stretch>
              <a:fillRect/>
            </a:stretch>
          </p:blipFill>
          <p:spPr>
            <a:xfrm>
              <a:off x="5985744" y="2060141"/>
              <a:ext cx="4072656" cy="4338139"/>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6" b="-5666"/>
            </a:stretch>
          </a:blipFill>
        </p:spPr>
        <p:txBody>
          <a:bodyPr/>
          <a:lstStyle/>
          <a:p>
            <a:endParaRPr lang="en-PH"/>
          </a:p>
        </p:txBody>
      </p:sp>
      <p:sp>
        <p:nvSpPr>
          <p:cNvPr id="3" name="TextBox 3"/>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grpSp>
        <p:nvGrpSpPr>
          <p:cNvPr id="4" name="Group 4"/>
          <p:cNvGrpSpPr/>
          <p:nvPr/>
        </p:nvGrpSpPr>
        <p:grpSpPr>
          <a:xfrm>
            <a:off x="0" y="0"/>
            <a:ext cx="18288000" cy="8458025"/>
            <a:chOff x="0" y="0"/>
            <a:chExt cx="4816593" cy="2227628"/>
          </a:xfrm>
        </p:grpSpPr>
        <p:sp>
          <p:nvSpPr>
            <p:cNvPr id="5" name="Freeform 5"/>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6" name="TextBox 6"/>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7" name="Freeform 7"/>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sp>
        <p:nvSpPr>
          <p:cNvPr id="8" name="TextBox 8"/>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9" name="Freeform 9"/>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4"/>
            <a:stretch>
              <a:fillRect l="-10075" t="-9999"/>
            </a:stretch>
          </a:blipFill>
        </p:spPr>
        <p:txBody>
          <a:bodyPr/>
          <a:lstStyle/>
          <a:p>
            <a:endParaRPr lang="en-PH"/>
          </a:p>
        </p:txBody>
      </p:sp>
      <p:grpSp>
        <p:nvGrpSpPr>
          <p:cNvPr id="10" name="Group 10"/>
          <p:cNvGrpSpPr/>
          <p:nvPr/>
        </p:nvGrpSpPr>
        <p:grpSpPr>
          <a:xfrm>
            <a:off x="12706" y="145721"/>
            <a:ext cx="18288000" cy="8878793"/>
            <a:chOff x="0" y="0"/>
            <a:chExt cx="4816593" cy="2338448"/>
          </a:xfrm>
        </p:grpSpPr>
        <p:sp>
          <p:nvSpPr>
            <p:cNvPr id="11" name="Freeform 11"/>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2" name="TextBox 12"/>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p:txBody>
        </p:sp>
      </p:grpSp>
      <p:sp>
        <p:nvSpPr>
          <p:cNvPr id="13" name="Freeform 13"/>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aphicFrame>
        <p:nvGraphicFramePr>
          <p:cNvPr id="14" name="Table 14"/>
          <p:cNvGraphicFramePr>
            <a:graphicFrameLocks noGrp="1"/>
          </p:cNvGraphicFramePr>
          <p:nvPr>
            <p:extLst>
              <p:ext uri="{D42A27DB-BD31-4B8C-83A1-F6EECF244321}">
                <p14:modId xmlns:p14="http://schemas.microsoft.com/office/powerpoint/2010/main" val="3444396080"/>
              </p:ext>
            </p:extLst>
          </p:nvPr>
        </p:nvGraphicFramePr>
        <p:xfrm>
          <a:off x="1035053" y="2268094"/>
          <a:ext cx="10234622" cy="5505449"/>
        </p:xfrm>
        <a:graphic>
          <a:graphicData uri="http://schemas.openxmlformats.org/drawingml/2006/table">
            <a:tbl>
              <a:tblPr/>
              <a:tblGrid>
                <a:gridCol w="2830899">
                  <a:extLst>
                    <a:ext uri="{9D8B030D-6E8A-4147-A177-3AD203B41FA5}">
                      <a16:colId xmlns:a16="http://schemas.microsoft.com/office/drawing/2014/main" val="20000"/>
                    </a:ext>
                  </a:extLst>
                </a:gridCol>
                <a:gridCol w="2395309">
                  <a:extLst>
                    <a:ext uri="{9D8B030D-6E8A-4147-A177-3AD203B41FA5}">
                      <a16:colId xmlns:a16="http://schemas.microsoft.com/office/drawing/2014/main" val="20001"/>
                    </a:ext>
                  </a:extLst>
                </a:gridCol>
                <a:gridCol w="2514107">
                  <a:extLst>
                    <a:ext uri="{9D8B030D-6E8A-4147-A177-3AD203B41FA5}">
                      <a16:colId xmlns:a16="http://schemas.microsoft.com/office/drawing/2014/main" val="20002"/>
                    </a:ext>
                  </a:extLst>
                </a:gridCol>
                <a:gridCol w="2494307">
                  <a:extLst>
                    <a:ext uri="{9D8B030D-6E8A-4147-A177-3AD203B41FA5}">
                      <a16:colId xmlns:a16="http://schemas.microsoft.com/office/drawing/2014/main" val="20003"/>
                    </a:ext>
                  </a:extLst>
                </a:gridCol>
              </a:tblGrid>
              <a:tr h="1141374">
                <a:tc>
                  <a:txBody>
                    <a:bodyPr/>
                    <a:lstStyle/>
                    <a:p>
                      <a:pPr algn="l">
                        <a:lnSpc>
                          <a:spcPct val="100000"/>
                        </a:lnSpc>
                      </a:pPr>
                      <a:r>
                        <a:rPr lang="en-US" sz="2400" dirty="0">
                          <a:solidFill>
                            <a:srgbClr val="FFFFFF"/>
                          </a:solidFill>
                          <a:latin typeface="Henry Sans Light"/>
                          <a:ea typeface="Henry Sans 2 Light"/>
                          <a:cs typeface="Henry Sans 2 Light"/>
                          <a:sym typeface="Henry Sans 2 Light"/>
                        </a:rPr>
                        <a:t>In Php </a:t>
                      </a:r>
                      <a:r>
                        <a:rPr lang="en-US" sz="2400" dirty="0">
                          <a:solidFill>
                            <a:srgbClr val="FFFFFF"/>
                          </a:solidFill>
                          <a:latin typeface="Henry Sans Light"/>
                          <a:ea typeface="Henry Sans 2 Light"/>
                          <a:cs typeface="Henry Sans 2 Light"/>
                        </a:rPr>
                        <a:t>bn</a:t>
                      </a:r>
                      <a:r>
                        <a:rPr lang="en-US" sz="2400" dirty="0">
                          <a:solidFill>
                            <a:srgbClr val="FFFFFF"/>
                          </a:solidFill>
                          <a:latin typeface="Henry Sans Light"/>
                          <a:ea typeface="Henry Sans 2 Light"/>
                          <a:cs typeface="Henry Sans 2 Light"/>
                          <a:sym typeface="Henry Sans 2 Light"/>
                        </a:rPr>
                        <a:t>, except </a:t>
                      </a:r>
                      <a:r>
                        <a:rPr lang="en-US" sz="2400" dirty="0">
                          <a:solidFill>
                            <a:srgbClr val="FFFFFF"/>
                          </a:solidFill>
                          <a:latin typeface="Henry Sans Light"/>
                          <a:ea typeface="Henry Sans 2 Light"/>
                          <a:cs typeface="Henry Sans 2 Light"/>
                        </a:rPr>
                        <a:t>margin</a:t>
                      </a:r>
                      <a:endParaRPr lang="en-US" sz="2400" dirty="0">
                        <a:latin typeface="Henry Sans Light"/>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 CHANGE</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72815">
                <a:tc>
                  <a:txBody>
                    <a:bodyPr/>
                    <a:lstStyle/>
                    <a:p>
                      <a:pPr algn="l">
                        <a:lnSpc>
                          <a:spcPts val="3499"/>
                        </a:lnSpc>
                        <a:defRPr/>
                      </a:pPr>
                      <a:r>
                        <a:rPr lang="en-US" sz="2499" dirty="0">
                          <a:solidFill>
                            <a:srgbClr val="000F73"/>
                          </a:solidFill>
                          <a:latin typeface="Henry Sans" panose="02010503040501010106" pitchFamily="2" charset="0"/>
                          <a:ea typeface="Henry Sans 1"/>
                          <a:cs typeface="Henry Sans 1"/>
                          <a:sym typeface="Henry Sans 1"/>
                        </a:rPr>
                        <a:t>Revenue</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1" dirty="0">
                          <a:solidFill>
                            <a:srgbClr val="000F73"/>
                          </a:solidFill>
                          <a:latin typeface="Henry Sans"/>
                        </a:rPr>
                        <a:t>33.3</a:t>
                      </a:r>
                      <a:endParaRPr lang="en-US" sz="2500" b="1"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a:rPr>
                        <a:t>32.8</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a:rPr>
                        <a:t>2%</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72815">
                <a:tc>
                  <a:txBody>
                    <a:bodyPr/>
                    <a:lstStyle/>
                    <a:p>
                      <a:pPr algn="l">
                        <a:lnSpc>
                          <a:spcPts val="3499"/>
                        </a:lnSpc>
                        <a:defRPr/>
                      </a:pPr>
                      <a:r>
                        <a:rPr lang="en-US" sz="2499" dirty="0">
                          <a:solidFill>
                            <a:srgbClr val="000F73"/>
                          </a:solidFill>
                          <a:latin typeface="Henry Sans" panose="02010503040501010106" pitchFamily="2" charset="0"/>
                          <a:ea typeface="Henry Sans 1"/>
                          <a:cs typeface="Henry Sans 1"/>
                          <a:sym typeface="Henry Sans 1"/>
                        </a:rPr>
                        <a:t>EBIT</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1" dirty="0">
                          <a:solidFill>
                            <a:srgbClr val="000F73"/>
                          </a:solidFill>
                          <a:latin typeface="Henry Sans"/>
                        </a:rPr>
                        <a:t>16.7</a:t>
                      </a:r>
                      <a:endParaRPr lang="en-US" sz="2500" b="1"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a:solidFill>
                            <a:srgbClr val="000F73"/>
                          </a:solidFill>
                          <a:latin typeface="Henry Sans"/>
                        </a:rPr>
                        <a:t>16.7</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marR="0" lvl="0" indent="0" algn="ctr" defTabSz="914400" rtl="0" eaLnBrk="1" fontAlgn="auto" latinLnBrk="0" hangingPunct="1">
                        <a:lnSpc>
                          <a:spcPts val="2912"/>
                        </a:lnSpc>
                        <a:spcBef>
                          <a:spcPts val="0"/>
                        </a:spcBef>
                        <a:spcAft>
                          <a:spcPts val="0"/>
                        </a:spcAft>
                        <a:buClrTx/>
                        <a:buSzTx/>
                        <a:buFontTx/>
                        <a:buNone/>
                        <a:tabLst/>
                        <a:defRPr/>
                      </a:pPr>
                      <a:r>
                        <a:rPr lang="en-US" sz="2500" b="0" dirty="0">
                          <a:solidFill>
                            <a:srgbClr val="000F73"/>
                          </a:solidFill>
                          <a:latin typeface="Henry Sans"/>
                        </a:rPr>
                        <a:t>0%</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72815">
                <a:tc>
                  <a:txBody>
                    <a:bodyPr/>
                    <a:lstStyle/>
                    <a:p>
                      <a:pPr algn="l">
                        <a:lnSpc>
                          <a:spcPts val="3499"/>
                        </a:lnSpc>
                        <a:defRPr/>
                      </a:pPr>
                      <a:r>
                        <a:rPr lang="en-US" sz="2499">
                          <a:solidFill>
                            <a:srgbClr val="000F73"/>
                          </a:solidFill>
                          <a:latin typeface="Henry Sans" panose="02010503040501010106" pitchFamily="2" charset="0"/>
                          <a:ea typeface="Henry Sans 1"/>
                          <a:cs typeface="Henry Sans 1"/>
                          <a:sym typeface="Henry Sans 1"/>
                        </a:rPr>
                        <a:t>Net Income</a:t>
                      </a:r>
                      <a:endParaRPr lang="en-US" sz="11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1" dirty="0">
                          <a:solidFill>
                            <a:srgbClr val="000F73"/>
                          </a:solidFill>
                          <a:latin typeface="Henry Sans"/>
                        </a:rPr>
                        <a:t>11.7</a:t>
                      </a:r>
                      <a:endParaRPr lang="en-US" sz="2500" b="1"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a:rPr>
                        <a:t>11.7</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marR="0" lvl="0" indent="0" algn="ctr" defTabSz="914400" rtl="0" eaLnBrk="1" fontAlgn="auto" latinLnBrk="0" hangingPunct="1">
                        <a:lnSpc>
                          <a:spcPts val="2912"/>
                        </a:lnSpc>
                        <a:spcBef>
                          <a:spcPts val="0"/>
                        </a:spcBef>
                        <a:spcAft>
                          <a:spcPts val="0"/>
                        </a:spcAft>
                        <a:buClrTx/>
                        <a:buSzTx/>
                        <a:buFontTx/>
                        <a:buNone/>
                        <a:tabLst/>
                        <a:defRPr/>
                      </a:pPr>
                      <a:r>
                        <a:rPr lang="en-US" sz="2500" b="0" dirty="0">
                          <a:solidFill>
                            <a:srgbClr val="000F73"/>
                          </a:solidFill>
                          <a:latin typeface="Henry Sans"/>
                        </a:rPr>
                        <a:t>0%</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872815">
                <a:tc>
                  <a:txBody>
                    <a:bodyPr/>
                    <a:lstStyle/>
                    <a:p>
                      <a:pPr algn="l">
                        <a:lnSpc>
                          <a:spcPts val="3499"/>
                        </a:lnSpc>
                        <a:defRPr/>
                      </a:pPr>
                      <a:r>
                        <a:rPr lang="en-US" sz="2499">
                          <a:solidFill>
                            <a:srgbClr val="000F73"/>
                          </a:solidFill>
                          <a:latin typeface="Henry Sans" panose="02010503040501010106" pitchFamily="2" charset="0"/>
                          <a:ea typeface="Henry Sans 1"/>
                          <a:cs typeface="Henry Sans 1"/>
                          <a:sym typeface="Henry Sans 1"/>
                        </a:rPr>
                        <a:t>EBITDA Margin</a:t>
                      </a:r>
                      <a:endParaRPr lang="en-US" sz="11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1" dirty="0">
                          <a:solidFill>
                            <a:srgbClr val="000F73"/>
                          </a:solidFill>
                          <a:latin typeface="Henry Sans"/>
                        </a:rPr>
                        <a:t>62%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a:rPr>
                        <a:t>62%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panose="02010503040501010106" pitchFamily="2" charset="0"/>
                        </a:rPr>
                        <a:t>0 pp</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872815">
                <a:tc>
                  <a:txBody>
                    <a:bodyPr/>
                    <a:lstStyle/>
                    <a:p>
                      <a:pPr algn="l">
                        <a:lnSpc>
                          <a:spcPts val="3499"/>
                        </a:lnSpc>
                        <a:defRPr/>
                      </a:pPr>
                      <a:r>
                        <a:rPr lang="en-US" sz="2499" dirty="0">
                          <a:solidFill>
                            <a:srgbClr val="000F73"/>
                          </a:solidFill>
                          <a:latin typeface="Henry Sans" panose="02010503040501010106" pitchFamily="2" charset="0"/>
                          <a:ea typeface="Henry Sans 1"/>
                          <a:cs typeface="Henry Sans 1"/>
                          <a:sym typeface="Henry Sans 1"/>
                        </a:rPr>
                        <a:t>CAPEX</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15.5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a:rPr>
                        <a:t>17.1</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panose="02010503040501010106" pitchFamily="2" charset="0"/>
                        </a:rPr>
                        <a:t>-9%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5" name="TextBox 15"/>
          <p:cNvSpPr txBox="1"/>
          <p:nvPr/>
        </p:nvSpPr>
        <p:spPr>
          <a:xfrm>
            <a:off x="1028700" y="1171575"/>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CONSOLIDATED HIGHLIGHTS</a:t>
            </a:r>
          </a:p>
        </p:txBody>
      </p:sp>
      <p:sp>
        <p:nvSpPr>
          <p:cNvPr id="16" name="TextBox 16"/>
          <p:cNvSpPr txBox="1"/>
          <p:nvPr/>
        </p:nvSpPr>
        <p:spPr>
          <a:xfrm>
            <a:off x="1187453" y="9353550"/>
            <a:ext cx="49109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10</a:t>
            </a:r>
          </a:p>
        </p:txBody>
      </p:sp>
      <p:sp>
        <p:nvSpPr>
          <p:cNvPr id="17" name="TextBox 17"/>
          <p:cNvSpPr txBox="1"/>
          <p:nvPr/>
        </p:nvSpPr>
        <p:spPr>
          <a:xfrm>
            <a:off x="11530665" y="2524125"/>
            <a:ext cx="5314392" cy="4965462"/>
          </a:xfrm>
          <a:prstGeom prst="rect">
            <a:avLst/>
          </a:prstGeom>
        </p:spPr>
        <p:txBody>
          <a:bodyPr lIns="0" tIns="0" rIns="0" bIns="0" rtlCol="0" anchor="t">
            <a:spAutoFit/>
          </a:bodyPr>
          <a:lstStyle/>
          <a:p>
            <a:pPr marL="539749" lvl="1" indent="-269875">
              <a:lnSpc>
                <a:spcPts val="2999"/>
              </a:lnSpc>
              <a:buFont typeface="Arial"/>
              <a:buChar char="•"/>
            </a:pPr>
            <a:r>
              <a:rPr lang="en-PH" sz="2499" dirty="0">
                <a:solidFill>
                  <a:srgbClr val="000F73"/>
                </a:solidFill>
                <a:latin typeface="Henry Sans 1"/>
              </a:rPr>
              <a:t>Top line grew due to higher rental income and other revenues, which helped cushion weaker real estate sales. </a:t>
            </a:r>
          </a:p>
          <a:p>
            <a:pPr marL="269874" lvl="1">
              <a:lnSpc>
                <a:spcPts val="2999"/>
              </a:lnSpc>
            </a:pPr>
            <a:endParaRPr lang="en-PH" sz="2499" dirty="0">
              <a:solidFill>
                <a:srgbClr val="000F73"/>
              </a:solidFill>
              <a:latin typeface="Henry Sans 1"/>
            </a:endParaRPr>
          </a:p>
          <a:p>
            <a:pPr marL="539749" lvl="1" indent="-269875">
              <a:lnSpc>
                <a:spcPts val="2999"/>
              </a:lnSpc>
              <a:buFont typeface="Arial"/>
              <a:buChar char="•"/>
            </a:pPr>
            <a:r>
              <a:rPr lang="en-PH" sz="2499" dirty="0">
                <a:solidFill>
                  <a:srgbClr val="000F73"/>
                </a:solidFill>
                <a:latin typeface="Henry Sans 1"/>
              </a:rPr>
              <a:t>Rental income jumped due to higher mall and office occupancy, along with higher ticket sales, food and beverage revenue, and stronger uptake of experiential offerings.</a:t>
            </a:r>
          </a:p>
          <a:p>
            <a:pPr marL="269874" lvl="1">
              <a:lnSpc>
                <a:spcPts val="2999"/>
              </a:lnSpc>
            </a:pPr>
            <a:endParaRPr lang="en-PH" sz="2499" dirty="0">
              <a:solidFill>
                <a:srgbClr val="000F73"/>
              </a:solidFill>
              <a:latin typeface="Henry Sans 1"/>
            </a:endParaRPr>
          </a:p>
          <a:p>
            <a:pPr marL="539749" lvl="1" indent="-269875">
              <a:lnSpc>
                <a:spcPts val="2999"/>
              </a:lnSpc>
              <a:buFont typeface="Arial"/>
              <a:buChar char="•"/>
            </a:pPr>
            <a:r>
              <a:rPr lang="en-PH" sz="2499" dirty="0">
                <a:solidFill>
                  <a:srgbClr val="000F73"/>
                </a:solidFill>
                <a:latin typeface="Henry Sans 1"/>
              </a:rPr>
              <a:t>Net income unchanged as costs and expenses outpaced revenue growth. </a:t>
            </a:r>
            <a:endParaRPr lang="en-US" sz="2499" dirty="0">
              <a:solidFill>
                <a:srgbClr val="000F73"/>
              </a:solidFill>
              <a:latin typeface="Henry Sans 1"/>
              <a:sym typeface="Henry Sans 1"/>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6" b="-5666"/>
            </a:stretch>
          </a:blipFill>
        </p:spPr>
        <p:txBody>
          <a:bodyPr/>
          <a:lstStyle/>
          <a:p>
            <a:endParaRPr lang="en-PH"/>
          </a:p>
        </p:txBody>
      </p:sp>
      <p:sp>
        <p:nvSpPr>
          <p:cNvPr id="3" name="TextBox 3"/>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grpSp>
        <p:nvGrpSpPr>
          <p:cNvPr id="4" name="Group 4"/>
          <p:cNvGrpSpPr/>
          <p:nvPr/>
        </p:nvGrpSpPr>
        <p:grpSpPr>
          <a:xfrm>
            <a:off x="0" y="0"/>
            <a:ext cx="18288000" cy="8458025"/>
            <a:chOff x="0" y="0"/>
            <a:chExt cx="4816593" cy="2227628"/>
          </a:xfrm>
        </p:grpSpPr>
        <p:sp>
          <p:nvSpPr>
            <p:cNvPr id="5" name="Freeform 5"/>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6" name="TextBox 6"/>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7" name="Freeform 7"/>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sp>
        <p:nvSpPr>
          <p:cNvPr id="8" name="TextBox 8"/>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9" name="Freeform 9"/>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4"/>
            <a:stretch>
              <a:fillRect l="-10075" t="-9999"/>
            </a:stretch>
          </a:blipFill>
        </p:spPr>
        <p:txBody>
          <a:bodyPr/>
          <a:lstStyle/>
          <a:p>
            <a:endParaRPr lang="en-PH"/>
          </a:p>
        </p:txBody>
      </p:sp>
      <p:grpSp>
        <p:nvGrpSpPr>
          <p:cNvPr id="10" name="Group 10"/>
          <p:cNvGrpSpPr/>
          <p:nvPr/>
        </p:nvGrpSpPr>
        <p:grpSpPr>
          <a:xfrm>
            <a:off x="12706" y="145721"/>
            <a:ext cx="18288000" cy="8878793"/>
            <a:chOff x="0" y="0"/>
            <a:chExt cx="4816593" cy="2338448"/>
          </a:xfrm>
        </p:grpSpPr>
        <p:sp>
          <p:nvSpPr>
            <p:cNvPr id="11" name="Freeform 11"/>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2" name="TextBox 12"/>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p:txBody>
        </p:sp>
      </p:grpSp>
      <p:sp>
        <p:nvSpPr>
          <p:cNvPr id="13" name="Freeform 13"/>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aphicFrame>
        <p:nvGraphicFramePr>
          <p:cNvPr id="14" name="Table 14"/>
          <p:cNvGraphicFramePr>
            <a:graphicFrameLocks noGrp="1"/>
          </p:cNvGraphicFramePr>
          <p:nvPr>
            <p:extLst>
              <p:ext uri="{D42A27DB-BD31-4B8C-83A1-F6EECF244321}">
                <p14:modId xmlns:p14="http://schemas.microsoft.com/office/powerpoint/2010/main" val="2523174128"/>
              </p:ext>
            </p:extLst>
          </p:nvPr>
        </p:nvGraphicFramePr>
        <p:xfrm>
          <a:off x="1028700" y="2266122"/>
          <a:ext cx="15735300" cy="5961114"/>
        </p:xfrm>
        <a:graphic>
          <a:graphicData uri="http://schemas.openxmlformats.org/drawingml/2006/table">
            <a:tbl>
              <a:tblPr/>
              <a:tblGrid>
                <a:gridCol w="5577591">
                  <a:extLst>
                    <a:ext uri="{9D8B030D-6E8A-4147-A177-3AD203B41FA5}">
                      <a16:colId xmlns:a16="http://schemas.microsoft.com/office/drawing/2014/main" val="20000"/>
                    </a:ext>
                  </a:extLst>
                </a:gridCol>
                <a:gridCol w="3154480">
                  <a:extLst>
                    <a:ext uri="{9D8B030D-6E8A-4147-A177-3AD203B41FA5}">
                      <a16:colId xmlns:a16="http://schemas.microsoft.com/office/drawing/2014/main" val="20001"/>
                    </a:ext>
                  </a:extLst>
                </a:gridCol>
                <a:gridCol w="3558284">
                  <a:extLst>
                    <a:ext uri="{9D8B030D-6E8A-4147-A177-3AD203B41FA5}">
                      <a16:colId xmlns:a16="http://schemas.microsoft.com/office/drawing/2014/main" val="20002"/>
                    </a:ext>
                  </a:extLst>
                </a:gridCol>
                <a:gridCol w="3444945">
                  <a:extLst>
                    <a:ext uri="{9D8B030D-6E8A-4147-A177-3AD203B41FA5}">
                      <a16:colId xmlns:a16="http://schemas.microsoft.com/office/drawing/2014/main" val="20003"/>
                    </a:ext>
                  </a:extLst>
                </a:gridCol>
              </a:tblGrid>
              <a:tr h="1134247">
                <a:tc>
                  <a:txBody>
                    <a:bodyPr/>
                    <a:lstStyle/>
                    <a:p>
                      <a:pPr algn="l">
                        <a:lnSpc>
                          <a:spcPct val="100000"/>
                        </a:lnSpc>
                        <a:defRPr/>
                      </a:pPr>
                      <a:r>
                        <a:rPr lang="en-US" sz="2400" dirty="0">
                          <a:solidFill>
                            <a:srgbClr val="FDFEFF"/>
                          </a:solidFill>
                          <a:latin typeface="Henry Sans Light"/>
                          <a:ea typeface="Henry Sans 2 Light"/>
                          <a:cs typeface="Henry Sans 2 Light"/>
                          <a:sym typeface="Henry Sans 2 Light"/>
                        </a:rPr>
                        <a:t>In Php </a:t>
                      </a:r>
                      <a:r>
                        <a:rPr lang="en-US" sz="2400" dirty="0" err="1">
                          <a:solidFill>
                            <a:srgbClr val="FDFEFF"/>
                          </a:solidFill>
                          <a:latin typeface="Henry Sans Light"/>
                          <a:ea typeface="Henry Sans 2 Light"/>
                          <a:cs typeface="Henry Sans 2 Light"/>
                          <a:sym typeface="Henry Sans 2 Light"/>
                        </a:rPr>
                        <a:t>mn</a:t>
                      </a:r>
                      <a:endParaRPr lang="en-US" sz="2400" dirty="0">
                        <a:solidFill>
                          <a:srgbClr val="FDFEFF"/>
                        </a:solidFill>
                        <a:latin typeface="Henry Sans Light"/>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 CHANGE</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72351">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Revenue</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33,279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32,773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72351">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Cost and Expenses</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16,552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16,095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72351">
                <a:tc>
                  <a:txBody>
                    <a:bodyPr/>
                    <a:lstStyle/>
                    <a:p>
                      <a:pPr algn="l">
                        <a:lnSpc>
                          <a:spcPts val="2999"/>
                        </a:lnSpc>
                        <a:defRPr/>
                      </a:pPr>
                      <a:r>
                        <a:rPr lang="en-US" sz="2499">
                          <a:solidFill>
                            <a:srgbClr val="000F73"/>
                          </a:solidFill>
                          <a:latin typeface="Henry Sans" panose="02010503040501010106" pitchFamily="2" charset="0"/>
                          <a:ea typeface="Henry Sans 1"/>
                          <a:cs typeface="Henry Sans 1"/>
                          <a:sym typeface="Henry Sans 1"/>
                        </a:rPr>
                        <a:t>Operating Income</a:t>
                      </a:r>
                      <a:endParaRPr lang="en-US" sz="11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16,727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16,679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1337463">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Net Income Attributable to Parent</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11,661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11,653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872351">
                <a:tc>
                  <a:txBody>
                    <a:bodyPr/>
                    <a:lstStyle/>
                    <a:p>
                      <a:pPr algn="l">
                        <a:lnSpc>
                          <a:spcPts val="2999"/>
                        </a:lnSpc>
                        <a:defRPr/>
                      </a:pPr>
                      <a:r>
                        <a:rPr lang="en-US" sz="2499" dirty="0">
                          <a:solidFill>
                            <a:srgbClr val="000F73"/>
                          </a:solidFill>
                          <a:latin typeface="Henry Sans" panose="02010503040501010106" pitchFamily="2" charset="0"/>
                          <a:ea typeface="Henry Sans 1"/>
                          <a:cs typeface="Henry Sans 1"/>
                          <a:sym typeface="Henry Sans 1"/>
                        </a:rPr>
                        <a:t>EBITDA</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20,588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20,233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5" name="TextBox 15"/>
          <p:cNvSpPr txBox="1"/>
          <p:nvPr/>
        </p:nvSpPr>
        <p:spPr>
          <a:xfrm>
            <a:off x="1028700" y="1171575"/>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KEY FINANCIAL RESULTS</a:t>
            </a:r>
          </a:p>
        </p:txBody>
      </p:sp>
      <p:sp>
        <p:nvSpPr>
          <p:cNvPr id="16" name="TextBox 16"/>
          <p:cNvSpPr txBox="1"/>
          <p:nvPr/>
        </p:nvSpPr>
        <p:spPr>
          <a:xfrm>
            <a:off x="1089093" y="9353551"/>
            <a:ext cx="7397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11</a:t>
            </a:r>
          </a:p>
        </p:txBody>
      </p:sp>
      <p:sp>
        <p:nvSpPr>
          <p:cNvPr id="18" name="TextBox 23">
            <a:extLst>
              <a:ext uri="{FF2B5EF4-FFF2-40B4-BE49-F238E27FC236}">
                <a16:creationId xmlns:a16="http://schemas.microsoft.com/office/drawing/2014/main" id="{13C0DFFC-2D2F-4034-BE4D-1C2A6B09A945}"/>
              </a:ext>
            </a:extLst>
          </p:cNvPr>
          <p:cNvSpPr txBox="1"/>
          <p:nvPr/>
        </p:nvSpPr>
        <p:spPr>
          <a:xfrm>
            <a:off x="1055914" y="8263344"/>
            <a:ext cx="10060375" cy="238142"/>
          </a:xfrm>
          <a:prstGeom prst="rect">
            <a:avLst/>
          </a:prstGeom>
        </p:spPr>
        <p:txBody>
          <a:bodyPr lIns="0" tIns="0" rIns="0" bIns="0" rtlCol="0" anchor="t">
            <a:spAutoFit/>
          </a:bodyPr>
          <a:lstStyle/>
          <a:p>
            <a:pPr algn="l">
              <a:lnSpc>
                <a:spcPts val="2100"/>
              </a:lnSpc>
              <a:spcBef>
                <a:spcPct val="0"/>
              </a:spcBef>
            </a:pPr>
            <a:r>
              <a:rPr lang="en-US" sz="1500" dirty="0">
                <a:solidFill>
                  <a:srgbClr val="000F73"/>
                </a:solidFill>
                <a:latin typeface="Henry Sans" panose="02010503040501010106" pitchFamily="2" charset="0"/>
                <a:ea typeface="Henry Sans 1"/>
                <a:cs typeface="Henry Sans 1"/>
                <a:sym typeface="Henry Sans 1"/>
              </a:rPr>
              <a:t>See Appendix for further details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grpSp>
        <p:nvGrpSpPr>
          <p:cNvPr id="4" name="Group 4"/>
          <p:cNvGrpSpPr/>
          <p:nvPr/>
        </p:nvGrpSpPr>
        <p:grpSpPr>
          <a:xfrm>
            <a:off x="0" y="0"/>
            <a:ext cx="18288000" cy="8458025"/>
            <a:chOff x="0" y="0"/>
            <a:chExt cx="4816593" cy="2227628"/>
          </a:xfrm>
        </p:grpSpPr>
        <p:sp>
          <p:nvSpPr>
            <p:cNvPr id="5" name="Freeform 5"/>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6" name="TextBox 6"/>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7" name="Freeform 7"/>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8" name="TextBox 8"/>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9" name="Freeform 9"/>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5"/>
            <a:stretch>
              <a:fillRect l="-10075" t="-9999"/>
            </a:stretch>
          </a:blipFill>
        </p:spPr>
        <p:txBody>
          <a:bodyPr/>
          <a:lstStyle/>
          <a:p>
            <a:endParaRPr lang="en-PH"/>
          </a:p>
        </p:txBody>
      </p:sp>
      <p:grpSp>
        <p:nvGrpSpPr>
          <p:cNvPr id="10" name="Group 10"/>
          <p:cNvGrpSpPr/>
          <p:nvPr/>
        </p:nvGrpSpPr>
        <p:grpSpPr>
          <a:xfrm>
            <a:off x="12706" y="145721"/>
            <a:ext cx="18288000" cy="8878793"/>
            <a:chOff x="0" y="0"/>
            <a:chExt cx="4816593" cy="2338448"/>
          </a:xfrm>
        </p:grpSpPr>
        <p:sp>
          <p:nvSpPr>
            <p:cNvPr id="11" name="Freeform 11"/>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2" name="TextBox 12"/>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3" name="Freeform 13"/>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aphicFrame>
        <p:nvGraphicFramePr>
          <p:cNvPr id="14" name="Table 14"/>
          <p:cNvGraphicFramePr>
            <a:graphicFrameLocks noGrp="1"/>
          </p:cNvGraphicFramePr>
          <p:nvPr>
            <p:extLst>
              <p:ext uri="{D42A27DB-BD31-4B8C-83A1-F6EECF244321}">
                <p14:modId xmlns:p14="http://schemas.microsoft.com/office/powerpoint/2010/main" val="263255761"/>
              </p:ext>
            </p:extLst>
          </p:nvPr>
        </p:nvGraphicFramePr>
        <p:xfrm>
          <a:off x="1028700" y="3282224"/>
          <a:ext cx="10630283" cy="4633447"/>
        </p:xfrm>
        <a:graphic>
          <a:graphicData uri="http://schemas.openxmlformats.org/drawingml/2006/table">
            <a:tbl>
              <a:tblPr/>
              <a:tblGrid>
                <a:gridCol w="3384395">
                  <a:extLst>
                    <a:ext uri="{9D8B030D-6E8A-4147-A177-3AD203B41FA5}">
                      <a16:colId xmlns:a16="http://schemas.microsoft.com/office/drawing/2014/main" val="20000"/>
                    </a:ext>
                  </a:extLst>
                </a:gridCol>
                <a:gridCol w="2415296">
                  <a:extLst>
                    <a:ext uri="{9D8B030D-6E8A-4147-A177-3AD203B41FA5}">
                      <a16:colId xmlns:a16="http://schemas.microsoft.com/office/drawing/2014/main" val="20001"/>
                    </a:ext>
                  </a:extLst>
                </a:gridCol>
                <a:gridCol w="2415296">
                  <a:extLst>
                    <a:ext uri="{9D8B030D-6E8A-4147-A177-3AD203B41FA5}">
                      <a16:colId xmlns:a16="http://schemas.microsoft.com/office/drawing/2014/main" val="20002"/>
                    </a:ext>
                  </a:extLst>
                </a:gridCol>
                <a:gridCol w="2415296">
                  <a:extLst>
                    <a:ext uri="{9D8B030D-6E8A-4147-A177-3AD203B41FA5}">
                      <a16:colId xmlns:a16="http://schemas.microsoft.com/office/drawing/2014/main" val="20003"/>
                    </a:ext>
                  </a:extLst>
                </a:gridCol>
              </a:tblGrid>
              <a:tr h="1094853">
                <a:tc>
                  <a:txBody>
                    <a:bodyPr/>
                    <a:lstStyle/>
                    <a:p>
                      <a:pPr algn="l">
                        <a:lnSpc>
                          <a:spcPct val="100000"/>
                        </a:lnSpc>
                        <a:defRPr/>
                      </a:pPr>
                      <a:r>
                        <a:rPr lang="en-US" sz="2400" dirty="0">
                          <a:solidFill>
                            <a:srgbClr val="FDFEFF"/>
                          </a:solidFill>
                          <a:latin typeface="Henry Sans Light"/>
                          <a:ea typeface="Henry Sans 1 Light"/>
                          <a:cs typeface="Henry Sans 1 Light"/>
                          <a:sym typeface="Henry Sans 1 Light"/>
                        </a:rPr>
                        <a:t>In Php </a:t>
                      </a:r>
                      <a:r>
                        <a:rPr lang="en-US" sz="2400" dirty="0" err="1">
                          <a:solidFill>
                            <a:srgbClr val="FDFEFF"/>
                          </a:solidFill>
                          <a:latin typeface="Henry Sans Light"/>
                          <a:ea typeface="Henry Sans 1 Light"/>
                          <a:cs typeface="Henry Sans 1 Light"/>
                          <a:sym typeface="Henry Sans 1 Light"/>
                        </a:rPr>
                        <a:t>mn</a:t>
                      </a:r>
                      <a:endParaRPr lang="en-US" sz="2400" dirty="0">
                        <a:solidFill>
                          <a:srgbClr val="FDFEFF"/>
                        </a:solidFill>
                        <a:latin typeface="Henry Sans Light"/>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Bold" panose="02010803040501010106" pitchFamily="2" charset="0"/>
                          <a:ea typeface="Henry Sans 1 Bold"/>
                          <a:cs typeface="Henry Sans 1 Bold"/>
                          <a:sym typeface="Henry Sans 1 Bold"/>
                        </a:rPr>
                        <a:t>% CHANGE</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916711">
                <a:tc>
                  <a:txBody>
                    <a:bodyPr/>
                    <a:lstStyle/>
                    <a:p>
                      <a:pPr algn="l">
                        <a:lnSpc>
                          <a:spcPts val="3499"/>
                        </a:lnSpc>
                        <a:defRPr/>
                      </a:pPr>
                      <a:r>
                        <a:rPr lang="en-US" sz="2499" dirty="0">
                          <a:solidFill>
                            <a:srgbClr val="000F73"/>
                          </a:solidFill>
                          <a:latin typeface="Henry Sans" panose="02010503040501010106" pitchFamily="2" charset="0"/>
                          <a:ea typeface="Henry Sans 1"/>
                          <a:cs typeface="Henry Sans 1"/>
                          <a:sym typeface="Henry Sans 1"/>
                        </a:rPr>
                        <a:t>Rent</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21,611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ea typeface="Henry Sans 1"/>
                          <a:cs typeface="Henry Sans 1"/>
                          <a:sym typeface="Henry Sans 1"/>
                        </a:rPr>
                        <a:t>20,021</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73961">
                <a:tc>
                  <a:txBody>
                    <a:bodyPr/>
                    <a:lstStyle/>
                    <a:p>
                      <a:pPr algn="l">
                        <a:lnSpc>
                          <a:spcPts val="3499"/>
                        </a:lnSpc>
                        <a:defRPr/>
                      </a:pPr>
                      <a:r>
                        <a:rPr lang="en-US" sz="2499" dirty="0">
                          <a:solidFill>
                            <a:srgbClr val="000F73"/>
                          </a:solidFill>
                          <a:latin typeface="Henry Sans" panose="02010503040501010106" pitchFamily="2" charset="0"/>
                          <a:ea typeface="Henry Sans 1"/>
                          <a:cs typeface="Henry Sans 1"/>
                          <a:sym typeface="Henry Sans 1"/>
                        </a:rPr>
                        <a:t>Real Estate Sales</a:t>
                      </a:r>
                      <a:endParaRPr lang="en-US" sz="11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7,757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ea typeface="Henry Sans 1"/>
                          <a:cs typeface="Henry Sans 1"/>
                          <a:sym typeface="Henry Sans 1"/>
                        </a:rPr>
                        <a:t>9,217</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73961">
                <a:tc>
                  <a:txBody>
                    <a:bodyPr/>
                    <a:lstStyle/>
                    <a:p>
                      <a:pPr algn="l">
                        <a:lnSpc>
                          <a:spcPts val="3499"/>
                        </a:lnSpc>
                        <a:defRPr/>
                      </a:pPr>
                      <a:r>
                        <a:rPr lang="en-US" sz="2499">
                          <a:solidFill>
                            <a:srgbClr val="000F73"/>
                          </a:solidFill>
                          <a:latin typeface="Henry Sans" panose="02010503040501010106" pitchFamily="2" charset="0"/>
                          <a:ea typeface="Henry Sans 1"/>
                          <a:cs typeface="Henry Sans 1"/>
                          <a:sym typeface="Henry Sans 1"/>
                        </a:rPr>
                        <a:t>Others*</a:t>
                      </a:r>
                      <a:endParaRPr lang="en-US" sz="11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3,912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a:solidFill>
                            <a:srgbClr val="000F73"/>
                          </a:solidFill>
                          <a:latin typeface="Henry Sans" panose="02010503040501010106" pitchFamily="2" charset="0"/>
                          <a:ea typeface="Henry Sans 1"/>
                          <a:cs typeface="Henry Sans 1"/>
                          <a:sym typeface="Henry Sans 1"/>
                        </a:rPr>
                        <a:t>3,536</a:t>
                      </a:r>
                      <a:endParaRPr lang="en-US" sz="25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873961">
                <a:tc>
                  <a:txBody>
                    <a:bodyPr/>
                    <a:lstStyle/>
                    <a:p>
                      <a:pPr algn="l">
                        <a:lnSpc>
                          <a:spcPts val="3499"/>
                        </a:lnSpc>
                        <a:defRPr/>
                      </a:pPr>
                      <a:r>
                        <a:rPr lang="en-US" sz="2499" b="1" dirty="0">
                          <a:solidFill>
                            <a:srgbClr val="000F73"/>
                          </a:solidFill>
                          <a:latin typeface="Henry Sans" panose="02010503040501010106" pitchFamily="2" charset="0"/>
                          <a:ea typeface="Henry Sans 1 Bold"/>
                          <a:cs typeface="Henry Sans 1 Bold"/>
                          <a:sym typeface="Henry Sans 1 Bold"/>
                        </a:rPr>
                        <a:t>Total Revenue</a:t>
                      </a:r>
                      <a:endParaRPr lang="en-US" sz="1100" b="1"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33,279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panose="02010503040501010106" pitchFamily="2" charset="0"/>
                          <a:ea typeface="Henry Sans 1 Bold"/>
                          <a:cs typeface="Henry Sans 1 Bold"/>
                          <a:sym typeface="Henry Sans 1 Bold"/>
                        </a:rPr>
                        <a:t>32,773</a:t>
                      </a:r>
                      <a:endParaRPr lang="en-US" sz="2500" b="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panose="02010503040501010106" pitchFamily="2" charset="0"/>
                        </a:rPr>
                        <a:t>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5" name="TextBox 15"/>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12</a:t>
            </a:r>
          </a:p>
        </p:txBody>
      </p:sp>
      <p:sp>
        <p:nvSpPr>
          <p:cNvPr id="18" name="TextBox 18"/>
          <p:cNvSpPr txBox="1"/>
          <p:nvPr/>
        </p:nvSpPr>
        <p:spPr>
          <a:xfrm>
            <a:off x="1028700" y="1171575"/>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REVENUE BREAKDOWN</a:t>
            </a:r>
          </a:p>
        </p:txBody>
      </p:sp>
      <p:sp>
        <p:nvSpPr>
          <p:cNvPr id="23" name="TextBox 23"/>
          <p:cNvSpPr txBox="1"/>
          <p:nvPr/>
        </p:nvSpPr>
        <p:spPr>
          <a:xfrm>
            <a:off x="1050993" y="7988853"/>
            <a:ext cx="10060375" cy="507447"/>
          </a:xfrm>
          <a:prstGeom prst="rect">
            <a:avLst/>
          </a:prstGeom>
        </p:spPr>
        <p:txBody>
          <a:bodyPr lIns="0" tIns="0" rIns="0" bIns="0" rtlCol="0" anchor="t">
            <a:spAutoFit/>
          </a:bodyPr>
          <a:lstStyle/>
          <a:p>
            <a:pPr algn="l">
              <a:lnSpc>
                <a:spcPts val="2100"/>
              </a:lnSpc>
              <a:spcBef>
                <a:spcPct val="0"/>
              </a:spcBef>
            </a:pPr>
            <a:r>
              <a:rPr lang="en-US" sz="1500" dirty="0">
                <a:solidFill>
                  <a:srgbClr val="000F73"/>
                </a:solidFill>
                <a:latin typeface="Henry Sans" panose="02010503040501010106" pitchFamily="2" charset="0"/>
                <a:ea typeface="Henry Sans 1"/>
                <a:cs typeface="Henry Sans 1"/>
                <a:sym typeface="Henry Sans 1"/>
              </a:rPr>
              <a:t>*Others include revenues from ice skating, bowling, amusement and recreation, hotel F&amp;B sales, sponsorships, advertising, and cinema and event ticket sales</a:t>
            </a:r>
          </a:p>
        </p:txBody>
      </p:sp>
      <p:sp>
        <p:nvSpPr>
          <p:cNvPr id="24" name="TextBox 24"/>
          <p:cNvSpPr txBox="1"/>
          <p:nvPr/>
        </p:nvSpPr>
        <p:spPr>
          <a:xfrm>
            <a:off x="1028700" y="2128609"/>
            <a:ext cx="14709913" cy="408510"/>
          </a:xfrm>
          <a:prstGeom prst="rect">
            <a:avLst/>
          </a:prstGeom>
        </p:spPr>
        <p:txBody>
          <a:bodyPr lIns="0" tIns="0" rIns="0" bIns="0" rtlCol="0" anchor="t">
            <a:spAutoFit/>
          </a:bodyPr>
          <a:lstStyle/>
          <a:p>
            <a:pPr>
              <a:lnSpc>
                <a:spcPts val="3614"/>
              </a:lnSpc>
              <a:spcBef>
                <a:spcPct val="0"/>
              </a:spcBef>
            </a:pPr>
            <a:r>
              <a:rPr lang="en-US" sz="2582" dirty="0">
                <a:solidFill>
                  <a:srgbClr val="000F73"/>
                </a:solidFill>
                <a:latin typeface="Henry Sans" panose="02010503040501010106" pitchFamily="2" charset="0"/>
              </a:rPr>
              <a:t>Rent contributed 65% of total revenues, up from 61% a year ago</a:t>
            </a:r>
            <a:endParaRPr lang="en-US" sz="2582" dirty="0">
              <a:solidFill>
                <a:srgbClr val="000F73"/>
              </a:solidFill>
              <a:latin typeface="Henry Sans" panose="02010503040501010106" pitchFamily="2" charset="0"/>
              <a:sym typeface="Henry Sans 1"/>
            </a:endParaRPr>
          </a:p>
        </p:txBody>
      </p:sp>
      <p:graphicFrame>
        <p:nvGraphicFramePr>
          <p:cNvPr id="28" name="Chart 27">
            <a:extLst>
              <a:ext uri="{FF2B5EF4-FFF2-40B4-BE49-F238E27FC236}">
                <a16:creationId xmlns:a16="http://schemas.microsoft.com/office/drawing/2014/main" id="{BB931DBE-6897-0510-FC1B-359BFCF184C9}"/>
              </a:ext>
            </a:extLst>
          </p:cNvPr>
          <p:cNvGraphicFramePr/>
          <p:nvPr>
            <p:extLst>
              <p:ext uri="{D42A27DB-BD31-4B8C-83A1-F6EECF244321}">
                <p14:modId xmlns:p14="http://schemas.microsoft.com/office/powerpoint/2010/main" val="2431422335"/>
              </p:ext>
            </p:extLst>
          </p:nvPr>
        </p:nvGraphicFramePr>
        <p:xfrm>
          <a:off x="11104467" y="5878974"/>
          <a:ext cx="7634891" cy="2799060"/>
        </p:xfrm>
        <a:graphic>
          <a:graphicData uri="http://schemas.openxmlformats.org/drawingml/2006/chart">
            <c:chart xmlns:c="http://schemas.openxmlformats.org/drawingml/2006/chart" xmlns:r="http://schemas.openxmlformats.org/officeDocument/2006/relationships" r:id="rId6"/>
          </a:graphicData>
        </a:graphic>
      </p:graphicFrame>
      <p:sp>
        <p:nvSpPr>
          <p:cNvPr id="29" name="TextBox 17">
            <a:extLst>
              <a:ext uri="{FF2B5EF4-FFF2-40B4-BE49-F238E27FC236}">
                <a16:creationId xmlns:a16="http://schemas.microsoft.com/office/drawing/2014/main" id="{425219C2-D4DA-B991-38A9-3B126E770249}"/>
              </a:ext>
            </a:extLst>
          </p:cNvPr>
          <p:cNvSpPr txBox="1"/>
          <p:nvPr/>
        </p:nvSpPr>
        <p:spPr>
          <a:xfrm>
            <a:off x="14326510" y="7013450"/>
            <a:ext cx="1185495" cy="541143"/>
          </a:xfrm>
          <a:prstGeom prst="rect">
            <a:avLst/>
          </a:prstGeom>
        </p:spPr>
        <p:txBody>
          <a:bodyPr lIns="0" tIns="0" rIns="0" bIns="0" rtlCol="0" anchor="t">
            <a:spAutoFit/>
          </a:bodyPr>
          <a:lstStyle/>
          <a:p>
            <a:pPr algn="ctr">
              <a:lnSpc>
                <a:spcPts val="2135"/>
              </a:lnSpc>
            </a:pPr>
            <a:r>
              <a:rPr lang="en-US" spc="42" dirty="0">
                <a:solidFill>
                  <a:srgbClr val="000F73"/>
                </a:solidFill>
                <a:latin typeface="Henry Sans 1"/>
                <a:ea typeface="Henry Sans 1"/>
                <a:cs typeface="Henry Sans 1"/>
                <a:sym typeface="Henry Sans 1"/>
              </a:rPr>
              <a:t>1Q </a:t>
            </a:r>
            <a:r>
              <a:rPr lang="en-US" spc="42" dirty="0">
                <a:solidFill>
                  <a:srgbClr val="000F73"/>
                </a:solidFill>
                <a:latin typeface="Henry Sans" panose="02010503040501010106" pitchFamily="2" charset="0"/>
                <a:ea typeface="Henry Sans 1"/>
                <a:cs typeface="Henry Sans 1"/>
                <a:sym typeface="Henry Sans 1"/>
              </a:rPr>
              <a:t>2025</a:t>
            </a:r>
          </a:p>
          <a:p>
            <a:pPr algn="ctr">
              <a:lnSpc>
                <a:spcPts val="2135"/>
              </a:lnSpc>
            </a:pPr>
            <a:r>
              <a:rPr lang="en-US" b="1" spc="42" dirty="0">
                <a:solidFill>
                  <a:srgbClr val="000F73"/>
                </a:solidFill>
                <a:latin typeface="Henry Sans 1 Bold"/>
                <a:ea typeface="Henry Sans 1 Bold"/>
                <a:cs typeface="Henry Sans 1 Bold"/>
                <a:sym typeface="Henry Sans 1 Bold"/>
              </a:rPr>
              <a:t>P32.8B</a:t>
            </a:r>
          </a:p>
        </p:txBody>
      </p:sp>
      <p:graphicFrame>
        <p:nvGraphicFramePr>
          <p:cNvPr id="30" name="Chart 29">
            <a:extLst>
              <a:ext uri="{FF2B5EF4-FFF2-40B4-BE49-F238E27FC236}">
                <a16:creationId xmlns:a16="http://schemas.microsoft.com/office/drawing/2014/main" id="{D7CAF6DE-1771-1EB4-9D87-AA8B2EB22F11}"/>
              </a:ext>
            </a:extLst>
          </p:cNvPr>
          <p:cNvGraphicFramePr/>
          <p:nvPr>
            <p:extLst>
              <p:ext uri="{D42A27DB-BD31-4B8C-83A1-F6EECF244321}">
                <p14:modId xmlns:p14="http://schemas.microsoft.com/office/powerpoint/2010/main" val="1403269960"/>
              </p:ext>
            </p:extLst>
          </p:nvPr>
        </p:nvGraphicFramePr>
        <p:xfrm>
          <a:off x="11060490" y="3002835"/>
          <a:ext cx="7634891" cy="2799060"/>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7"/>
          <p:cNvSpPr txBox="1"/>
          <p:nvPr/>
        </p:nvSpPr>
        <p:spPr>
          <a:xfrm>
            <a:off x="14276852" y="4130998"/>
            <a:ext cx="1185495" cy="541143"/>
          </a:xfrm>
          <a:prstGeom prst="rect">
            <a:avLst/>
          </a:prstGeom>
        </p:spPr>
        <p:txBody>
          <a:bodyPr lIns="0" tIns="0" rIns="0" bIns="0" rtlCol="0" anchor="t">
            <a:spAutoFit/>
          </a:bodyPr>
          <a:lstStyle/>
          <a:p>
            <a:pPr algn="ctr">
              <a:lnSpc>
                <a:spcPts val="2135"/>
              </a:lnSpc>
            </a:pPr>
            <a:r>
              <a:rPr lang="en-US" sz="1787" spc="42" dirty="0">
                <a:solidFill>
                  <a:srgbClr val="000F73"/>
                </a:solidFill>
                <a:latin typeface="Henry Sans 1"/>
                <a:ea typeface="Henry Sans 1"/>
                <a:cs typeface="Henry Sans 1"/>
                <a:sym typeface="Henry Sans 1"/>
              </a:rPr>
              <a:t>1Q </a:t>
            </a:r>
            <a:r>
              <a:rPr lang="en-US" sz="1787" spc="42" dirty="0">
                <a:solidFill>
                  <a:srgbClr val="000F73"/>
                </a:solidFill>
                <a:latin typeface="Henry Sans" panose="02010503040501010106" pitchFamily="2" charset="0"/>
                <a:ea typeface="Henry Sans 1"/>
                <a:cs typeface="Henry Sans 1"/>
                <a:sym typeface="Henry Sans 1"/>
              </a:rPr>
              <a:t>2026</a:t>
            </a:r>
          </a:p>
          <a:p>
            <a:pPr algn="ctr">
              <a:lnSpc>
                <a:spcPts val="2135"/>
              </a:lnSpc>
            </a:pPr>
            <a:r>
              <a:rPr lang="en-US" sz="1787" b="1" spc="42" dirty="0">
                <a:solidFill>
                  <a:srgbClr val="000F73"/>
                </a:solidFill>
                <a:latin typeface="Henry Sans 1 Bold"/>
                <a:ea typeface="Henry Sans 1 Bold"/>
                <a:cs typeface="Henry Sans 1 Bold"/>
                <a:sym typeface="Henry Sans 1 Bold"/>
              </a:rPr>
              <a:t>P33.3B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D8A5C-55CE-EE22-0982-7DFD96F0D61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5872E3-2CD7-2332-BFCB-21CB188400C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6" b="-5666"/>
            </a:stretch>
          </a:blipFill>
        </p:spPr>
        <p:txBody>
          <a:bodyPr/>
          <a:lstStyle/>
          <a:p>
            <a:endParaRPr lang="en-PH"/>
          </a:p>
        </p:txBody>
      </p:sp>
      <p:sp>
        <p:nvSpPr>
          <p:cNvPr id="3" name="TextBox 3">
            <a:extLst>
              <a:ext uri="{FF2B5EF4-FFF2-40B4-BE49-F238E27FC236}">
                <a16:creationId xmlns:a16="http://schemas.microsoft.com/office/drawing/2014/main" id="{F4FA6CBE-BB3E-38B6-6C54-8A7F733DC147}"/>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A2DB9B2F-8DB1-338D-980D-6FC95A3EE21E}"/>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sp>
        <p:nvSpPr>
          <p:cNvPr id="5" name="TextBox 5">
            <a:extLst>
              <a:ext uri="{FF2B5EF4-FFF2-40B4-BE49-F238E27FC236}">
                <a16:creationId xmlns:a16="http://schemas.microsoft.com/office/drawing/2014/main" id="{70A8B174-F4DE-E590-5075-C1E82B8A8D1A}"/>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9264AFB9-0681-AA7C-AFD3-05A5538D3C10}"/>
              </a:ext>
            </a:extLst>
          </p:cNvPr>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4"/>
            <a:stretch>
              <a:fillRect l="-10075" t="-9999"/>
            </a:stretch>
          </a:blipFill>
        </p:spPr>
        <p:txBody>
          <a:bodyPr/>
          <a:lstStyle/>
          <a:p>
            <a:endParaRPr lang="en-PH"/>
          </a:p>
        </p:txBody>
      </p:sp>
      <p:grpSp>
        <p:nvGrpSpPr>
          <p:cNvPr id="7" name="Group 7">
            <a:extLst>
              <a:ext uri="{FF2B5EF4-FFF2-40B4-BE49-F238E27FC236}">
                <a16:creationId xmlns:a16="http://schemas.microsoft.com/office/drawing/2014/main" id="{93EE4589-0BCC-3C34-6ED5-5ED81E3DF133}"/>
              </a:ext>
            </a:extLst>
          </p:cNvPr>
          <p:cNvGrpSpPr/>
          <p:nvPr/>
        </p:nvGrpSpPr>
        <p:grpSpPr>
          <a:xfrm>
            <a:off x="12706" y="145721"/>
            <a:ext cx="18288000" cy="8878793"/>
            <a:chOff x="0" y="0"/>
            <a:chExt cx="4816593" cy="2338448"/>
          </a:xfrm>
        </p:grpSpPr>
        <p:sp>
          <p:nvSpPr>
            <p:cNvPr id="8" name="Freeform 8">
              <a:extLst>
                <a:ext uri="{FF2B5EF4-FFF2-40B4-BE49-F238E27FC236}">
                  <a16:creationId xmlns:a16="http://schemas.microsoft.com/office/drawing/2014/main" id="{B7FC0E13-797B-7934-E46C-046DEDF874F0}"/>
                </a:ext>
              </a:extLst>
            </p:cNvPr>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dirty="0"/>
            </a:p>
          </p:txBody>
        </p:sp>
        <p:sp>
          <p:nvSpPr>
            <p:cNvPr id="9" name="TextBox 9">
              <a:extLst>
                <a:ext uri="{FF2B5EF4-FFF2-40B4-BE49-F238E27FC236}">
                  <a16:creationId xmlns:a16="http://schemas.microsoft.com/office/drawing/2014/main" id="{CA9FB394-E606-C129-54DB-247431A0B602}"/>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E3951164-6288-F3A7-1381-9C3AD95F35FA}"/>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pSp>
        <p:nvGrpSpPr>
          <p:cNvPr id="11" name="Group 11">
            <a:extLst>
              <a:ext uri="{FF2B5EF4-FFF2-40B4-BE49-F238E27FC236}">
                <a16:creationId xmlns:a16="http://schemas.microsoft.com/office/drawing/2014/main" id="{24184654-CEB2-CCBE-4FE3-200CB31C5178}"/>
              </a:ext>
            </a:extLst>
          </p:cNvPr>
          <p:cNvGrpSpPr/>
          <p:nvPr/>
        </p:nvGrpSpPr>
        <p:grpSpPr>
          <a:xfrm>
            <a:off x="1028700" y="3751799"/>
            <a:ext cx="16210843" cy="562832"/>
            <a:chOff x="0" y="-9525"/>
            <a:chExt cx="21614456" cy="750443"/>
          </a:xfrm>
        </p:grpSpPr>
        <p:sp>
          <p:nvSpPr>
            <p:cNvPr id="12" name="TextBox 12">
              <a:extLst>
                <a:ext uri="{FF2B5EF4-FFF2-40B4-BE49-F238E27FC236}">
                  <a16:creationId xmlns:a16="http://schemas.microsoft.com/office/drawing/2014/main" id="{88F9FEF8-0E2F-3862-35F7-58BBDF4FBB98}"/>
                </a:ext>
              </a:extLst>
            </p:cNvPr>
            <p:cNvSpPr txBox="1"/>
            <p:nvPr/>
          </p:nvSpPr>
          <p:spPr>
            <a:xfrm>
              <a:off x="0" y="-9525"/>
              <a:ext cx="4577238" cy="617093"/>
            </a:xfrm>
            <a:prstGeom prst="rect">
              <a:avLst/>
            </a:prstGeom>
          </p:spPr>
          <p:txBody>
            <a:bodyPr lIns="0" tIns="0" rIns="0" bIns="0" rtlCol="0" anchor="t">
              <a:spAutoFit/>
            </a:bodyPr>
            <a:lstStyle/>
            <a:p>
              <a:pPr algn="ctr">
                <a:lnSpc>
                  <a:spcPts val="3611"/>
                </a:lnSpc>
              </a:pPr>
              <a:r>
                <a:rPr lang="en-US" sz="3000" b="1" spc="-18" dirty="0">
                  <a:solidFill>
                    <a:srgbClr val="0070C0"/>
                  </a:solidFill>
                  <a:latin typeface="Henry Sans Bold"/>
                  <a:ea typeface="Henry Sans 1 Bold"/>
                  <a:cs typeface="Henry Sans 1 Bold"/>
                  <a:sym typeface="Henry Sans 1 Bold"/>
                </a:rPr>
                <a:t>ASSET GROWTH</a:t>
              </a:r>
              <a:endParaRPr lang="en-US" dirty="0">
                <a:solidFill>
                  <a:srgbClr val="0070C0"/>
                </a:solidFill>
                <a:ea typeface="Calibri"/>
                <a:cs typeface="Calibri"/>
              </a:endParaRPr>
            </a:p>
          </p:txBody>
        </p:sp>
        <p:sp>
          <p:nvSpPr>
            <p:cNvPr id="13" name="TextBox 13">
              <a:extLst>
                <a:ext uri="{FF2B5EF4-FFF2-40B4-BE49-F238E27FC236}">
                  <a16:creationId xmlns:a16="http://schemas.microsoft.com/office/drawing/2014/main" id="{71192506-321A-33E9-059C-49FBDAE36292}"/>
                </a:ext>
              </a:extLst>
            </p:cNvPr>
            <p:cNvSpPr txBox="1"/>
            <p:nvPr/>
          </p:nvSpPr>
          <p:spPr>
            <a:xfrm>
              <a:off x="8169186" y="-9525"/>
              <a:ext cx="5302426" cy="617094"/>
            </a:xfrm>
            <a:prstGeom prst="rect">
              <a:avLst/>
            </a:prstGeom>
          </p:spPr>
          <p:txBody>
            <a:bodyPr lIns="0" tIns="0" rIns="0" bIns="0" rtlCol="0" anchor="t">
              <a:spAutoFit/>
            </a:bodyPr>
            <a:lstStyle/>
            <a:p>
              <a:pPr algn="ctr">
                <a:lnSpc>
                  <a:spcPts val="3611"/>
                </a:lnSpc>
              </a:pPr>
              <a:r>
                <a:rPr lang="en-US" sz="3000" b="1" spc="-18" dirty="0">
                  <a:solidFill>
                    <a:srgbClr val="0070C0"/>
                  </a:solidFill>
                  <a:latin typeface="Henry Sans Bold"/>
                  <a:ea typeface="Henry Sans 1 Bold"/>
                  <a:cs typeface="Henry Sans 1 Bold"/>
                  <a:sym typeface="Henry Sans 1 Bold"/>
                </a:rPr>
                <a:t>LIQUIDITY POSITION</a:t>
              </a:r>
              <a:endParaRPr lang="en-US" sz="3000" b="1" spc="-18" dirty="0">
                <a:solidFill>
                  <a:srgbClr val="0070C0"/>
                </a:solidFill>
                <a:latin typeface="Henry Sans Bold"/>
                <a:ea typeface="Henry Sans 1 Bold"/>
                <a:cs typeface="Henry Sans 1 Bold"/>
              </a:endParaRPr>
            </a:p>
          </p:txBody>
        </p:sp>
        <p:sp>
          <p:nvSpPr>
            <p:cNvPr id="14" name="TextBox 14">
              <a:extLst>
                <a:ext uri="{FF2B5EF4-FFF2-40B4-BE49-F238E27FC236}">
                  <a16:creationId xmlns:a16="http://schemas.microsoft.com/office/drawing/2014/main" id="{E062E29B-F96E-DA9B-2B8A-7CF2FBB54669}"/>
                </a:ext>
              </a:extLst>
            </p:cNvPr>
            <p:cNvSpPr txBox="1"/>
            <p:nvPr/>
          </p:nvSpPr>
          <p:spPr>
            <a:xfrm>
              <a:off x="16146370" y="-9525"/>
              <a:ext cx="5302427" cy="617093"/>
            </a:xfrm>
            <a:prstGeom prst="rect">
              <a:avLst/>
            </a:prstGeom>
          </p:spPr>
          <p:txBody>
            <a:bodyPr lIns="0" tIns="0" rIns="0" bIns="0" rtlCol="0" anchor="t">
              <a:spAutoFit/>
            </a:bodyPr>
            <a:lstStyle/>
            <a:p>
              <a:pPr algn="ctr">
                <a:lnSpc>
                  <a:spcPts val="3611"/>
                </a:lnSpc>
              </a:pPr>
              <a:r>
                <a:rPr lang="en-US" sz="3000" b="1" spc="-18">
                  <a:solidFill>
                    <a:srgbClr val="0070C0"/>
                  </a:solidFill>
                  <a:latin typeface="Henry Sans Bold"/>
                  <a:ea typeface="Henry Sans 1 Bold"/>
                  <a:cs typeface="Henry Sans 1 Bold"/>
                  <a:sym typeface="Henry Sans 1 Bold"/>
                </a:rPr>
                <a:t>DEBT AND LEVERAGE</a:t>
              </a:r>
              <a:endParaRPr lang="en-US" sz="3000" b="1" spc="-18">
                <a:solidFill>
                  <a:srgbClr val="0070C0"/>
                </a:solidFill>
                <a:latin typeface="Henry Sans Bold"/>
                <a:ea typeface="Henry Sans 1 Bold"/>
                <a:cs typeface="Henry Sans 1 Bold"/>
              </a:endParaRPr>
            </a:p>
          </p:txBody>
        </p:sp>
        <p:sp>
          <p:nvSpPr>
            <p:cNvPr id="15" name="AutoShape 15">
              <a:extLst>
                <a:ext uri="{FF2B5EF4-FFF2-40B4-BE49-F238E27FC236}">
                  <a16:creationId xmlns:a16="http://schemas.microsoft.com/office/drawing/2014/main" id="{D1E7FFF1-765A-CC58-6170-B9AE3DB1BA18}"/>
                </a:ext>
              </a:extLst>
            </p:cNvPr>
            <p:cNvSpPr/>
            <p:nvPr/>
          </p:nvSpPr>
          <p:spPr>
            <a:xfrm>
              <a:off x="26345" y="740918"/>
              <a:ext cx="21588111" cy="0"/>
            </a:xfrm>
            <a:prstGeom prst="line">
              <a:avLst/>
            </a:prstGeom>
            <a:ln w="12700" cap="flat">
              <a:solidFill>
                <a:srgbClr val="000F73"/>
              </a:solidFill>
              <a:prstDash val="solid"/>
              <a:headEnd type="none" w="sm" len="sm"/>
              <a:tailEnd type="none" w="sm" len="sm"/>
            </a:ln>
          </p:spPr>
          <p:txBody>
            <a:bodyPr/>
            <a:lstStyle/>
            <a:p>
              <a:endParaRPr lang="en-PH"/>
            </a:p>
          </p:txBody>
        </p:sp>
      </p:grpSp>
      <p:sp>
        <p:nvSpPr>
          <p:cNvPr id="16" name="TextBox 16">
            <a:extLst>
              <a:ext uri="{FF2B5EF4-FFF2-40B4-BE49-F238E27FC236}">
                <a16:creationId xmlns:a16="http://schemas.microsoft.com/office/drawing/2014/main" id="{2EC84505-EF45-9040-4E7E-99E7B977991D}"/>
              </a:ext>
            </a:extLst>
          </p:cNvPr>
          <p:cNvSpPr txBox="1"/>
          <p:nvPr/>
        </p:nvSpPr>
        <p:spPr>
          <a:xfrm>
            <a:off x="1028700" y="1171575"/>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CAPITAL STRUCTURE</a:t>
            </a:r>
          </a:p>
        </p:txBody>
      </p:sp>
      <p:sp>
        <p:nvSpPr>
          <p:cNvPr id="17" name="TextBox 17">
            <a:extLst>
              <a:ext uri="{FF2B5EF4-FFF2-40B4-BE49-F238E27FC236}">
                <a16:creationId xmlns:a16="http://schemas.microsoft.com/office/drawing/2014/main" id="{A97B6E54-ED3F-06AE-1837-AC5B7FEDAB98}"/>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13</a:t>
            </a:r>
          </a:p>
        </p:txBody>
      </p:sp>
      <p:sp>
        <p:nvSpPr>
          <p:cNvPr id="24" name="TextBox 24">
            <a:extLst>
              <a:ext uri="{FF2B5EF4-FFF2-40B4-BE49-F238E27FC236}">
                <a16:creationId xmlns:a16="http://schemas.microsoft.com/office/drawing/2014/main" id="{D4716A22-EE4E-25FD-D2FA-2ECC2DB8689A}"/>
              </a:ext>
            </a:extLst>
          </p:cNvPr>
          <p:cNvSpPr txBox="1"/>
          <p:nvPr/>
        </p:nvSpPr>
        <p:spPr>
          <a:xfrm>
            <a:off x="7261185" y="6043358"/>
            <a:ext cx="2904808" cy="283924"/>
          </a:xfrm>
          <a:prstGeom prst="rect">
            <a:avLst/>
          </a:prstGeom>
        </p:spPr>
        <p:txBody>
          <a:bodyPr lIns="0" tIns="0" rIns="0" bIns="0" rtlCol="0" anchor="t">
            <a:spAutoFit/>
          </a:bodyPr>
          <a:lstStyle/>
          <a:p>
            <a:pPr algn="l">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P35.4B</a:t>
            </a:r>
          </a:p>
        </p:txBody>
      </p:sp>
      <p:sp>
        <p:nvSpPr>
          <p:cNvPr id="25" name="TextBox 25">
            <a:extLst>
              <a:ext uri="{FF2B5EF4-FFF2-40B4-BE49-F238E27FC236}">
                <a16:creationId xmlns:a16="http://schemas.microsoft.com/office/drawing/2014/main" id="{2361EDA4-5CEC-596B-2896-61B51F6B91E4}"/>
              </a:ext>
            </a:extLst>
          </p:cNvPr>
          <p:cNvSpPr txBox="1"/>
          <p:nvPr/>
        </p:nvSpPr>
        <p:spPr>
          <a:xfrm>
            <a:off x="7261185" y="6387765"/>
            <a:ext cx="3902075" cy="307777"/>
          </a:xfrm>
          <a:prstGeom prst="rect">
            <a:avLst/>
          </a:prstGeom>
        </p:spPr>
        <p:txBody>
          <a:bodyPr lIns="0" tIns="0" rIns="0" bIns="0" rtlCol="0" anchor="t">
            <a:spAutoFit/>
          </a:bodyPr>
          <a:lstStyle/>
          <a:p>
            <a:pPr algn="l">
              <a:lnSpc>
                <a:spcPts val="2370"/>
              </a:lnSpc>
            </a:pPr>
            <a:r>
              <a:rPr lang="en-US" sz="2000" spc="40">
                <a:solidFill>
                  <a:srgbClr val="000F73"/>
                </a:solidFill>
                <a:latin typeface="Henry Sans" panose="02010503040501010106" pitchFamily="2" charset="0"/>
                <a:ea typeface="Henry Sans 1"/>
                <a:cs typeface="Henry Sans 1"/>
                <a:sym typeface="Henry Sans 1"/>
              </a:rPr>
              <a:t>CASH AND CASH EQUIVALENTS</a:t>
            </a:r>
          </a:p>
        </p:txBody>
      </p:sp>
      <p:sp>
        <p:nvSpPr>
          <p:cNvPr id="26" name="TextBox 26">
            <a:extLst>
              <a:ext uri="{FF2B5EF4-FFF2-40B4-BE49-F238E27FC236}">
                <a16:creationId xmlns:a16="http://schemas.microsoft.com/office/drawing/2014/main" id="{536D00F5-B416-7D34-4711-85C0894EF5A2}"/>
              </a:ext>
            </a:extLst>
          </p:cNvPr>
          <p:cNvSpPr txBox="1"/>
          <p:nvPr/>
        </p:nvSpPr>
        <p:spPr>
          <a:xfrm>
            <a:off x="7261185" y="7158315"/>
            <a:ext cx="2904808" cy="283924"/>
          </a:xfrm>
          <a:prstGeom prst="rect">
            <a:avLst/>
          </a:prstGeom>
        </p:spPr>
        <p:txBody>
          <a:bodyPr lIns="0" tIns="0" rIns="0" bIns="0" rtlCol="0" anchor="t">
            <a:spAutoFit/>
          </a:bodyPr>
          <a:lstStyle/>
          <a:p>
            <a:pPr algn="l">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P220.9B</a:t>
            </a:r>
          </a:p>
        </p:txBody>
      </p:sp>
      <p:sp>
        <p:nvSpPr>
          <p:cNvPr id="27" name="TextBox 27">
            <a:extLst>
              <a:ext uri="{FF2B5EF4-FFF2-40B4-BE49-F238E27FC236}">
                <a16:creationId xmlns:a16="http://schemas.microsoft.com/office/drawing/2014/main" id="{3BB4A87E-DA1B-D949-6547-E2F9614D20DB}"/>
              </a:ext>
            </a:extLst>
          </p:cNvPr>
          <p:cNvSpPr txBox="1"/>
          <p:nvPr/>
        </p:nvSpPr>
        <p:spPr>
          <a:xfrm>
            <a:off x="7261185" y="7517191"/>
            <a:ext cx="3902075" cy="307777"/>
          </a:xfrm>
          <a:prstGeom prst="rect">
            <a:avLst/>
          </a:prstGeom>
        </p:spPr>
        <p:txBody>
          <a:bodyPr lIns="0" tIns="0" rIns="0" bIns="0" rtlCol="0" anchor="t">
            <a:spAutoFit/>
          </a:bodyPr>
          <a:lstStyle/>
          <a:p>
            <a:pPr algn="l">
              <a:lnSpc>
                <a:spcPts val="2370"/>
              </a:lnSpc>
            </a:pPr>
            <a:r>
              <a:rPr lang="en-US" sz="2000" spc="40">
                <a:solidFill>
                  <a:srgbClr val="000F73"/>
                </a:solidFill>
                <a:latin typeface="Henry Sans" panose="02010503040501010106" pitchFamily="2" charset="0"/>
                <a:ea typeface="Henry Sans 1"/>
                <a:cs typeface="Henry Sans 1"/>
                <a:sym typeface="Henry Sans 1"/>
              </a:rPr>
              <a:t>TOTAL CURRENT ASSETS</a:t>
            </a:r>
          </a:p>
        </p:txBody>
      </p:sp>
      <p:sp>
        <p:nvSpPr>
          <p:cNvPr id="32" name="TextBox 32">
            <a:extLst>
              <a:ext uri="{FF2B5EF4-FFF2-40B4-BE49-F238E27FC236}">
                <a16:creationId xmlns:a16="http://schemas.microsoft.com/office/drawing/2014/main" id="{3EDC70A4-F6B8-30DF-4570-A4B4E7EC5099}"/>
              </a:ext>
            </a:extLst>
          </p:cNvPr>
          <p:cNvSpPr txBox="1"/>
          <p:nvPr/>
        </p:nvSpPr>
        <p:spPr>
          <a:xfrm>
            <a:off x="7261185" y="4838700"/>
            <a:ext cx="2904808" cy="283924"/>
          </a:xfrm>
          <a:prstGeom prst="rect">
            <a:avLst/>
          </a:prstGeom>
        </p:spPr>
        <p:txBody>
          <a:bodyPr lIns="0" tIns="0" rIns="0" bIns="0" rtlCol="0" anchor="t">
            <a:spAutoFit/>
          </a:bodyPr>
          <a:lstStyle/>
          <a:p>
            <a:pPr algn="l">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P19.9B</a:t>
            </a:r>
          </a:p>
        </p:txBody>
      </p:sp>
      <p:sp>
        <p:nvSpPr>
          <p:cNvPr id="33" name="TextBox 33">
            <a:extLst>
              <a:ext uri="{FF2B5EF4-FFF2-40B4-BE49-F238E27FC236}">
                <a16:creationId xmlns:a16="http://schemas.microsoft.com/office/drawing/2014/main" id="{50E65BB6-CCF0-DDE2-82D9-0720D64CB99F}"/>
              </a:ext>
            </a:extLst>
          </p:cNvPr>
          <p:cNvSpPr txBox="1"/>
          <p:nvPr/>
        </p:nvSpPr>
        <p:spPr>
          <a:xfrm>
            <a:off x="7261185" y="5183107"/>
            <a:ext cx="3902075" cy="307777"/>
          </a:xfrm>
          <a:prstGeom prst="rect">
            <a:avLst/>
          </a:prstGeom>
        </p:spPr>
        <p:txBody>
          <a:bodyPr lIns="0" tIns="0" rIns="0" bIns="0" rtlCol="0" anchor="t">
            <a:spAutoFit/>
          </a:bodyPr>
          <a:lstStyle/>
          <a:p>
            <a:pPr algn="l">
              <a:lnSpc>
                <a:spcPts val="2370"/>
              </a:lnSpc>
            </a:pPr>
            <a:r>
              <a:rPr lang="en-US" sz="2000" spc="40" dirty="0">
                <a:solidFill>
                  <a:srgbClr val="000F73"/>
                </a:solidFill>
                <a:latin typeface="Henry Sans" panose="02010503040501010106" pitchFamily="2" charset="0"/>
                <a:ea typeface="Henry Sans 1"/>
                <a:cs typeface="Henry Sans 1"/>
                <a:sym typeface="Henry Sans 1"/>
              </a:rPr>
              <a:t>OPERATING CASH FLOW</a:t>
            </a:r>
          </a:p>
        </p:txBody>
      </p:sp>
      <p:sp>
        <p:nvSpPr>
          <p:cNvPr id="37" name="TextBox 24">
            <a:extLst>
              <a:ext uri="{FF2B5EF4-FFF2-40B4-BE49-F238E27FC236}">
                <a16:creationId xmlns:a16="http://schemas.microsoft.com/office/drawing/2014/main" id="{47B59166-F079-6D23-54C2-B711CCC9157B}"/>
              </a:ext>
            </a:extLst>
          </p:cNvPr>
          <p:cNvSpPr txBox="1"/>
          <p:nvPr/>
        </p:nvSpPr>
        <p:spPr>
          <a:xfrm>
            <a:off x="13242925" y="6041115"/>
            <a:ext cx="2904808" cy="283924"/>
          </a:xfrm>
          <a:prstGeom prst="rect">
            <a:avLst/>
          </a:prstGeom>
        </p:spPr>
        <p:txBody>
          <a:bodyPr lIns="0" tIns="0" rIns="0" bIns="0" rtlCol="0" anchor="t">
            <a:spAutoFit/>
          </a:bodyPr>
          <a:lstStyle/>
          <a:p>
            <a:pPr>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P632.6B</a:t>
            </a:r>
          </a:p>
        </p:txBody>
      </p:sp>
      <p:sp>
        <p:nvSpPr>
          <p:cNvPr id="38" name="TextBox 25">
            <a:extLst>
              <a:ext uri="{FF2B5EF4-FFF2-40B4-BE49-F238E27FC236}">
                <a16:creationId xmlns:a16="http://schemas.microsoft.com/office/drawing/2014/main" id="{F755DC65-CC6D-103D-4CF3-4818A06CE446}"/>
              </a:ext>
            </a:extLst>
          </p:cNvPr>
          <p:cNvSpPr txBox="1"/>
          <p:nvPr/>
        </p:nvSpPr>
        <p:spPr>
          <a:xfrm>
            <a:off x="13242925" y="6385522"/>
            <a:ext cx="3902075" cy="307777"/>
          </a:xfrm>
          <a:prstGeom prst="rect">
            <a:avLst/>
          </a:prstGeom>
        </p:spPr>
        <p:txBody>
          <a:bodyPr lIns="0" tIns="0" rIns="0" bIns="0" rtlCol="0" anchor="t">
            <a:spAutoFit/>
          </a:bodyPr>
          <a:lstStyle/>
          <a:p>
            <a:pPr>
              <a:lnSpc>
                <a:spcPts val="2370"/>
              </a:lnSpc>
            </a:pPr>
            <a:r>
              <a:rPr lang="en-US" sz="2000" spc="40" dirty="0">
                <a:solidFill>
                  <a:srgbClr val="000F73"/>
                </a:solidFill>
                <a:latin typeface="Henry Sans" panose="02010503040501010106" pitchFamily="2" charset="0"/>
                <a:ea typeface="Henry Sans 1"/>
                <a:cs typeface="Henry Sans 1"/>
                <a:sym typeface="Henry Sans 1"/>
              </a:rPr>
              <a:t>TOTAL LIABILITIES</a:t>
            </a:r>
          </a:p>
        </p:txBody>
      </p:sp>
      <p:sp>
        <p:nvSpPr>
          <p:cNvPr id="39" name="TextBox 26">
            <a:extLst>
              <a:ext uri="{FF2B5EF4-FFF2-40B4-BE49-F238E27FC236}">
                <a16:creationId xmlns:a16="http://schemas.microsoft.com/office/drawing/2014/main" id="{0D697361-9513-7EF7-DDA8-3447EF1C1E70}"/>
              </a:ext>
            </a:extLst>
          </p:cNvPr>
          <p:cNvSpPr txBox="1"/>
          <p:nvPr/>
        </p:nvSpPr>
        <p:spPr>
          <a:xfrm>
            <a:off x="13242925" y="7156072"/>
            <a:ext cx="2904808" cy="283924"/>
          </a:xfrm>
          <a:prstGeom prst="rect">
            <a:avLst/>
          </a:prstGeom>
        </p:spPr>
        <p:txBody>
          <a:bodyPr lIns="0" tIns="0" rIns="0" bIns="0" rtlCol="0" anchor="t">
            <a:spAutoFit/>
          </a:bodyPr>
          <a:lstStyle/>
          <a:p>
            <a:pPr>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45:55</a:t>
            </a:r>
          </a:p>
        </p:txBody>
      </p:sp>
      <p:sp>
        <p:nvSpPr>
          <p:cNvPr id="40" name="TextBox 27">
            <a:extLst>
              <a:ext uri="{FF2B5EF4-FFF2-40B4-BE49-F238E27FC236}">
                <a16:creationId xmlns:a16="http://schemas.microsoft.com/office/drawing/2014/main" id="{8B71C6DB-4F79-C5C1-D2C6-33980CB1F05B}"/>
              </a:ext>
            </a:extLst>
          </p:cNvPr>
          <p:cNvSpPr txBox="1"/>
          <p:nvPr/>
        </p:nvSpPr>
        <p:spPr>
          <a:xfrm>
            <a:off x="13242925" y="7500480"/>
            <a:ext cx="3902075" cy="307777"/>
          </a:xfrm>
          <a:prstGeom prst="rect">
            <a:avLst/>
          </a:prstGeom>
        </p:spPr>
        <p:txBody>
          <a:bodyPr lIns="0" tIns="0" rIns="0" bIns="0" rtlCol="0" anchor="t">
            <a:spAutoFit/>
          </a:bodyPr>
          <a:lstStyle/>
          <a:p>
            <a:pPr>
              <a:lnSpc>
                <a:spcPts val="2370"/>
              </a:lnSpc>
            </a:pPr>
            <a:r>
              <a:rPr lang="en-US" sz="2000" spc="40" dirty="0">
                <a:solidFill>
                  <a:srgbClr val="000F73"/>
                </a:solidFill>
                <a:latin typeface="Henry Sans" panose="02010503040501010106" pitchFamily="2" charset="0"/>
                <a:ea typeface="Henry Sans 1"/>
                <a:cs typeface="Henry Sans 1"/>
                <a:sym typeface="Henry Sans 1"/>
              </a:rPr>
              <a:t>NET DEBT-TO-EQUITY RATIO</a:t>
            </a:r>
          </a:p>
        </p:txBody>
      </p:sp>
      <p:sp>
        <p:nvSpPr>
          <p:cNvPr id="41" name="TextBox 32">
            <a:extLst>
              <a:ext uri="{FF2B5EF4-FFF2-40B4-BE49-F238E27FC236}">
                <a16:creationId xmlns:a16="http://schemas.microsoft.com/office/drawing/2014/main" id="{81BD7A55-7BD4-F09D-20EC-022ECA0742A5}"/>
              </a:ext>
            </a:extLst>
          </p:cNvPr>
          <p:cNvSpPr txBox="1"/>
          <p:nvPr/>
        </p:nvSpPr>
        <p:spPr>
          <a:xfrm>
            <a:off x="13242925" y="4836457"/>
            <a:ext cx="2904808" cy="283924"/>
          </a:xfrm>
          <a:prstGeom prst="rect">
            <a:avLst/>
          </a:prstGeom>
        </p:spPr>
        <p:txBody>
          <a:bodyPr lIns="0" tIns="0" rIns="0" bIns="0" rtlCol="0" anchor="t">
            <a:spAutoFit/>
          </a:bodyPr>
          <a:lstStyle/>
          <a:p>
            <a:pPr>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P426.1B</a:t>
            </a:r>
          </a:p>
        </p:txBody>
      </p:sp>
      <p:sp>
        <p:nvSpPr>
          <p:cNvPr id="42" name="TextBox 33">
            <a:extLst>
              <a:ext uri="{FF2B5EF4-FFF2-40B4-BE49-F238E27FC236}">
                <a16:creationId xmlns:a16="http://schemas.microsoft.com/office/drawing/2014/main" id="{E21E7466-4D3D-0051-B73A-229A57180E70}"/>
              </a:ext>
            </a:extLst>
          </p:cNvPr>
          <p:cNvSpPr txBox="1"/>
          <p:nvPr/>
        </p:nvSpPr>
        <p:spPr>
          <a:xfrm>
            <a:off x="13242925" y="5180864"/>
            <a:ext cx="3902075" cy="307777"/>
          </a:xfrm>
          <a:prstGeom prst="rect">
            <a:avLst/>
          </a:prstGeom>
        </p:spPr>
        <p:txBody>
          <a:bodyPr lIns="0" tIns="0" rIns="0" bIns="0" rtlCol="0" anchor="t">
            <a:spAutoFit/>
          </a:bodyPr>
          <a:lstStyle/>
          <a:p>
            <a:pPr>
              <a:lnSpc>
                <a:spcPts val="2370"/>
              </a:lnSpc>
            </a:pPr>
            <a:r>
              <a:rPr lang="en-US" sz="2000" spc="40" dirty="0">
                <a:solidFill>
                  <a:srgbClr val="000F73"/>
                </a:solidFill>
                <a:latin typeface="Henry Sans" panose="02010503040501010106" pitchFamily="2" charset="0"/>
                <a:ea typeface="Henry Sans 1"/>
                <a:cs typeface="Henry Sans 1"/>
                <a:sym typeface="Henry Sans 1"/>
              </a:rPr>
              <a:t>INTEREST-BEARING DEBT</a:t>
            </a:r>
          </a:p>
        </p:txBody>
      </p:sp>
      <p:sp>
        <p:nvSpPr>
          <p:cNvPr id="55" name="TextBox 24">
            <a:extLst>
              <a:ext uri="{FF2B5EF4-FFF2-40B4-BE49-F238E27FC236}">
                <a16:creationId xmlns:a16="http://schemas.microsoft.com/office/drawing/2014/main" id="{709DDF6D-949E-3082-9398-A9E986DD2FF5}"/>
              </a:ext>
            </a:extLst>
          </p:cNvPr>
          <p:cNvSpPr txBox="1"/>
          <p:nvPr/>
        </p:nvSpPr>
        <p:spPr>
          <a:xfrm>
            <a:off x="1295400" y="6041115"/>
            <a:ext cx="2904808" cy="283924"/>
          </a:xfrm>
          <a:prstGeom prst="rect">
            <a:avLst/>
          </a:prstGeom>
        </p:spPr>
        <p:txBody>
          <a:bodyPr lIns="0" tIns="0" rIns="0" bIns="0" rtlCol="0" anchor="t">
            <a:spAutoFit/>
          </a:bodyPr>
          <a:lstStyle/>
          <a:p>
            <a:pPr>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P679.3B</a:t>
            </a:r>
          </a:p>
        </p:txBody>
      </p:sp>
      <p:sp>
        <p:nvSpPr>
          <p:cNvPr id="56" name="TextBox 25">
            <a:extLst>
              <a:ext uri="{FF2B5EF4-FFF2-40B4-BE49-F238E27FC236}">
                <a16:creationId xmlns:a16="http://schemas.microsoft.com/office/drawing/2014/main" id="{BBD2A027-F7E3-8F99-1CDA-AE85A06F7908}"/>
              </a:ext>
            </a:extLst>
          </p:cNvPr>
          <p:cNvSpPr txBox="1"/>
          <p:nvPr/>
        </p:nvSpPr>
        <p:spPr>
          <a:xfrm>
            <a:off x="1295400" y="6385522"/>
            <a:ext cx="3902075" cy="307777"/>
          </a:xfrm>
          <a:prstGeom prst="rect">
            <a:avLst/>
          </a:prstGeom>
        </p:spPr>
        <p:txBody>
          <a:bodyPr lIns="0" tIns="0" rIns="0" bIns="0" rtlCol="0" anchor="t">
            <a:spAutoFit/>
          </a:bodyPr>
          <a:lstStyle/>
          <a:p>
            <a:pPr>
              <a:lnSpc>
                <a:spcPts val="2370"/>
              </a:lnSpc>
            </a:pPr>
            <a:r>
              <a:rPr lang="en-US" sz="2000" spc="40" dirty="0">
                <a:solidFill>
                  <a:srgbClr val="000F73"/>
                </a:solidFill>
                <a:latin typeface="Henry Sans" panose="02010503040501010106" pitchFamily="2" charset="0"/>
                <a:ea typeface="Henry Sans 1"/>
                <a:cs typeface="Henry Sans 1"/>
                <a:sym typeface="Henry Sans 1"/>
              </a:rPr>
              <a:t>INVESTMENT PROPERTIES</a:t>
            </a:r>
          </a:p>
        </p:txBody>
      </p:sp>
      <p:sp>
        <p:nvSpPr>
          <p:cNvPr id="57" name="TextBox 26">
            <a:extLst>
              <a:ext uri="{FF2B5EF4-FFF2-40B4-BE49-F238E27FC236}">
                <a16:creationId xmlns:a16="http://schemas.microsoft.com/office/drawing/2014/main" id="{D0AAB9DF-A126-82EE-806D-559A58519E85}"/>
              </a:ext>
            </a:extLst>
          </p:cNvPr>
          <p:cNvSpPr txBox="1"/>
          <p:nvPr/>
        </p:nvSpPr>
        <p:spPr>
          <a:xfrm>
            <a:off x="1295400" y="7156072"/>
            <a:ext cx="2904808" cy="283924"/>
          </a:xfrm>
          <a:prstGeom prst="rect">
            <a:avLst/>
          </a:prstGeom>
        </p:spPr>
        <p:txBody>
          <a:bodyPr lIns="0" tIns="0" rIns="0" bIns="0" rtlCol="0" anchor="t">
            <a:spAutoFit/>
          </a:bodyPr>
          <a:lstStyle/>
          <a:p>
            <a:pPr>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P182.1B</a:t>
            </a:r>
          </a:p>
        </p:txBody>
      </p:sp>
      <p:sp>
        <p:nvSpPr>
          <p:cNvPr id="58" name="TextBox 27">
            <a:extLst>
              <a:ext uri="{FF2B5EF4-FFF2-40B4-BE49-F238E27FC236}">
                <a16:creationId xmlns:a16="http://schemas.microsoft.com/office/drawing/2014/main" id="{1C27C5EE-898F-967D-64AF-50BC1B08FC79}"/>
              </a:ext>
            </a:extLst>
          </p:cNvPr>
          <p:cNvSpPr txBox="1"/>
          <p:nvPr/>
        </p:nvSpPr>
        <p:spPr>
          <a:xfrm>
            <a:off x="1295400" y="7500480"/>
            <a:ext cx="3902075" cy="307777"/>
          </a:xfrm>
          <a:prstGeom prst="rect">
            <a:avLst/>
          </a:prstGeom>
        </p:spPr>
        <p:txBody>
          <a:bodyPr lIns="0" tIns="0" rIns="0" bIns="0" rtlCol="0" anchor="t">
            <a:spAutoFit/>
          </a:bodyPr>
          <a:lstStyle/>
          <a:p>
            <a:pPr>
              <a:lnSpc>
                <a:spcPts val="2370"/>
              </a:lnSpc>
            </a:pPr>
            <a:r>
              <a:rPr lang="en-US" sz="2000" spc="40">
                <a:solidFill>
                  <a:srgbClr val="000F73"/>
                </a:solidFill>
                <a:latin typeface="Henry Sans"/>
                <a:ea typeface="Henry Sans 1"/>
                <a:cs typeface="Henry Sans 1"/>
                <a:sym typeface="Henry Sans 1"/>
              </a:rPr>
              <a:t>REAL ESTATE INVENTORY</a:t>
            </a:r>
            <a:endParaRPr lang="en-US" sz="2000" spc="40" dirty="0">
              <a:solidFill>
                <a:srgbClr val="000F73"/>
              </a:solidFill>
              <a:latin typeface="Henry Sans" panose="02010503040501010106" pitchFamily="2" charset="0"/>
              <a:ea typeface="Henry Sans 1"/>
              <a:cs typeface="Henry Sans 1"/>
              <a:sym typeface="Henry Sans 1"/>
            </a:endParaRPr>
          </a:p>
        </p:txBody>
      </p:sp>
      <p:sp>
        <p:nvSpPr>
          <p:cNvPr id="59" name="TextBox 32">
            <a:extLst>
              <a:ext uri="{FF2B5EF4-FFF2-40B4-BE49-F238E27FC236}">
                <a16:creationId xmlns:a16="http://schemas.microsoft.com/office/drawing/2014/main" id="{4B0CF7D9-FC91-6264-4F3F-0BD3D0C16E5B}"/>
              </a:ext>
            </a:extLst>
          </p:cNvPr>
          <p:cNvSpPr txBox="1"/>
          <p:nvPr/>
        </p:nvSpPr>
        <p:spPr>
          <a:xfrm>
            <a:off x="1295400" y="4836457"/>
            <a:ext cx="2904808" cy="283924"/>
          </a:xfrm>
          <a:prstGeom prst="rect">
            <a:avLst/>
          </a:prstGeom>
        </p:spPr>
        <p:txBody>
          <a:bodyPr lIns="0" tIns="0" rIns="0" bIns="0" rtlCol="0" anchor="t">
            <a:spAutoFit/>
          </a:bodyPr>
          <a:lstStyle/>
          <a:p>
            <a:pPr>
              <a:lnSpc>
                <a:spcPts val="2163"/>
              </a:lnSpc>
            </a:pPr>
            <a:r>
              <a:rPr lang="en-US" sz="3000" b="1" spc="63" dirty="0">
                <a:solidFill>
                  <a:srgbClr val="000F73"/>
                </a:solidFill>
                <a:latin typeface="Henry Sans Bold" panose="02010803040501010106" pitchFamily="2" charset="0"/>
                <a:ea typeface="Henry Sans 1 Bold"/>
                <a:cs typeface="Henry Sans 1 Bold"/>
                <a:sym typeface="Henry Sans 1 Bold"/>
              </a:rPr>
              <a:t>P1,110.9B</a:t>
            </a:r>
          </a:p>
        </p:txBody>
      </p:sp>
      <p:sp>
        <p:nvSpPr>
          <p:cNvPr id="60" name="TextBox 33">
            <a:extLst>
              <a:ext uri="{FF2B5EF4-FFF2-40B4-BE49-F238E27FC236}">
                <a16:creationId xmlns:a16="http://schemas.microsoft.com/office/drawing/2014/main" id="{8570614C-3E7D-3937-F0B5-D086698ABA90}"/>
              </a:ext>
            </a:extLst>
          </p:cNvPr>
          <p:cNvSpPr txBox="1"/>
          <p:nvPr/>
        </p:nvSpPr>
        <p:spPr>
          <a:xfrm>
            <a:off x="1295400" y="5180864"/>
            <a:ext cx="3902075" cy="307777"/>
          </a:xfrm>
          <a:prstGeom prst="rect">
            <a:avLst/>
          </a:prstGeom>
        </p:spPr>
        <p:txBody>
          <a:bodyPr lIns="0" tIns="0" rIns="0" bIns="0" rtlCol="0" anchor="t">
            <a:spAutoFit/>
          </a:bodyPr>
          <a:lstStyle/>
          <a:p>
            <a:pPr>
              <a:lnSpc>
                <a:spcPts val="2370"/>
              </a:lnSpc>
            </a:pPr>
            <a:r>
              <a:rPr lang="en-US" sz="2000" spc="40" dirty="0">
                <a:solidFill>
                  <a:srgbClr val="000F73"/>
                </a:solidFill>
                <a:latin typeface="Henry Sans" panose="02010503040501010106" pitchFamily="2" charset="0"/>
                <a:ea typeface="Henry Sans 1"/>
                <a:cs typeface="Henry Sans 1"/>
                <a:sym typeface="Henry Sans 1"/>
              </a:rPr>
              <a:t>TOTAL ASSETS</a:t>
            </a:r>
          </a:p>
        </p:txBody>
      </p:sp>
      <p:sp>
        <p:nvSpPr>
          <p:cNvPr id="61" name="TextBox 24">
            <a:extLst>
              <a:ext uri="{FF2B5EF4-FFF2-40B4-BE49-F238E27FC236}">
                <a16:creationId xmlns:a16="http://schemas.microsoft.com/office/drawing/2014/main" id="{2AC0DBD2-55C1-F4FD-1485-B188C7488242}"/>
              </a:ext>
            </a:extLst>
          </p:cNvPr>
          <p:cNvSpPr txBox="1"/>
          <p:nvPr/>
        </p:nvSpPr>
        <p:spPr>
          <a:xfrm>
            <a:off x="1028700" y="2128609"/>
            <a:ext cx="14709913" cy="870175"/>
          </a:xfrm>
          <a:prstGeom prst="rect">
            <a:avLst/>
          </a:prstGeom>
        </p:spPr>
        <p:txBody>
          <a:bodyPr lIns="0" tIns="0" rIns="0" bIns="0" rtlCol="0" anchor="t">
            <a:spAutoFit/>
          </a:bodyPr>
          <a:lstStyle/>
          <a:p>
            <a:pPr>
              <a:lnSpc>
                <a:spcPts val="3614"/>
              </a:lnSpc>
              <a:spcBef>
                <a:spcPct val="0"/>
              </a:spcBef>
            </a:pPr>
            <a:r>
              <a:rPr lang="en-US" sz="2582" dirty="0">
                <a:solidFill>
                  <a:srgbClr val="000F73"/>
                </a:solidFill>
                <a:latin typeface="Henry Sans" panose="02010503040501010106" pitchFamily="2" charset="0"/>
              </a:rPr>
              <a:t>Asset growth is well-supported by disciplined balance sheet management, with healthy liquidity and strategically managed debt.</a:t>
            </a:r>
            <a:endParaRPr lang="en-US" sz="2582" dirty="0">
              <a:solidFill>
                <a:srgbClr val="000F73"/>
              </a:solidFill>
              <a:latin typeface="Henry Sans" panose="02010503040501010106" pitchFamily="2" charset="0"/>
              <a:sym typeface="Henry Sans 1"/>
            </a:endParaRPr>
          </a:p>
        </p:txBody>
      </p:sp>
    </p:spTree>
    <p:extLst>
      <p:ext uri="{BB962C8B-B14F-4D97-AF65-F5344CB8AC3E}">
        <p14:creationId xmlns:p14="http://schemas.microsoft.com/office/powerpoint/2010/main" val="1756785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ED23C-0726-E4E4-98EA-49C4AA9FB1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A7CF8A3-38A9-9CD6-D29C-E4450904142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313A477E-8868-0E19-5158-15DC5EEF89E5}"/>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A474D214-23E1-A0D4-B418-6DD70745EED9}"/>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216E7F39-9678-B464-9CC5-8ADADE1FD675}"/>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06EE9770-CBD7-6097-CF5B-4EAC7D309DEA}"/>
              </a:ext>
            </a:extLst>
          </p:cNvPr>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5"/>
            <a:stretch>
              <a:fillRect l="-10075" t="-9999"/>
            </a:stretch>
          </a:blipFill>
        </p:spPr>
        <p:txBody>
          <a:bodyPr/>
          <a:lstStyle/>
          <a:p>
            <a:endParaRPr lang="en-PH"/>
          </a:p>
        </p:txBody>
      </p:sp>
      <p:grpSp>
        <p:nvGrpSpPr>
          <p:cNvPr id="7" name="Group 7">
            <a:extLst>
              <a:ext uri="{FF2B5EF4-FFF2-40B4-BE49-F238E27FC236}">
                <a16:creationId xmlns:a16="http://schemas.microsoft.com/office/drawing/2014/main" id="{C651CB0A-2E52-538B-D140-0B7011A4DB77}"/>
              </a:ext>
            </a:extLst>
          </p:cNvPr>
          <p:cNvGrpSpPr/>
          <p:nvPr/>
        </p:nvGrpSpPr>
        <p:grpSpPr>
          <a:xfrm>
            <a:off x="12706" y="145721"/>
            <a:ext cx="18288000" cy="8878793"/>
            <a:chOff x="0" y="0"/>
            <a:chExt cx="4816593" cy="2338448"/>
          </a:xfrm>
        </p:grpSpPr>
        <p:sp>
          <p:nvSpPr>
            <p:cNvPr id="8" name="Freeform 8">
              <a:extLst>
                <a:ext uri="{FF2B5EF4-FFF2-40B4-BE49-F238E27FC236}">
                  <a16:creationId xmlns:a16="http://schemas.microsoft.com/office/drawing/2014/main" id="{2A3D18CC-34D1-BD88-544D-C480C1353FC2}"/>
                </a:ext>
              </a:extLst>
            </p:cNvPr>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dirty="0"/>
            </a:p>
          </p:txBody>
        </p:sp>
        <p:sp>
          <p:nvSpPr>
            <p:cNvPr id="9" name="TextBox 9">
              <a:extLst>
                <a:ext uri="{FF2B5EF4-FFF2-40B4-BE49-F238E27FC236}">
                  <a16:creationId xmlns:a16="http://schemas.microsoft.com/office/drawing/2014/main" id="{1CD661E1-E632-1AA5-8D66-4C86F99F9933}"/>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8D1AB043-796F-6FC8-98CF-93F7676BC337}"/>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6" name="TextBox 16">
            <a:extLst>
              <a:ext uri="{FF2B5EF4-FFF2-40B4-BE49-F238E27FC236}">
                <a16:creationId xmlns:a16="http://schemas.microsoft.com/office/drawing/2014/main" id="{6F0404FC-6AB9-7E9B-1BFF-8552B71A0843}"/>
              </a:ext>
            </a:extLst>
          </p:cNvPr>
          <p:cNvSpPr txBox="1"/>
          <p:nvPr/>
        </p:nvSpPr>
        <p:spPr>
          <a:xfrm>
            <a:off x="1028700" y="1171575"/>
            <a:ext cx="15582900" cy="1436291"/>
          </a:xfrm>
          <a:prstGeom prst="rect">
            <a:avLst/>
          </a:prstGeom>
        </p:spPr>
        <p:txBody>
          <a:bodyPr wrap="square"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STRONG BALANCE SHEET AND PRUDENT CAPITAL MANAGEMENT </a:t>
            </a:r>
          </a:p>
        </p:txBody>
      </p:sp>
      <p:sp>
        <p:nvSpPr>
          <p:cNvPr id="17" name="TextBox 17">
            <a:extLst>
              <a:ext uri="{FF2B5EF4-FFF2-40B4-BE49-F238E27FC236}">
                <a16:creationId xmlns:a16="http://schemas.microsoft.com/office/drawing/2014/main" id="{6B7BC880-26B3-5AC8-0C56-713C0BECA361}"/>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14</a:t>
            </a:r>
          </a:p>
        </p:txBody>
      </p:sp>
      <p:sp>
        <p:nvSpPr>
          <p:cNvPr id="61" name="TextBox 24">
            <a:extLst>
              <a:ext uri="{FF2B5EF4-FFF2-40B4-BE49-F238E27FC236}">
                <a16:creationId xmlns:a16="http://schemas.microsoft.com/office/drawing/2014/main" id="{582460AD-86F3-DFD5-51B4-611FB40D8D5B}"/>
              </a:ext>
            </a:extLst>
          </p:cNvPr>
          <p:cNvSpPr txBox="1"/>
          <p:nvPr/>
        </p:nvSpPr>
        <p:spPr>
          <a:xfrm>
            <a:off x="1028696" y="2600932"/>
            <a:ext cx="14709913" cy="870175"/>
          </a:xfrm>
          <a:prstGeom prst="rect">
            <a:avLst/>
          </a:prstGeom>
        </p:spPr>
        <p:txBody>
          <a:bodyPr lIns="0" tIns="0" rIns="0" bIns="0" rtlCol="0" anchor="t">
            <a:spAutoFit/>
          </a:bodyPr>
          <a:lstStyle/>
          <a:p>
            <a:pPr>
              <a:lnSpc>
                <a:spcPts val="3614"/>
              </a:lnSpc>
              <a:spcBef>
                <a:spcPct val="0"/>
              </a:spcBef>
            </a:pPr>
            <a:r>
              <a:rPr lang="en-US" sz="2582" dirty="0">
                <a:solidFill>
                  <a:srgbClr val="000F73"/>
                </a:solidFill>
                <a:latin typeface="Henry Sans" panose="02010503040501010106" pitchFamily="2" charset="0"/>
              </a:rPr>
              <a:t>Healthy balance sheet and careful cash flow management, backed by disciplined investment assessment on land banking and project developments</a:t>
            </a:r>
            <a:endParaRPr lang="en-US" sz="2582" dirty="0">
              <a:solidFill>
                <a:srgbClr val="000F73"/>
              </a:solidFill>
              <a:latin typeface="Henry Sans" panose="02010503040501010106" pitchFamily="2" charset="0"/>
              <a:sym typeface="Henry Sans 1"/>
            </a:endParaRPr>
          </a:p>
        </p:txBody>
      </p:sp>
      <p:grpSp>
        <p:nvGrpSpPr>
          <p:cNvPr id="30" name="Group 29">
            <a:extLst>
              <a:ext uri="{FF2B5EF4-FFF2-40B4-BE49-F238E27FC236}">
                <a16:creationId xmlns:a16="http://schemas.microsoft.com/office/drawing/2014/main" id="{BF12EF48-2DA4-A073-4FC3-7F36AA405EC3}"/>
              </a:ext>
            </a:extLst>
          </p:cNvPr>
          <p:cNvGrpSpPr/>
          <p:nvPr/>
        </p:nvGrpSpPr>
        <p:grpSpPr>
          <a:xfrm>
            <a:off x="1219200" y="3503261"/>
            <a:ext cx="7467600" cy="2783239"/>
            <a:chOff x="1219200" y="3717888"/>
            <a:chExt cx="5410200" cy="2568612"/>
          </a:xfrm>
        </p:grpSpPr>
        <p:graphicFrame>
          <p:nvGraphicFramePr>
            <p:cNvPr id="19" name="Chart 18">
              <a:extLst>
                <a:ext uri="{FF2B5EF4-FFF2-40B4-BE49-F238E27FC236}">
                  <a16:creationId xmlns:a16="http://schemas.microsoft.com/office/drawing/2014/main" id="{E27AA668-62EA-FA33-9C7D-69266B7A2D01}"/>
                </a:ext>
              </a:extLst>
            </p:cNvPr>
            <p:cNvGraphicFramePr>
              <a:graphicFrameLocks/>
            </p:cNvGraphicFramePr>
            <p:nvPr>
              <p:extLst>
                <p:ext uri="{D42A27DB-BD31-4B8C-83A1-F6EECF244321}">
                  <p14:modId xmlns:p14="http://schemas.microsoft.com/office/powerpoint/2010/main" val="1121350436"/>
                </p:ext>
              </p:extLst>
            </p:nvPr>
          </p:nvGraphicFramePr>
          <p:xfrm>
            <a:off x="1243073" y="3717888"/>
            <a:ext cx="5386327" cy="2568612"/>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Box 21">
              <a:extLst>
                <a:ext uri="{FF2B5EF4-FFF2-40B4-BE49-F238E27FC236}">
                  <a16:creationId xmlns:a16="http://schemas.microsoft.com/office/drawing/2014/main" id="{1B1B5A35-46A7-DD9C-8293-6B19335D2918}"/>
                </a:ext>
              </a:extLst>
            </p:cNvPr>
            <p:cNvSpPr txBox="1"/>
            <p:nvPr/>
          </p:nvSpPr>
          <p:spPr>
            <a:xfrm rot="16200000">
              <a:off x="1137447" y="4775366"/>
              <a:ext cx="425116" cy="261610"/>
            </a:xfrm>
            <a:prstGeom prst="rect">
              <a:avLst/>
            </a:prstGeom>
            <a:noFill/>
          </p:spPr>
          <p:txBody>
            <a:bodyPr wrap="square" rtlCol="0">
              <a:spAutoFit/>
            </a:bodyPr>
            <a:lstStyle/>
            <a:p>
              <a:r>
                <a:rPr lang="en-PH" sz="1100" dirty="0"/>
                <a:t>(x)</a:t>
              </a:r>
            </a:p>
          </p:txBody>
        </p:sp>
      </p:grpSp>
      <p:grpSp>
        <p:nvGrpSpPr>
          <p:cNvPr id="31" name="Group 30">
            <a:extLst>
              <a:ext uri="{FF2B5EF4-FFF2-40B4-BE49-F238E27FC236}">
                <a16:creationId xmlns:a16="http://schemas.microsoft.com/office/drawing/2014/main" id="{698DD978-1CA0-FD1C-8943-C86F6D5EC479}"/>
              </a:ext>
            </a:extLst>
          </p:cNvPr>
          <p:cNvGrpSpPr/>
          <p:nvPr/>
        </p:nvGrpSpPr>
        <p:grpSpPr>
          <a:xfrm>
            <a:off x="1219200" y="6171612"/>
            <a:ext cx="7315200" cy="2568612"/>
            <a:chOff x="1065221" y="6171612"/>
            <a:chExt cx="6172200" cy="2568612"/>
          </a:xfrm>
        </p:grpSpPr>
        <p:graphicFrame>
          <p:nvGraphicFramePr>
            <p:cNvPr id="23" name="Chart 22">
              <a:extLst>
                <a:ext uri="{FF2B5EF4-FFF2-40B4-BE49-F238E27FC236}">
                  <a16:creationId xmlns:a16="http://schemas.microsoft.com/office/drawing/2014/main" id="{4E0B5D98-44F6-65C1-63AA-9AE2F503BC0E}"/>
                </a:ext>
              </a:extLst>
            </p:cNvPr>
            <p:cNvGraphicFramePr>
              <a:graphicFrameLocks/>
            </p:cNvGraphicFramePr>
            <p:nvPr>
              <p:extLst>
                <p:ext uri="{D42A27DB-BD31-4B8C-83A1-F6EECF244321}">
                  <p14:modId xmlns:p14="http://schemas.microsoft.com/office/powerpoint/2010/main" val="1473155473"/>
                </p:ext>
              </p:extLst>
            </p:nvPr>
          </p:nvGraphicFramePr>
          <p:xfrm>
            <a:off x="1089093" y="6171612"/>
            <a:ext cx="6148328" cy="2568612"/>
          </p:xfrm>
          <a:graphic>
            <a:graphicData uri="http://schemas.openxmlformats.org/drawingml/2006/chart">
              <c:chart xmlns:c="http://schemas.openxmlformats.org/drawingml/2006/chart" xmlns:r="http://schemas.openxmlformats.org/officeDocument/2006/relationships" r:id="rId7"/>
            </a:graphicData>
          </a:graphic>
        </p:graphicFrame>
        <p:sp>
          <p:nvSpPr>
            <p:cNvPr id="28" name="TextBox 27">
              <a:extLst>
                <a:ext uri="{FF2B5EF4-FFF2-40B4-BE49-F238E27FC236}">
                  <a16:creationId xmlns:a16="http://schemas.microsoft.com/office/drawing/2014/main" id="{C145009E-900A-29FC-3E17-7421FE879242}"/>
                </a:ext>
              </a:extLst>
            </p:cNvPr>
            <p:cNvSpPr txBox="1"/>
            <p:nvPr/>
          </p:nvSpPr>
          <p:spPr>
            <a:xfrm rot="16200000">
              <a:off x="983468" y="7208578"/>
              <a:ext cx="425116" cy="261610"/>
            </a:xfrm>
            <a:prstGeom prst="rect">
              <a:avLst/>
            </a:prstGeom>
            <a:noFill/>
          </p:spPr>
          <p:txBody>
            <a:bodyPr wrap="square" rtlCol="0">
              <a:spAutoFit/>
            </a:bodyPr>
            <a:lstStyle/>
            <a:p>
              <a:r>
                <a:rPr lang="en-PH" sz="1100" dirty="0"/>
                <a:t>(x)</a:t>
              </a:r>
            </a:p>
          </p:txBody>
        </p:sp>
      </p:grpSp>
      <p:graphicFrame>
        <p:nvGraphicFramePr>
          <p:cNvPr id="29" name="Chart 28">
            <a:extLst>
              <a:ext uri="{FF2B5EF4-FFF2-40B4-BE49-F238E27FC236}">
                <a16:creationId xmlns:a16="http://schemas.microsoft.com/office/drawing/2014/main" id="{1F8B9EF4-E6B6-A73B-26C1-A5305D099DDE}"/>
              </a:ext>
            </a:extLst>
          </p:cNvPr>
          <p:cNvGraphicFramePr>
            <a:graphicFrameLocks/>
          </p:cNvGraphicFramePr>
          <p:nvPr>
            <p:extLst>
              <p:ext uri="{D42A27DB-BD31-4B8C-83A1-F6EECF244321}">
                <p14:modId xmlns:p14="http://schemas.microsoft.com/office/powerpoint/2010/main" val="3783656858"/>
              </p:ext>
            </p:extLst>
          </p:nvPr>
        </p:nvGraphicFramePr>
        <p:xfrm>
          <a:off x="9448800" y="3673602"/>
          <a:ext cx="7298380" cy="2453723"/>
        </p:xfrm>
        <a:graphic>
          <a:graphicData uri="http://schemas.openxmlformats.org/drawingml/2006/chart">
            <c:chart xmlns:c="http://schemas.openxmlformats.org/drawingml/2006/chart" xmlns:r="http://schemas.openxmlformats.org/officeDocument/2006/relationships" r:id="rId8"/>
          </a:graphicData>
        </a:graphic>
      </p:graphicFrame>
      <p:sp>
        <p:nvSpPr>
          <p:cNvPr id="35" name="TextBox 34">
            <a:extLst>
              <a:ext uri="{FF2B5EF4-FFF2-40B4-BE49-F238E27FC236}">
                <a16:creationId xmlns:a16="http://schemas.microsoft.com/office/drawing/2014/main" id="{83CC6C44-FD05-7CF0-193A-8F90CAF5E4CE}"/>
              </a:ext>
            </a:extLst>
          </p:cNvPr>
          <p:cNvSpPr txBox="1"/>
          <p:nvPr/>
        </p:nvSpPr>
        <p:spPr>
          <a:xfrm rot="16200000">
            <a:off x="9520466" y="4690554"/>
            <a:ext cx="683200" cy="261610"/>
          </a:xfrm>
          <a:prstGeom prst="rect">
            <a:avLst/>
          </a:prstGeom>
          <a:noFill/>
        </p:spPr>
        <p:txBody>
          <a:bodyPr wrap="none" rtlCol="0">
            <a:spAutoFit/>
          </a:bodyPr>
          <a:lstStyle/>
          <a:p>
            <a:r>
              <a:rPr lang="en-PH" sz="1100" dirty="0"/>
              <a:t>(PHP bn)</a:t>
            </a:r>
          </a:p>
        </p:txBody>
      </p:sp>
      <p:sp>
        <p:nvSpPr>
          <p:cNvPr id="36" name="Rectangle 35">
            <a:extLst>
              <a:ext uri="{FF2B5EF4-FFF2-40B4-BE49-F238E27FC236}">
                <a16:creationId xmlns:a16="http://schemas.microsoft.com/office/drawing/2014/main" id="{A1319DC4-D8BE-5671-DBFE-49DFA5DF5F2C}"/>
              </a:ext>
            </a:extLst>
          </p:cNvPr>
          <p:cNvSpPr/>
          <p:nvPr/>
        </p:nvSpPr>
        <p:spPr>
          <a:xfrm>
            <a:off x="12725400" y="5448302"/>
            <a:ext cx="762000" cy="38099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1050" dirty="0">
                <a:solidFill>
                  <a:schemeClr val="bg1"/>
                </a:solidFill>
              </a:rPr>
              <a:t>YR 2: 47.2</a:t>
            </a:r>
          </a:p>
        </p:txBody>
      </p:sp>
      <p:sp>
        <p:nvSpPr>
          <p:cNvPr id="46" name="Rectangle 45">
            <a:extLst>
              <a:ext uri="{FF2B5EF4-FFF2-40B4-BE49-F238E27FC236}">
                <a16:creationId xmlns:a16="http://schemas.microsoft.com/office/drawing/2014/main" id="{0CCA211A-C5AE-5732-1D80-6DB1910F7B60}"/>
              </a:ext>
            </a:extLst>
          </p:cNvPr>
          <p:cNvSpPr/>
          <p:nvPr/>
        </p:nvSpPr>
        <p:spPr>
          <a:xfrm>
            <a:off x="12725400" y="5074816"/>
            <a:ext cx="762000" cy="380998"/>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1050" dirty="0">
                <a:solidFill>
                  <a:schemeClr val="bg1"/>
                </a:solidFill>
              </a:rPr>
              <a:t>YR 3: 55.5</a:t>
            </a:r>
          </a:p>
        </p:txBody>
      </p:sp>
      <p:sp>
        <p:nvSpPr>
          <p:cNvPr id="47" name="Rectangle 46">
            <a:extLst>
              <a:ext uri="{FF2B5EF4-FFF2-40B4-BE49-F238E27FC236}">
                <a16:creationId xmlns:a16="http://schemas.microsoft.com/office/drawing/2014/main" id="{EB34ED7A-0810-4BA5-4931-49D3959BE486}"/>
              </a:ext>
            </a:extLst>
          </p:cNvPr>
          <p:cNvSpPr/>
          <p:nvPr/>
        </p:nvSpPr>
        <p:spPr>
          <a:xfrm>
            <a:off x="12725400" y="4693818"/>
            <a:ext cx="762000" cy="380998"/>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1050" dirty="0">
                <a:solidFill>
                  <a:schemeClr val="bg1"/>
                </a:solidFill>
              </a:rPr>
              <a:t>YR 4: 84.2</a:t>
            </a:r>
          </a:p>
        </p:txBody>
      </p:sp>
      <p:sp>
        <p:nvSpPr>
          <p:cNvPr id="48" name="Rectangle 47">
            <a:extLst>
              <a:ext uri="{FF2B5EF4-FFF2-40B4-BE49-F238E27FC236}">
                <a16:creationId xmlns:a16="http://schemas.microsoft.com/office/drawing/2014/main" id="{CE0656CD-221B-1128-B4DD-B65F81707CF6}"/>
              </a:ext>
            </a:extLst>
          </p:cNvPr>
          <p:cNvSpPr/>
          <p:nvPr/>
        </p:nvSpPr>
        <p:spPr>
          <a:xfrm>
            <a:off x="12725400" y="4326683"/>
            <a:ext cx="762000" cy="3809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1050" dirty="0">
                <a:solidFill>
                  <a:schemeClr val="tx1"/>
                </a:solidFill>
              </a:rPr>
              <a:t>YR 5: 67.3</a:t>
            </a:r>
          </a:p>
        </p:txBody>
      </p:sp>
      <p:graphicFrame>
        <p:nvGraphicFramePr>
          <p:cNvPr id="49" name="Chart 48">
            <a:extLst>
              <a:ext uri="{FF2B5EF4-FFF2-40B4-BE49-F238E27FC236}">
                <a16:creationId xmlns:a16="http://schemas.microsoft.com/office/drawing/2014/main" id="{437C9673-F419-2977-C6CE-5330C1435C23}"/>
              </a:ext>
            </a:extLst>
          </p:cNvPr>
          <p:cNvGraphicFramePr>
            <a:graphicFrameLocks/>
          </p:cNvGraphicFramePr>
          <p:nvPr>
            <p:extLst>
              <p:ext uri="{D42A27DB-BD31-4B8C-83A1-F6EECF244321}">
                <p14:modId xmlns:p14="http://schemas.microsoft.com/office/powerpoint/2010/main" val="2786080359"/>
              </p:ext>
            </p:extLst>
          </p:nvPr>
        </p:nvGraphicFramePr>
        <p:xfrm>
          <a:off x="9479280" y="6395354"/>
          <a:ext cx="7132320" cy="2344870"/>
        </p:xfrm>
        <a:graphic>
          <a:graphicData uri="http://schemas.openxmlformats.org/drawingml/2006/chart">
            <c:chart xmlns:c="http://schemas.openxmlformats.org/drawingml/2006/chart" xmlns:r="http://schemas.openxmlformats.org/officeDocument/2006/relationships" r:id="rId9"/>
          </a:graphicData>
        </a:graphic>
      </p:graphicFrame>
      <p:sp>
        <p:nvSpPr>
          <p:cNvPr id="50" name="TextBox 49">
            <a:extLst>
              <a:ext uri="{FF2B5EF4-FFF2-40B4-BE49-F238E27FC236}">
                <a16:creationId xmlns:a16="http://schemas.microsoft.com/office/drawing/2014/main" id="{51C7289F-C2CB-7B3A-0967-01FC2A241BF0}"/>
              </a:ext>
            </a:extLst>
          </p:cNvPr>
          <p:cNvSpPr txBox="1"/>
          <p:nvPr/>
        </p:nvSpPr>
        <p:spPr>
          <a:xfrm rot="16200000">
            <a:off x="9497871" y="7311970"/>
            <a:ext cx="332142" cy="261610"/>
          </a:xfrm>
          <a:prstGeom prst="rect">
            <a:avLst/>
          </a:prstGeom>
          <a:noFill/>
        </p:spPr>
        <p:txBody>
          <a:bodyPr wrap="none" rtlCol="0">
            <a:spAutoFit/>
          </a:bodyPr>
          <a:lstStyle/>
          <a:p>
            <a:r>
              <a:rPr lang="en-PH" sz="1100" dirty="0"/>
              <a:t>(x)</a:t>
            </a:r>
          </a:p>
        </p:txBody>
      </p:sp>
      <p:sp>
        <p:nvSpPr>
          <p:cNvPr id="52" name="TextBox 51">
            <a:extLst>
              <a:ext uri="{FF2B5EF4-FFF2-40B4-BE49-F238E27FC236}">
                <a16:creationId xmlns:a16="http://schemas.microsoft.com/office/drawing/2014/main" id="{A7A1A112-7918-A23E-FFB8-0196AC655D8A}"/>
              </a:ext>
            </a:extLst>
          </p:cNvPr>
          <p:cNvSpPr txBox="1"/>
          <p:nvPr/>
        </p:nvSpPr>
        <p:spPr>
          <a:xfrm>
            <a:off x="778199" y="8752701"/>
            <a:ext cx="12267241" cy="276999"/>
          </a:xfrm>
          <a:prstGeom prst="rect">
            <a:avLst/>
          </a:prstGeom>
          <a:noFill/>
        </p:spPr>
        <p:txBody>
          <a:bodyPr wrap="square">
            <a:spAutoFit/>
          </a:bodyPr>
          <a:lstStyle/>
          <a:p>
            <a:r>
              <a:rPr lang="en-PH" sz="1200" dirty="0"/>
              <a:t>*(1)Net debt refers to total interest-bearing debt less cash and cash equivalents; (2) Refers to long-term debt less debt issue cost</a:t>
            </a:r>
          </a:p>
        </p:txBody>
      </p:sp>
      <p:sp>
        <p:nvSpPr>
          <p:cNvPr id="54" name="TextBox 53">
            <a:extLst>
              <a:ext uri="{FF2B5EF4-FFF2-40B4-BE49-F238E27FC236}">
                <a16:creationId xmlns:a16="http://schemas.microsoft.com/office/drawing/2014/main" id="{45F69C1A-3CE5-1A69-9770-14164D5DE7DC}"/>
              </a:ext>
            </a:extLst>
          </p:cNvPr>
          <p:cNvSpPr txBox="1"/>
          <p:nvPr/>
        </p:nvSpPr>
        <p:spPr>
          <a:xfrm>
            <a:off x="4548758" y="3526766"/>
            <a:ext cx="684375" cy="200055"/>
          </a:xfrm>
          <a:prstGeom prst="rect">
            <a:avLst/>
          </a:prstGeom>
          <a:noFill/>
        </p:spPr>
        <p:txBody>
          <a:bodyPr wrap="square">
            <a:spAutoFit/>
          </a:bodyPr>
          <a:lstStyle/>
          <a:p>
            <a:r>
              <a:rPr lang="en-PH" sz="700" b="1" dirty="0"/>
              <a:t>(1)</a:t>
            </a:r>
            <a:endParaRPr lang="en-PH" sz="700" dirty="0"/>
          </a:p>
        </p:txBody>
      </p:sp>
      <p:sp>
        <p:nvSpPr>
          <p:cNvPr id="62" name="TextBox 61">
            <a:extLst>
              <a:ext uri="{FF2B5EF4-FFF2-40B4-BE49-F238E27FC236}">
                <a16:creationId xmlns:a16="http://schemas.microsoft.com/office/drawing/2014/main" id="{83E2C352-9174-9F44-8A7A-087BCC7844CA}"/>
              </a:ext>
            </a:extLst>
          </p:cNvPr>
          <p:cNvSpPr txBox="1"/>
          <p:nvPr/>
        </p:nvSpPr>
        <p:spPr>
          <a:xfrm>
            <a:off x="11391900" y="3717888"/>
            <a:ext cx="684375" cy="200055"/>
          </a:xfrm>
          <a:prstGeom prst="rect">
            <a:avLst/>
          </a:prstGeom>
          <a:noFill/>
        </p:spPr>
        <p:txBody>
          <a:bodyPr wrap="square">
            <a:spAutoFit/>
          </a:bodyPr>
          <a:lstStyle/>
          <a:p>
            <a:r>
              <a:rPr lang="en-PH" sz="700" b="1" dirty="0"/>
              <a:t>(2)</a:t>
            </a:r>
            <a:endParaRPr lang="en-PH" sz="700" dirty="0"/>
          </a:p>
        </p:txBody>
      </p:sp>
      <p:sp>
        <p:nvSpPr>
          <p:cNvPr id="63" name="TextBox 62">
            <a:extLst>
              <a:ext uri="{FF2B5EF4-FFF2-40B4-BE49-F238E27FC236}">
                <a16:creationId xmlns:a16="http://schemas.microsoft.com/office/drawing/2014/main" id="{6CAE52A1-B916-3B5F-A102-2D594B550364}"/>
              </a:ext>
            </a:extLst>
          </p:cNvPr>
          <p:cNvSpPr txBox="1"/>
          <p:nvPr/>
        </p:nvSpPr>
        <p:spPr>
          <a:xfrm>
            <a:off x="5106825" y="6203766"/>
            <a:ext cx="684375" cy="200055"/>
          </a:xfrm>
          <a:prstGeom prst="rect">
            <a:avLst/>
          </a:prstGeom>
          <a:noFill/>
        </p:spPr>
        <p:txBody>
          <a:bodyPr wrap="square">
            <a:spAutoFit/>
          </a:bodyPr>
          <a:lstStyle/>
          <a:p>
            <a:r>
              <a:rPr lang="en-PH" sz="700" b="1" dirty="0"/>
              <a:t>(1)</a:t>
            </a:r>
            <a:endParaRPr lang="en-PH" sz="700" dirty="0"/>
          </a:p>
        </p:txBody>
      </p:sp>
      <p:sp>
        <p:nvSpPr>
          <p:cNvPr id="64" name="TextBox 63">
            <a:extLst>
              <a:ext uri="{FF2B5EF4-FFF2-40B4-BE49-F238E27FC236}">
                <a16:creationId xmlns:a16="http://schemas.microsoft.com/office/drawing/2014/main" id="{D79D8D55-DD03-1B5A-5D9E-83AC9B80DCF6}"/>
              </a:ext>
            </a:extLst>
          </p:cNvPr>
          <p:cNvSpPr txBox="1"/>
          <p:nvPr/>
        </p:nvSpPr>
        <p:spPr>
          <a:xfrm>
            <a:off x="1703672" y="8178333"/>
            <a:ext cx="663964" cy="230832"/>
          </a:xfrm>
          <a:prstGeom prst="rect">
            <a:avLst/>
          </a:prstGeom>
          <a:solidFill>
            <a:srgbClr val="FDFEFF"/>
          </a:solidFill>
        </p:spPr>
        <p:txBody>
          <a:bodyPr wrap="none" rtlCol="0">
            <a:spAutoFit/>
          </a:bodyPr>
          <a:lstStyle/>
          <a:p>
            <a:r>
              <a:rPr lang="en-PH" sz="900" b="1" dirty="0">
                <a:solidFill>
                  <a:schemeClr val="tx1">
                    <a:lumMod val="65000"/>
                    <a:lumOff val="35000"/>
                  </a:schemeClr>
                </a:solidFill>
              </a:rPr>
              <a:t>31-Dec-22</a:t>
            </a:r>
          </a:p>
        </p:txBody>
      </p:sp>
      <p:sp>
        <p:nvSpPr>
          <p:cNvPr id="65" name="TextBox 64">
            <a:extLst>
              <a:ext uri="{FF2B5EF4-FFF2-40B4-BE49-F238E27FC236}">
                <a16:creationId xmlns:a16="http://schemas.microsoft.com/office/drawing/2014/main" id="{F09E795B-0393-0E69-2A45-B70061190330}"/>
              </a:ext>
            </a:extLst>
          </p:cNvPr>
          <p:cNvSpPr txBox="1"/>
          <p:nvPr/>
        </p:nvSpPr>
        <p:spPr>
          <a:xfrm>
            <a:off x="3119385" y="8210887"/>
            <a:ext cx="663964" cy="230832"/>
          </a:xfrm>
          <a:prstGeom prst="rect">
            <a:avLst/>
          </a:prstGeom>
          <a:solidFill>
            <a:srgbClr val="FDFEFF"/>
          </a:solidFill>
        </p:spPr>
        <p:txBody>
          <a:bodyPr wrap="none" rtlCol="0">
            <a:spAutoFit/>
          </a:bodyPr>
          <a:lstStyle/>
          <a:p>
            <a:r>
              <a:rPr lang="en-PH" sz="900" b="1" dirty="0">
                <a:solidFill>
                  <a:schemeClr val="tx1">
                    <a:lumMod val="65000"/>
                    <a:lumOff val="35000"/>
                  </a:schemeClr>
                </a:solidFill>
              </a:rPr>
              <a:t>31-Dec-23</a:t>
            </a:r>
          </a:p>
        </p:txBody>
      </p:sp>
      <p:sp>
        <p:nvSpPr>
          <p:cNvPr id="66" name="TextBox 65">
            <a:extLst>
              <a:ext uri="{FF2B5EF4-FFF2-40B4-BE49-F238E27FC236}">
                <a16:creationId xmlns:a16="http://schemas.microsoft.com/office/drawing/2014/main" id="{FAD1E570-60D3-2075-10DB-0F57AD292706}"/>
              </a:ext>
            </a:extLst>
          </p:cNvPr>
          <p:cNvSpPr txBox="1"/>
          <p:nvPr/>
        </p:nvSpPr>
        <p:spPr>
          <a:xfrm>
            <a:off x="4601407" y="8195314"/>
            <a:ext cx="663964" cy="230832"/>
          </a:xfrm>
          <a:prstGeom prst="rect">
            <a:avLst/>
          </a:prstGeom>
          <a:solidFill>
            <a:srgbClr val="FDFEFF"/>
          </a:solidFill>
        </p:spPr>
        <p:txBody>
          <a:bodyPr wrap="none" rtlCol="0">
            <a:spAutoFit/>
          </a:bodyPr>
          <a:lstStyle/>
          <a:p>
            <a:r>
              <a:rPr lang="en-PH" sz="900" b="1" dirty="0">
                <a:solidFill>
                  <a:schemeClr val="tx1">
                    <a:lumMod val="65000"/>
                    <a:lumOff val="35000"/>
                  </a:schemeClr>
                </a:solidFill>
              </a:rPr>
              <a:t>31-Dec-24</a:t>
            </a:r>
          </a:p>
        </p:txBody>
      </p:sp>
      <p:sp>
        <p:nvSpPr>
          <p:cNvPr id="67" name="TextBox 66">
            <a:extLst>
              <a:ext uri="{FF2B5EF4-FFF2-40B4-BE49-F238E27FC236}">
                <a16:creationId xmlns:a16="http://schemas.microsoft.com/office/drawing/2014/main" id="{49A70A76-D779-D7AE-F5F2-76732524AF58}"/>
              </a:ext>
            </a:extLst>
          </p:cNvPr>
          <p:cNvSpPr txBox="1"/>
          <p:nvPr/>
        </p:nvSpPr>
        <p:spPr>
          <a:xfrm>
            <a:off x="5882764" y="8198019"/>
            <a:ext cx="663964" cy="230832"/>
          </a:xfrm>
          <a:prstGeom prst="rect">
            <a:avLst/>
          </a:prstGeom>
          <a:solidFill>
            <a:srgbClr val="FDFEFF"/>
          </a:solidFill>
        </p:spPr>
        <p:txBody>
          <a:bodyPr wrap="none" rtlCol="0">
            <a:spAutoFit/>
          </a:bodyPr>
          <a:lstStyle/>
          <a:p>
            <a:r>
              <a:rPr lang="en-PH" sz="900" b="1" dirty="0">
                <a:solidFill>
                  <a:schemeClr val="tx1">
                    <a:lumMod val="65000"/>
                    <a:lumOff val="35000"/>
                  </a:schemeClr>
                </a:solidFill>
              </a:rPr>
              <a:t>31-Dec-25</a:t>
            </a:r>
          </a:p>
        </p:txBody>
      </p:sp>
      <p:sp>
        <p:nvSpPr>
          <p:cNvPr id="68" name="TextBox 67">
            <a:extLst>
              <a:ext uri="{FF2B5EF4-FFF2-40B4-BE49-F238E27FC236}">
                <a16:creationId xmlns:a16="http://schemas.microsoft.com/office/drawing/2014/main" id="{20E30FD4-43FD-D2FF-A027-3FA79C5CC2D6}"/>
              </a:ext>
            </a:extLst>
          </p:cNvPr>
          <p:cNvSpPr txBox="1"/>
          <p:nvPr/>
        </p:nvSpPr>
        <p:spPr>
          <a:xfrm>
            <a:off x="7351150" y="8225922"/>
            <a:ext cx="686406" cy="230832"/>
          </a:xfrm>
          <a:prstGeom prst="rect">
            <a:avLst/>
          </a:prstGeom>
          <a:solidFill>
            <a:srgbClr val="FDFEFF"/>
          </a:solidFill>
        </p:spPr>
        <p:txBody>
          <a:bodyPr wrap="none" rtlCol="0">
            <a:spAutoFit/>
          </a:bodyPr>
          <a:lstStyle/>
          <a:p>
            <a:r>
              <a:rPr lang="en-PH" sz="900" b="1" dirty="0">
                <a:solidFill>
                  <a:schemeClr val="tx1">
                    <a:lumMod val="65000"/>
                    <a:lumOff val="35000"/>
                  </a:schemeClr>
                </a:solidFill>
              </a:rPr>
              <a:t>31-Mar-26</a:t>
            </a:r>
          </a:p>
        </p:txBody>
      </p:sp>
    </p:spTree>
    <p:extLst>
      <p:ext uri="{BB962C8B-B14F-4D97-AF65-F5344CB8AC3E}">
        <p14:creationId xmlns:p14="http://schemas.microsoft.com/office/powerpoint/2010/main" val="712245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grpSp>
        <p:nvGrpSpPr>
          <p:cNvPr id="4" name="Group 4"/>
          <p:cNvGrpSpPr/>
          <p:nvPr/>
        </p:nvGrpSpPr>
        <p:grpSpPr>
          <a:xfrm>
            <a:off x="0" y="0"/>
            <a:ext cx="18288000" cy="8458025"/>
            <a:chOff x="0" y="0"/>
            <a:chExt cx="4816593" cy="2227628"/>
          </a:xfrm>
        </p:grpSpPr>
        <p:sp>
          <p:nvSpPr>
            <p:cNvPr id="5" name="Freeform 5"/>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6" name="TextBox 6"/>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7" name="Freeform 7"/>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8" name="TextBox 8"/>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9" name="Freeform 9"/>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5"/>
            <a:stretch>
              <a:fillRect l="-10075" t="-9999"/>
            </a:stretch>
          </a:blipFill>
        </p:spPr>
        <p:txBody>
          <a:bodyPr/>
          <a:lstStyle/>
          <a:p>
            <a:endParaRPr lang="en-PH"/>
          </a:p>
        </p:txBody>
      </p:sp>
      <p:grpSp>
        <p:nvGrpSpPr>
          <p:cNvPr id="10" name="Group 10"/>
          <p:cNvGrpSpPr/>
          <p:nvPr/>
        </p:nvGrpSpPr>
        <p:grpSpPr>
          <a:xfrm>
            <a:off x="12706" y="145721"/>
            <a:ext cx="18288000" cy="8878793"/>
            <a:chOff x="0" y="0"/>
            <a:chExt cx="4816593" cy="2338448"/>
          </a:xfrm>
        </p:grpSpPr>
        <p:sp>
          <p:nvSpPr>
            <p:cNvPr id="11" name="Freeform 11"/>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2" name="TextBox 12"/>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3" name="Freeform 13"/>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aphicFrame>
        <p:nvGraphicFramePr>
          <p:cNvPr id="14" name="Table 14"/>
          <p:cNvGraphicFramePr>
            <a:graphicFrameLocks noGrp="1"/>
          </p:cNvGraphicFramePr>
          <p:nvPr>
            <p:extLst>
              <p:ext uri="{D42A27DB-BD31-4B8C-83A1-F6EECF244321}">
                <p14:modId xmlns:p14="http://schemas.microsoft.com/office/powerpoint/2010/main" val="1290258480"/>
              </p:ext>
            </p:extLst>
          </p:nvPr>
        </p:nvGraphicFramePr>
        <p:xfrm>
          <a:off x="1028700" y="2647245"/>
          <a:ext cx="10538852" cy="5610227"/>
        </p:xfrm>
        <a:graphic>
          <a:graphicData uri="http://schemas.openxmlformats.org/drawingml/2006/table">
            <a:tbl>
              <a:tblPr/>
              <a:tblGrid>
                <a:gridCol w="2915049">
                  <a:extLst>
                    <a:ext uri="{9D8B030D-6E8A-4147-A177-3AD203B41FA5}">
                      <a16:colId xmlns:a16="http://schemas.microsoft.com/office/drawing/2014/main" val="20000"/>
                    </a:ext>
                  </a:extLst>
                </a:gridCol>
                <a:gridCol w="2599514">
                  <a:extLst>
                    <a:ext uri="{9D8B030D-6E8A-4147-A177-3AD203B41FA5}">
                      <a16:colId xmlns:a16="http://schemas.microsoft.com/office/drawing/2014/main" val="20001"/>
                    </a:ext>
                  </a:extLst>
                </a:gridCol>
                <a:gridCol w="2455837">
                  <a:extLst>
                    <a:ext uri="{9D8B030D-6E8A-4147-A177-3AD203B41FA5}">
                      <a16:colId xmlns:a16="http://schemas.microsoft.com/office/drawing/2014/main" val="20002"/>
                    </a:ext>
                  </a:extLst>
                </a:gridCol>
                <a:gridCol w="2568452">
                  <a:extLst>
                    <a:ext uri="{9D8B030D-6E8A-4147-A177-3AD203B41FA5}">
                      <a16:colId xmlns:a16="http://schemas.microsoft.com/office/drawing/2014/main" val="20003"/>
                    </a:ext>
                  </a:extLst>
                </a:gridCol>
              </a:tblGrid>
              <a:tr h="1246717">
                <a:tc>
                  <a:txBody>
                    <a:bodyPr/>
                    <a:lstStyle/>
                    <a:p>
                      <a:pPr algn="l">
                        <a:lnSpc>
                          <a:spcPct val="100000"/>
                        </a:lnSpc>
                        <a:defRPr/>
                      </a:pPr>
                      <a:r>
                        <a:rPr lang="en-US" sz="2400" dirty="0">
                          <a:solidFill>
                            <a:srgbClr val="FDFEFF"/>
                          </a:solidFill>
                          <a:latin typeface="Henry Sans Light"/>
                          <a:ea typeface="Henry Sans 2 Light"/>
                          <a:cs typeface="Henry Sans 2 Light"/>
                          <a:sym typeface="Henry Sans 2 Light"/>
                        </a:rPr>
                        <a:t>In Php </a:t>
                      </a:r>
                      <a:r>
                        <a:rPr lang="en-US" sz="2400" dirty="0" err="1">
                          <a:solidFill>
                            <a:srgbClr val="FDFEFF"/>
                          </a:solidFill>
                          <a:latin typeface="Henry Sans Light"/>
                          <a:ea typeface="Henry Sans 2 Light"/>
                          <a:cs typeface="Henry Sans 2 Light"/>
                          <a:sym typeface="Henry Sans 2 Light"/>
                        </a:rPr>
                        <a:t>mn</a:t>
                      </a:r>
                      <a:endParaRPr lang="en-US" sz="2400" dirty="0">
                        <a:solidFill>
                          <a:srgbClr val="FDFEFF"/>
                        </a:solidFill>
                        <a:latin typeface="Henry Sans Light"/>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1 Bold"/>
                          <a:ea typeface="Henry Sans 1 Bold"/>
                          <a:cs typeface="Henry Sans 1 Bold"/>
                          <a:sym typeface="Henry Sans 1 Bold"/>
                        </a:rPr>
                        <a:t>1Q 2026</a:t>
                      </a:r>
                      <a:endParaRPr lang="en-US" sz="1100" dirty="0"/>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1 Bold"/>
                          <a:ea typeface="Henry Sans 1 Bold"/>
                          <a:cs typeface="Henry Sans 1 Bold"/>
                          <a:sym typeface="Henry Sans 1 Bold"/>
                        </a:rPr>
                        <a:t>1Q 2025</a:t>
                      </a:r>
                      <a:endParaRPr lang="en-US" sz="1100" dirty="0"/>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499"/>
                        </a:lnSpc>
                        <a:defRPr/>
                      </a:pPr>
                      <a:r>
                        <a:rPr lang="en-US" sz="2499" b="1" dirty="0">
                          <a:solidFill>
                            <a:srgbClr val="FDFEFF"/>
                          </a:solidFill>
                          <a:latin typeface="Henry Sans 1 Bold"/>
                          <a:ea typeface="Henry Sans 1 Bold"/>
                          <a:cs typeface="Henry Sans 1 Bold"/>
                          <a:sym typeface="Henry Sans 1 Bold"/>
                        </a:rPr>
                        <a:t>% CHANGE</a:t>
                      </a:r>
                      <a:endParaRPr lang="en-US" sz="1100" dirty="0"/>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72702">
                <a:tc>
                  <a:txBody>
                    <a:bodyPr/>
                    <a:lstStyle/>
                    <a:p>
                      <a:pPr algn="l">
                        <a:lnSpc>
                          <a:spcPts val="3499"/>
                        </a:lnSpc>
                        <a:defRPr/>
                      </a:pPr>
                      <a:r>
                        <a:rPr lang="en-US" sz="2500" dirty="0">
                          <a:solidFill>
                            <a:srgbClr val="000F73"/>
                          </a:solidFill>
                          <a:latin typeface="Henry Sans" panose="02010503040501010106" pitchFamily="2" charset="0"/>
                          <a:ea typeface="Henry Sans 1"/>
                          <a:cs typeface="Henry Sans 1"/>
                          <a:sym typeface="Henry Sans 1"/>
                        </a:rPr>
                        <a:t>Malls</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2060"/>
                          </a:solidFill>
                          <a:latin typeface="Henry Sans" panose="02010503040501010106" pitchFamily="2" charset="0"/>
                        </a:rPr>
                        <a:t>20,391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ea typeface="Henry Sans 1"/>
                          <a:cs typeface="Henry Sans 1"/>
                          <a:sym typeface="Henry Sans 1"/>
                        </a:rPr>
                        <a:t>18,866</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72702">
                <a:tc>
                  <a:txBody>
                    <a:bodyPr/>
                    <a:lstStyle/>
                    <a:p>
                      <a:pPr algn="l">
                        <a:lnSpc>
                          <a:spcPts val="3499"/>
                        </a:lnSpc>
                        <a:defRPr/>
                      </a:pPr>
                      <a:r>
                        <a:rPr lang="en-US" sz="2500">
                          <a:solidFill>
                            <a:srgbClr val="000F73"/>
                          </a:solidFill>
                          <a:latin typeface="Henry Sans" panose="02010503040501010106" pitchFamily="2" charset="0"/>
                          <a:ea typeface="Henry Sans 1"/>
                          <a:cs typeface="Henry Sans 1"/>
                          <a:sym typeface="Henry Sans 1"/>
                        </a:rPr>
                        <a:t>Residences</a:t>
                      </a:r>
                      <a:endParaRPr lang="en-US" sz="25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2060"/>
                          </a:solidFill>
                          <a:latin typeface="Henry Sans" panose="02010503040501010106" pitchFamily="2" charset="0"/>
                        </a:rPr>
                        <a:t>8,303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ea typeface="Henry Sans 1"/>
                          <a:cs typeface="Henry Sans 1"/>
                          <a:sym typeface="Henry Sans 1"/>
                        </a:rPr>
                        <a:t>9,697</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72702">
                <a:tc>
                  <a:txBody>
                    <a:bodyPr/>
                    <a:lstStyle/>
                    <a:p>
                      <a:pPr algn="l">
                        <a:lnSpc>
                          <a:spcPts val="3499"/>
                        </a:lnSpc>
                        <a:defRPr/>
                      </a:pPr>
                      <a:r>
                        <a:rPr lang="en-US" sz="2500">
                          <a:solidFill>
                            <a:srgbClr val="000F73"/>
                          </a:solidFill>
                          <a:latin typeface="Henry Sans" panose="02010503040501010106" pitchFamily="2" charset="0"/>
                          <a:ea typeface="Henry Sans 1"/>
                          <a:cs typeface="Henry Sans 1"/>
                          <a:sym typeface="Henry Sans 1"/>
                        </a:rPr>
                        <a:t>Hotels and CC</a:t>
                      </a:r>
                      <a:endParaRPr lang="en-US" sz="250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2060"/>
                          </a:solidFill>
                          <a:latin typeface="Henry Sans" panose="02010503040501010106" pitchFamily="2" charset="0"/>
                        </a:rPr>
                        <a:t>2,187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ea typeface="Henry Sans 1"/>
                          <a:cs typeface="Henry Sans 1"/>
                          <a:sym typeface="Henry Sans 1"/>
                        </a:rPr>
                        <a:t>2,029</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872702">
                <a:tc>
                  <a:txBody>
                    <a:bodyPr/>
                    <a:lstStyle/>
                    <a:p>
                      <a:pPr algn="l">
                        <a:lnSpc>
                          <a:spcPts val="3499"/>
                        </a:lnSpc>
                        <a:defRPr/>
                      </a:pPr>
                      <a:r>
                        <a:rPr lang="en-US" sz="2500" dirty="0">
                          <a:solidFill>
                            <a:srgbClr val="000F73"/>
                          </a:solidFill>
                          <a:latin typeface="Henry Sans" panose="02010503040501010106" pitchFamily="2" charset="0"/>
                          <a:ea typeface="Henry Sans 1"/>
                          <a:cs typeface="Henry Sans 1"/>
                          <a:sym typeface="Henry Sans 1"/>
                        </a:rPr>
                        <a:t>Offices</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2060"/>
                          </a:solidFill>
                          <a:latin typeface="Henry Sans" panose="02010503040501010106" pitchFamily="2" charset="0"/>
                        </a:rPr>
                        <a:t>2,472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ea typeface="Henry Sans 1"/>
                          <a:cs typeface="Henry Sans 1"/>
                          <a:sym typeface="Henry Sans 1"/>
                        </a:rPr>
                        <a:t>2,248</a:t>
                      </a:r>
                      <a:endParaRPr lang="en-US" sz="25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dirty="0">
                          <a:solidFill>
                            <a:srgbClr val="000F73"/>
                          </a:solidFill>
                          <a:latin typeface="Henry Sans" panose="02010503040501010106" pitchFamily="2" charset="0"/>
                        </a:rPr>
                        <a:t>10%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872702">
                <a:tc>
                  <a:txBody>
                    <a:bodyPr/>
                    <a:lstStyle/>
                    <a:p>
                      <a:pPr algn="l">
                        <a:lnSpc>
                          <a:spcPts val="3499"/>
                        </a:lnSpc>
                        <a:defRPr/>
                      </a:pPr>
                      <a:r>
                        <a:rPr lang="en-US" sz="2500" b="1" dirty="0">
                          <a:solidFill>
                            <a:srgbClr val="000F73"/>
                          </a:solidFill>
                          <a:latin typeface="Henry Sans" panose="02010503040501010106" pitchFamily="2" charset="0"/>
                          <a:ea typeface="Henry Sans 1 Bold"/>
                          <a:cs typeface="Henry Sans 1 Bold"/>
                          <a:sym typeface="Henry Sans 1 Bold"/>
                        </a:rPr>
                        <a:t>Total Revenue</a:t>
                      </a:r>
                      <a:endParaRPr lang="en-US" sz="2500" b="1"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500" b="1" dirty="0">
                          <a:solidFill>
                            <a:srgbClr val="000F73"/>
                          </a:solidFill>
                          <a:latin typeface="Henry Sans" panose="02010503040501010106" pitchFamily="2" charset="0"/>
                        </a:rPr>
                        <a:t>33,279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a:solidFill>
                            <a:srgbClr val="000F73"/>
                          </a:solidFill>
                          <a:latin typeface="Henry Sans" panose="02010503040501010106" pitchFamily="2" charset="0"/>
                          <a:ea typeface="Henry Sans 1 Bold"/>
                          <a:cs typeface="Henry Sans 1 Bold"/>
                          <a:sym typeface="Henry Sans 1 Bold"/>
                        </a:rPr>
                        <a:t>32,773</a:t>
                      </a:r>
                      <a:endParaRPr lang="en-US" sz="2500" b="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500" b="0" dirty="0">
                          <a:solidFill>
                            <a:srgbClr val="000F73"/>
                          </a:solidFill>
                          <a:latin typeface="Henry Sans" panose="02010503040501010106" pitchFamily="2" charset="0"/>
                        </a:rPr>
                        <a:t>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5" name="TextBox 15"/>
          <p:cNvSpPr txBox="1"/>
          <p:nvPr/>
        </p:nvSpPr>
        <p:spPr>
          <a:xfrm>
            <a:off x="1028700" y="630127"/>
            <a:ext cx="10545204" cy="148399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REVENUE CONTRIBUTION PER SEGMENT</a:t>
            </a:r>
          </a:p>
        </p:txBody>
      </p:sp>
      <p:sp>
        <p:nvSpPr>
          <p:cNvPr id="16" name="TextBox 16"/>
          <p:cNvSpPr txBox="1"/>
          <p:nvPr/>
        </p:nvSpPr>
        <p:spPr>
          <a:xfrm>
            <a:off x="1089093" y="9353551"/>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15</a:t>
            </a:r>
          </a:p>
        </p:txBody>
      </p:sp>
      <p:sp>
        <p:nvSpPr>
          <p:cNvPr id="17" name="TextBox 17"/>
          <p:cNvSpPr txBox="1"/>
          <p:nvPr/>
        </p:nvSpPr>
        <p:spPr>
          <a:xfrm>
            <a:off x="11763132" y="2647245"/>
            <a:ext cx="5496168" cy="3811300"/>
          </a:xfrm>
          <a:prstGeom prst="rect">
            <a:avLst/>
          </a:prstGeom>
        </p:spPr>
        <p:txBody>
          <a:bodyPr lIns="0" tIns="0" rIns="0" bIns="0" rtlCol="0" anchor="t">
            <a:spAutoFit/>
          </a:bodyPr>
          <a:lstStyle/>
          <a:p>
            <a:pPr marL="539749" lvl="1" indent="-269875">
              <a:lnSpc>
                <a:spcPts val="2999"/>
              </a:lnSpc>
              <a:buFont typeface="Arial"/>
              <a:buChar char="•"/>
            </a:pPr>
            <a:r>
              <a:rPr lang="en-PH" sz="2499" dirty="0">
                <a:solidFill>
                  <a:srgbClr val="000F73"/>
                </a:solidFill>
                <a:latin typeface="Henry Sans" panose="02010503040501010106" pitchFamily="2" charset="0"/>
              </a:rPr>
              <a:t>Malls remained the largest contributor, accounting for 61% of total revenue.</a:t>
            </a:r>
          </a:p>
          <a:p>
            <a:pPr marL="539749" lvl="1" indent="-269875">
              <a:lnSpc>
                <a:spcPts val="2999"/>
              </a:lnSpc>
              <a:buFont typeface="Arial"/>
              <a:buChar char="•"/>
            </a:pPr>
            <a:endParaRPr lang="en-US" sz="2499" dirty="0">
              <a:solidFill>
                <a:srgbClr val="000F73"/>
              </a:solidFill>
              <a:latin typeface="Henry Sans" panose="02010503040501010106" pitchFamily="2" charset="0"/>
              <a:sym typeface="Henry Sans 1"/>
            </a:endParaRPr>
          </a:p>
          <a:p>
            <a:pPr marL="539749" lvl="1" indent="-269875">
              <a:lnSpc>
                <a:spcPts val="2999"/>
              </a:lnSpc>
              <a:buFont typeface="Arial"/>
              <a:buChar char="•"/>
            </a:pPr>
            <a:r>
              <a:rPr lang="en-US" sz="2499" dirty="0">
                <a:solidFill>
                  <a:srgbClr val="000F73"/>
                </a:solidFill>
                <a:latin typeface="Henry Sans" panose="02010503040501010106" pitchFamily="2" charset="0"/>
                <a:sym typeface="Henry Sans 1"/>
              </a:rPr>
              <a:t>Residential followed </a:t>
            </a:r>
            <a:r>
              <a:rPr lang="en-PH" sz="2499" dirty="0">
                <a:solidFill>
                  <a:srgbClr val="000F73"/>
                </a:solidFill>
                <a:latin typeface="Henry Sans" panose="02010503040501010106" pitchFamily="2" charset="0"/>
              </a:rPr>
              <a:t>representing 25% of total revenue.</a:t>
            </a:r>
            <a:endParaRPr lang="en-US" sz="2499" dirty="0">
              <a:solidFill>
                <a:srgbClr val="000F73"/>
              </a:solidFill>
              <a:latin typeface="Henry Sans" panose="02010503040501010106" pitchFamily="2" charset="0"/>
              <a:sym typeface="Henry Sans 1"/>
            </a:endParaRPr>
          </a:p>
          <a:p>
            <a:pPr algn="l">
              <a:lnSpc>
                <a:spcPts val="2999"/>
              </a:lnSpc>
            </a:pPr>
            <a:endParaRPr lang="en-US" sz="2499" dirty="0">
              <a:solidFill>
                <a:srgbClr val="000F73"/>
              </a:solidFill>
              <a:latin typeface="Henry Sans" panose="02010503040501010106" pitchFamily="2" charset="0"/>
              <a:ea typeface="Henry Sans 1"/>
              <a:cs typeface="Henry Sans 1"/>
              <a:sym typeface="Henry Sans 1"/>
            </a:endParaRPr>
          </a:p>
          <a:p>
            <a:pPr marL="539749" lvl="1" indent="-269875" algn="l">
              <a:lnSpc>
                <a:spcPts val="2999"/>
              </a:lnSpc>
              <a:buFont typeface="Arial"/>
              <a:buChar char="•"/>
            </a:pPr>
            <a:r>
              <a:rPr lang="en-US" sz="2499" dirty="0">
                <a:solidFill>
                  <a:srgbClr val="000F73"/>
                </a:solidFill>
                <a:latin typeface="Henry Sans" panose="02010503040501010106" pitchFamily="2" charset="0"/>
                <a:ea typeface="Henry Sans 1"/>
                <a:cs typeface="Henry Sans 1"/>
                <a:sym typeface="Henry Sans 1"/>
              </a:rPr>
              <a:t>Hotels and Convention Centers and Offices represent the remaining of the total revenue.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46797-B939-C465-BDC4-218DD6FB69D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5EC0CC-EEF0-B919-CC96-56DE3362708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6C80C3C2-2AF8-7D1F-1A1A-9AFA648542BA}"/>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grpSp>
        <p:nvGrpSpPr>
          <p:cNvPr id="4" name="Group 4">
            <a:extLst>
              <a:ext uri="{FF2B5EF4-FFF2-40B4-BE49-F238E27FC236}">
                <a16:creationId xmlns:a16="http://schemas.microsoft.com/office/drawing/2014/main" id="{E614E948-6E31-3BF4-CE60-5113411B431E}"/>
              </a:ext>
            </a:extLst>
          </p:cNvPr>
          <p:cNvGrpSpPr/>
          <p:nvPr/>
        </p:nvGrpSpPr>
        <p:grpSpPr>
          <a:xfrm>
            <a:off x="0" y="-495692"/>
            <a:ext cx="18288000" cy="8458025"/>
            <a:chOff x="0" y="0"/>
            <a:chExt cx="4816593" cy="2227628"/>
          </a:xfrm>
        </p:grpSpPr>
        <p:sp>
          <p:nvSpPr>
            <p:cNvPr id="5" name="Freeform 5">
              <a:extLst>
                <a:ext uri="{FF2B5EF4-FFF2-40B4-BE49-F238E27FC236}">
                  <a16:creationId xmlns:a16="http://schemas.microsoft.com/office/drawing/2014/main" id="{4D1D64BB-602D-41A0-E013-6487C6E0C6CA}"/>
                </a:ext>
              </a:extLst>
            </p:cNvPr>
            <p:cNvSpPr/>
            <p:nvPr/>
          </p:nvSpPr>
          <p:spPr>
            <a:xfrm>
              <a:off x="0" y="0"/>
              <a:ext cx="4816592" cy="2227628"/>
            </a:xfrm>
            <a:custGeom>
              <a:avLst/>
              <a:gdLst/>
              <a:ahLst/>
              <a:cxnLst/>
              <a:rect l="l" t="t" r="r" b="b"/>
              <a:pathLst>
                <a:path w="4816592" h="2227628">
                  <a:moveTo>
                    <a:pt x="0" y="0"/>
                  </a:moveTo>
                  <a:lnTo>
                    <a:pt x="4816592" y="0"/>
                  </a:lnTo>
                  <a:lnTo>
                    <a:pt x="4816592" y="2227628"/>
                  </a:lnTo>
                  <a:lnTo>
                    <a:pt x="0" y="2227628"/>
                  </a:lnTo>
                  <a:close/>
                </a:path>
              </a:pathLst>
            </a:custGeom>
            <a:solidFill>
              <a:srgbClr val="FDFEFF"/>
            </a:solidFill>
          </p:spPr>
          <p:txBody>
            <a:bodyPr/>
            <a:lstStyle/>
            <a:p>
              <a:endParaRPr lang="en-PH"/>
            </a:p>
          </p:txBody>
        </p:sp>
        <p:sp>
          <p:nvSpPr>
            <p:cNvPr id="6" name="TextBox 6">
              <a:extLst>
                <a:ext uri="{FF2B5EF4-FFF2-40B4-BE49-F238E27FC236}">
                  <a16:creationId xmlns:a16="http://schemas.microsoft.com/office/drawing/2014/main" id="{D997E0D3-1D38-8770-9550-7112FEBA961D}"/>
                </a:ext>
              </a:extLst>
            </p:cNvPr>
            <p:cNvSpPr txBox="1"/>
            <p:nvPr/>
          </p:nvSpPr>
          <p:spPr>
            <a:xfrm>
              <a:off x="0" y="0"/>
              <a:ext cx="4816593" cy="2227628"/>
            </a:xfrm>
            <a:prstGeom prst="rect">
              <a:avLst/>
            </a:prstGeom>
          </p:spPr>
          <p:txBody>
            <a:bodyPr lIns="50800" tIns="50800" rIns="50800" bIns="50800" rtlCol="0" anchor="ctr"/>
            <a:lstStyle/>
            <a:p>
              <a:pPr algn="ctr">
                <a:lnSpc>
                  <a:spcPts val="2897"/>
                </a:lnSpc>
              </a:pPr>
              <a:endParaRPr/>
            </a:p>
          </p:txBody>
        </p:sp>
      </p:grpSp>
      <p:sp>
        <p:nvSpPr>
          <p:cNvPr id="7" name="Freeform 7">
            <a:extLst>
              <a:ext uri="{FF2B5EF4-FFF2-40B4-BE49-F238E27FC236}">
                <a16:creationId xmlns:a16="http://schemas.microsoft.com/office/drawing/2014/main" id="{FDD19365-41BC-1500-9A75-BF94035C4830}"/>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8" name="TextBox 8">
            <a:extLst>
              <a:ext uri="{FF2B5EF4-FFF2-40B4-BE49-F238E27FC236}">
                <a16:creationId xmlns:a16="http://schemas.microsoft.com/office/drawing/2014/main" id="{C490CA82-F4BB-A381-5D88-E99E5DC81D04}"/>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9" name="Freeform 9">
            <a:extLst>
              <a:ext uri="{FF2B5EF4-FFF2-40B4-BE49-F238E27FC236}">
                <a16:creationId xmlns:a16="http://schemas.microsoft.com/office/drawing/2014/main" id="{D3D98F77-ECC9-87FD-43D1-AF59FDC988D0}"/>
              </a:ext>
            </a:extLst>
          </p:cNvPr>
          <p:cNvSpPr/>
          <p:nvPr/>
        </p:nvSpPr>
        <p:spPr>
          <a:xfrm rot="-10800000">
            <a:off x="12706" y="-495692"/>
            <a:ext cx="18275294" cy="10959896"/>
          </a:xfrm>
          <a:custGeom>
            <a:avLst/>
            <a:gdLst/>
            <a:ahLst/>
            <a:cxnLst/>
            <a:rect l="l" t="t" r="r" b="b"/>
            <a:pathLst>
              <a:path w="18275294" h="10959896">
                <a:moveTo>
                  <a:pt x="0" y="0"/>
                </a:moveTo>
                <a:lnTo>
                  <a:pt x="18275294" y="0"/>
                </a:lnTo>
                <a:lnTo>
                  <a:pt x="18275294" y="10959896"/>
                </a:lnTo>
                <a:lnTo>
                  <a:pt x="0" y="10959896"/>
                </a:lnTo>
                <a:lnTo>
                  <a:pt x="0" y="0"/>
                </a:lnTo>
                <a:close/>
              </a:path>
            </a:pathLst>
          </a:custGeom>
          <a:blipFill>
            <a:blip r:embed="rId5"/>
            <a:stretch>
              <a:fillRect l="-10075" t="-3245"/>
            </a:stretch>
          </a:blipFill>
        </p:spPr>
        <p:txBody>
          <a:bodyPr/>
          <a:lstStyle/>
          <a:p>
            <a:endParaRPr lang="en-PH"/>
          </a:p>
        </p:txBody>
      </p:sp>
      <p:grpSp>
        <p:nvGrpSpPr>
          <p:cNvPr id="10" name="Group 10">
            <a:extLst>
              <a:ext uri="{FF2B5EF4-FFF2-40B4-BE49-F238E27FC236}">
                <a16:creationId xmlns:a16="http://schemas.microsoft.com/office/drawing/2014/main" id="{0A36890B-28F0-0213-F43B-4C985291E9FC}"/>
              </a:ext>
            </a:extLst>
          </p:cNvPr>
          <p:cNvGrpSpPr/>
          <p:nvPr/>
        </p:nvGrpSpPr>
        <p:grpSpPr>
          <a:xfrm>
            <a:off x="12706" y="145721"/>
            <a:ext cx="18288000" cy="8878793"/>
            <a:chOff x="0" y="0"/>
            <a:chExt cx="4816593" cy="2338448"/>
          </a:xfrm>
        </p:grpSpPr>
        <p:sp>
          <p:nvSpPr>
            <p:cNvPr id="11" name="Freeform 11">
              <a:extLst>
                <a:ext uri="{FF2B5EF4-FFF2-40B4-BE49-F238E27FC236}">
                  <a16:creationId xmlns:a16="http://schemas.microsoft.com/office/drawing/2014/main" id="{5AF6070C-7038-5911-ADDF-95D05286AC28}"/>
                </a:ext>
              </a:extLst>
            </p:cNvPr>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12" name="TextBox 12">
              <a:extLst>
                <a:ext uri="{FF2B5EF4-FFF2-40B4-BE49-F238E27FC236}">
                  <a16:creationId xmlns:a16="http://schemas.microsoft.com/office/drawing/2014/main" id="{F0E046E5-2AF3-4B56-89A1-0E5B2D2C94E3}"/>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3" name="Freeform 13">
            <a:extLst>
              <a:ext uri="{FF2B5EF4-FFF2-40B4-BE49-F238E27FC236}">
                <a16:creationId xmlns:a16="http://schemas.microsoft.com/office/drawing/2014/main" id="{6C13AA9E-CB80-87A9-9422-A512D6C3E92D}"/>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4" name="TextBox 14">
            <a:extLst>
              <a:ext uri="{FF2B5EF4-FFF2-40B4-BE49-F238E27FC236}">
                <a16:creationId xmlns:a16="http://schemas.microsoft.com/office/drawing/2014/main" id="{4ECC8941-56EA-CB19-E1FB-19DBC944AB05}"/>
              </a:ext>
            </a:extLst>
          </p:cNvPr>
          <p:cNvSpPr txBox="1"/>
          <p:nvPr/>
        </p:nvSpPr>
        <p:spPr>
          <a:xfrm>
            <a:off x="713994" y="616070"/>
            <a:ext cx="10545204"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MALLS</a:t>
            </a:r>
          </a:p>
        </p:txBody>
      </p:sp>
      <p:sp>
        <p:nvSpPr>
          <p:cNvPr id="15" name="TextBox 15">
            <a:extLst>
              <a:ext uri="{FF2B5EF4-FFF2-40B4-BE49-F238E27FC236}">
                <a16:creationId xmlns:a16="http://schemas.microsoft.com/office/drawing/2014/main" id="{7AE1F5EE-E2DD-DFC2-FB18-B5451170312E}"/>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16</a:t>
            </a:r>
          </a:p>
        </p:txBody>
      </p:sp>
      <p:graphicFrame>
        <p:nvGraphicFramePr>
          <p:cNvPr id="16" name="Table 16">
            <a:extLst>
              <a:ext uri="{FF2B5EF4-FFF2-40B4-BE49-F238E27FC236}">
                <a16:creationId xmlns:a16="http://schemas.microsoft.com/office/drawing/2014/main" id="{61B2BE3D-11B6-34F2-6CA1-122A5651FAF9}"/>
              </a:ext>
            </a:extLst>
          </p:cNvPr>
          <p:cNvGraphicFramePr>
            <a:graphicFrameLocks noGrp="1"/>
          </p:cNvGraphicFramePr>
          <p:nvPr>
            <p:extLst>
              <p:ext uri="{D42A27DB-BD31-4B8C-83A1-F6EECF244321}">
                <p14:modId xmlns:p14="http://schemas.microsoft.com/office/powerpoint/2010/main" val="3375720514"/>
              </p:ext>
            </p:extLst>
          </p:nvPr>
        </p:nvGraphicFramePr>
        <p:xfrm>
          <a:off x="9192584" y="1378454"/>
          <a:ext cx="8638216" cy="6508246"/>
        </p:xfrm>
        <a:graphic>
          <a:graphicData uri="http://schemas.openxmlformats.org/drawingml/2006/table">
            <a:tbl>
              <a:tblPr/>
              <a:tblGrid>
                <a:gridCol w="3692821">
                  <a:extLst>
                    <a:ext uri="{9D8B030D-6E8A-4147-A177-3AD203B41FA5}">
                      <a16:colId xmlns:a16="http://schemas.microsoft.com/office/drawing/2014/main" val="20000"/>
                    </a:ext>
                  </a:extLst>
                </a:gridCol>
                <a:gridCol w="1648465">
                  <a:extLst>
                    <a:ext uri="{9D8B030D-6E8A-4147-A177-3AD203B41FA5}">
                      <a16:colId xmlns:a16="http://schemas.microsoft.com/office/drawing/2014/main" val="20001"/>
                    </a:ext>
                  </a:extLst>
                </a:gridCol>
                <a:gridCol w="1648465">
                  <a:extLst>
                    <a:ext uri="{9D8B030D-6E8A-4147-A177-3AD203B41FA5}">
                      <a16:colId xmlns:a16="http://schemas.microsoft.com/office/drawing/2014/main" val="20002"/>
                    </a:ext>
                  </a:extLst>
                </a:gridCol>
                <a:gridCol w="1648465">
                  <a:extLst>
                    <a:ext uri="{9D8B030D-6E8A-4147-A177-3AD203B41FA5}">
                      <a16:colId xmlns:a16="http://schemas.microsoft.com/office/drawing/2014/main" val="20003"/>
                    </a:ext>
                  </a:extLst>
                </a:gridCol>
              </a:tblGrid>
              <a:tr h="0">
                <a:tc>
                  <a:txBody>
                    <a:bodyPr/>
                    <a:lstStyle/>
                    <a:p>
                      <a:pPr algn="l">
                        <a:lnSpc>
                          <a:spcPts val="3499"/>
                        </a:lnSpc>
                        <a:defRPr/>
                      </a:pPr>
                      <a:r>
                        <a:rPr lang="en-US" sz="2300" dirty="0">
                          <a:solidFill>
                            <a:srgbClr val="FDFEFF"/>
                          </a:solidFill>
                          <a:latin typeface="Henry Sans Light"/>
                          <a:ea typeface="Henry Sans 1"/>
                          <a:cs typeface="Henry Sans 1"/>
                          <a:sym typeface="Henry Sans 1"/>
                        </a:rPr>
                        <a:t>For PH malls only</a:t>
                      </a:r>
                      <a:endParaRPr lang="en-US" sz="2300" dirty="0">
                        <a:latin typeface="Henry Sans Light"/>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2026</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2025</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1800" b="1" dirty="0">
                          <a:solidFill>
                            <a:srgbClr val="FDFEFF"/>
                          </a:solidFill>
                          <a:latin typeface="Henry Sans Bold" panose="02010803040501010106" pitchFamily="2" charset="0"/>
                          <a:ea typeface="Henry Sans 1 Bold"/>
                          <a:cs typeface="Henry Sans 1 Bold"/>
                          <a:sym typeface="Henry Sans 1 Bold"/>
                        </a:rPr>
                        <a:t>%</a:t>
                      </a: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1800" b="1" dirty="0">
                          <a:solidFill>
                            <a:srgbClr val="FDFEFF"/>
                          </a:solidFill>
                          <a:latin typeface="Henry Sans Bold" panose="02010803040501010106" pitchFamily="2" charset="0"/>
                          <a:ea typeface="Henry Sans 1 Bold"/>
                          <a:cs typeface="Henry Sans 1 Bold"/>
                          <a:sym typeface="Henry Sans 1 Bold"/>
                        </a:rPr>
                        <a:t>CHANGE</a:t>
                      </a:r>
                      <a:endParaRPr lang="en-US" sz="20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19849">
                <a:tc>
                  <a:txBody>
                    <a:bodyPr/>
                    <a:lstStyle/>
                    <a:p>
                      <a:pPr algn="l">
                        <a:lnSpc>
                          <a:spcPts val="3499"/>
                        </a:lnSpc>
                        <a:defRPr/>
                      </a:pPr>
                      <a:r>
                        <a:rPr lang="en-US" sz="2200" dirty="0">
                          <a:solidFill>
                            <a:srgbClr val="000F73"/>
                          </a:solidFill>
                          <a:latin typeface="Henry Sans"/>
                          <a:ea typeface="Henry Sans 1"/>
                          <a:cs typeface="Henry Sans 1"/>
                          <a:sym typeface="Henry Sans 1"/>
                        </a:rPr>
                        <a:t>Total GFA </a:t>
                      </a:r>
                      <a:r>
                        <a:rPr lang="en-US" sz="1600" dirty="0">
                          <a:solidFill>
                            <a:srgbClr val="000F73"/>
                          </a:solidFill>
                          <a:latin typeface="Henry Sans"/>
                          <a:ea typeface="Henry Sans 1"/>
                          <a:cs typeface="Henry Sans 1"/>
                          <a:sym typeface="Henry Sans 1"/>
                        </a:rPr>
                        <a:t>(in </a:t>
                      </a:r>
                      <a:r>
                        <a:rPr lang="en-US" sz="1600" dirty="0" err="1">
                          <a:solidFill>
                            <a:srgbClr val="000F73"/>
                          </a:solidFill>
                          <a:latin typeface="Henry Sans"/>
                          <a:ea typeface="Henry Sans 1"/>
                          <a:cs typeface="Henry Sans 1"/>
                          <a:sym typeface="Henry Sans 1"/>
                        </a:rPr>
                        <a:t>mn</a:t>
                      </a:r>
                      <a:r>
                        <a:rPr lang="en-US" sz="1600" dirty="0">
                          <a:solidFill>
                            <a:srgbClr val="000F73"/>
                          </a:solidFill>
                          <a:latin typeface="Henry Sans"/>
                          <a:ea typeface="Henry Sans 1"/>
                          <a:cs typeface="Henry Sans 1"/>
                          <a:sym typeface="Henry Sans 1"/>
                        </a:rPr>
                        <a:t> sqm)</a:t>
                      </a:r>
                      <a:endParaRPr lang="en-US" sz="16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9.8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ea typeface="Henry Sans 1"/>
                          <a:cs typeface="Henry Sans 1"/>
                          <a:sym typeface="Henry Sans 1"/>
                        </a:rPr>
                        <a:t>9.5</a:t>
                      </a:r>
                      <a:endParaRPr lang="en-US" sz="22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19849">
                <a:tc>
                  <a:txBody>
                    <a:bodyPr/>
                    <a:lstStyle/>
                    <a:p>
                      <a:pPr algn="l">
                        <a:lnSpc>
                          <a:spcPts val="3499"/>
                        </a:lnSpc>
                        <a:defRPr/>
                      </a:pPr>
                      <a:r>
                        <a:rPr lang="en-US" sz="2200" dirty="0">
                          <a:solidFill>
                            <a:srgbClr val="000F73"/>
                          </a:solidFill>
                          <a:latin typeface="Henry Sans"/>
                          <a:ea typeface="Henry Sans 1"/>
                          <a:cs typeface="Henry Sans 1"/>
                          <a:sym typeface="Henry Sans 1"/>
                        </a:rPr>
                        <a:t>Total GLA </a:t>
                      </a:r>
                      <a:r>
                        <a:rPr lang="en-US" sz="1600" dirty="0">
                          <a:solidFill>
                            <a:srgbClr val="000F73"/>
                          </a:solidFill>
                          <a:latin typeface="Henry Sans"/>
                          <a:ea typeface="Henry Sans 1"/>
                          <a:cs typeface="Henry Sans 1"/>
                          <a:sym typeface="Henry Sans 1"/>
                        </a:rPr>
                        <a:t>(in </a:t>
                      </a:r>
                      <a:r>
                        <a:rPr lang="en-US" sz="1600" dirty="0" err="1">
                          <a:solidFill>
                            <a:srgbClr val="000F73"/>
                          </a:solidFill>
                          <a:latin typeface="Henry Sans"/>
                          <a:ea typeface="Henry Sans 1"/>
                          <a:cs typeface="Henry Sans 1"/>
                          <a:sym typeface="Henry Sans 1"/>
                        </a:rPr>
                        <a:t>mn</a:t>
                      </a:r>
                      <a:r>
                        <a:rPr lang="en-US" sz="1600" dirty="0">
                          <a:solidFill>
                            <a:srgbClr val="000F73"/>
                          </a:solidFill>
                          <a:latin typeface="Henry Sans"/>
                          <a:ea typeface="Henry Sans 1"/>
                          <a:cs typeface="Henry Sans 1"/>
                          <a:sym typeface="Henry Sans 1"/>
                        </a:rPr>
                        <a:t> sqm)</a:t>
                      </a:r>
                      <a:endParaRPr lang="en-US" sz="16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5.1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ea typeface="Henry Sans 1"/>
                          <a:cs typeface="Henry Sans 1"/>
                          <a:sym typeface="Henry Sans 1"/>
                        </a:rPr>
                        <a:t>5.0</a:t>
                      </a:r>
                      <a:endParaRPr lang="en-US" sz="220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19849">
                <a:tc>
                  <a:txBody>
                    <a:bodyPr/>
                    <a:lstStyle/>
                    <a:p>
                      <a:pPr algn="l">
                        <a:lnSpc>
                          <a:spcPts val="3499"/>
                        </a:lnSpc>
                        <a:defRPr/>
                      </a:pPr>
                      <a:r>
                        <a:rPr lang="en-US" sz="2200" dirty="0">
                          <a:solidFill>
                            <a:srgbClr val="000F73"/>
                          </a:solidFill>
                          <a:latin typeface="Henry Sans"/>
                          <a:ea typeface="Henry Sans 1"/>
                          <a:cs typeface="Henry Sans 1"/>
                          <a:sym typeface="Henry Sans 1"/>
                        </a:rPr>
                        <a:t>Occupancy Rate </a:t>
                      </a:r>
                      <a:r>
                        <a:rPr lang="en-US" sz="1600" dirty="0">
                          <a:solidFill>
                            <a:srgbClr val="000F73"/>
                          </a:solidFill>
                          <a:latin typeface="Henry Sans"/>
                          <a:ea typeface="Henry Sans 1"/>
                          <a:cs typeface="Henry Sans 1"/>
                          <a:sym typeface="Henry Sans 1"/>
                        </a:rPr>
                        <a:t>(long-term)</a:t>
                      </a:r>
                      <a:endParaRPr lang="en-US" sz="16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96%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ea typeface="Henry Sans 1"/>
                          <a:cs typeface="Henry Sans 1"/>
                          <a:sym typeface="Henry Sans 1"/>
                        </a:rPr>
                        <a:t>95%</a:t>
                      </a:r>
                      <a:endParaRPr lang="en-US" sz="22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1pp</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819849">
                <a:tc>
                  <a:txBody>
                    <a:bodyPr/>
                    <a:lstStyle/>
                    <a:p>
                      <a:pPr algn="l">
                        <a:lnSpc>
                          <a:spcPts val="3499"/>
                        </a:lnSpc>
                        <a:defRPr/>
                      </a:pPr>
                      <a:r>
                        <a:rPr lang="en-US" sz="2200" dirty="0">
                          <a:solidFill>
                            <a:srgbClr val="000F73"/>
                          </a:solidFill>
                          <a:latin typeface="Henry Sans"/>
                          <a:ea typeface="Henry Sans 1"/>
                          <a:cs typeface="Henry Sans 1"/>
                          <a:sym typeface="Henry Sans 1"/>
                        </a:rPr>
                        <a:t>Occupancy Rate </a:t>
                      </a:r>
                      <a:r>
                        <a:rPr lang="en-US" sz="1600" dirty="0">
                          <a:solidFill>
                            <a:srgbClr val="000F73"/>
                          </a:solidFill>
                          <a:latin typeface="Henry Sans"/>
                          <a:ea typeface="Henry Sans 1"/>
                          <a:cs typeface="Henry Sans 1"/>
                          <a:sym typeface="Henry Sans 1"/>
                        </a:rPr>
                        <a:t>(short-term)</a:t>
                      </a:r>
                      <a:endParaRPr lang="en-US" sz="16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92%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ea typeface="Henry Sans 1"/>
                          <a:cs typeface="Henry Sans 1"/>
                          <a:sym typeface="Henry Sans 1"/>
                        </a:rPr>
                        <a:t>93%</a:t>
                      </a:r>
                      <a:endParaRPr lang="en-US" sz="22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-1pp</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819849">
                <a:tc>
                  <a:txBody>
                    <a:bodyPr/>
                    <a:lstStyle/>
                    <a:p>
                      <a:pPr algn="l">
                        <a:lnSpc>
                          <a:spcPts val="3499"/>
                        </a:lnSpc>
                        <a:defRPr/>
                      </a:pPr>
                      <a:r>
                        <a:rPr lang="en-US" sz="2200">
                          <a:solidFill>
                            <a:srgbClr val="000F73"/>
                          </a:solidFill>
                          <a:latin typeface="Henry Sans"/>
                          <a:ea typeface="Henry Sans 1"/>
                          <a:cs typeface="Henry Sans 1"/>
                          <a:sym typeface="Henry Sans 1"/>
                        </a:rPr>
                        <a:t>Number of Tenants</a:t>
                      </a:r>
                      <a:endParaRPr lang="en-US" sz="220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22,707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ea typeface="Henry Sans 1"/>
                          <a:cs typeface="Henry Sans 1"/>
                          <a:sym typeface="Henry Sans 1"/>
                        </a:rPr>
                        <a:t>22,036</a:t>
                      </a:r>
                      <a:endParaRPr lang="en-US" sz="22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r h="819849">
                <a:tc>
                  <a:txBody>
                    <a:bodyPr/>
                    <a:lstStyle/>
                    <a:p>
                      <a:pPr algn="l">
                        <a:lnSpc>
                          <a:spcPct val="100000"/>
                        </a:lnSpc>
                        <a:defRPr/>
                      </a:pPr>
                      <a:r>
                        <a:rPr lang="en-US" sz="2200" dirty="0">
                          <a:solidFill>
                            <a:srgbClr val="000F73"/>
                          </a:solidFill>
                          <a:latin typeface="Henry Sans"/>
                          <a:ea typeface="Henry Sans 1"/>
                          <a:cs typeface="Henry Sans 1"/>
                          <a:sym typeface="Henry Sans 1"/>
                        </a:rPr>
                        <a:t>Ave. Daily Foot Traffic </a:t>
                      </a:r>
                      <a:r>
                        <a:rPr lang="en-US" sz="1600" dirty="0">
                          <a:solidFill>
                            <a:srgbClr val="000F73"/>
                          </a:solidFill>
                          <a:latin typeface="Henry Sans"/>
                          <a:ea typeface="Henry Sans 1"/>
                          <a:cs typeface="Henry Sans 1"/>
                          <a:sym typeface="Henry Sans 1"/>
                        </a:rPr>
                        <a:t>(in </a:t>
                      </a:r>
                      <a:r>
                        <a:rPr lang="en-US" sz="1600" dirty="0" err="1">
                          <a:solidFill>
                            <a:srgbClr val="000F73"/>
                          </a:solidFill>
                          <a:latin typeface="Henry Sans"/>
                          <a:ea typeface="Henry Sans 1"/>
                          <a:cs typeface="Henry Sans 1"/>
                          <a:sym typeface="Henry Sans 1"/>
                        </a:rPr>
                        <a:t>mn</a:t>
                      </a:r>
                      <a:r>
                        <a:rPr lang="en-US" sz="1600" dirty="0">
                          <a:solidFill>
                            <a:srgbClr val="000F73"/>
                          </a:solidFill>
                          <a:latin typeface="Henry Sans"/>
                          <a:ea typeface="Henry Sans 1"/>
                          <a:cs typeface="Henry Sans 1"/>
                          <a:sym typeface="Henry Sans 1"/>
                        </a:rPr>
                        <a:t>)</a:t>
                      </a:r>
                      <a:endParaRPr lang="en-US" sz="16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3.7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a:solidFill>
                            <a:srgbClr val="000F73"/>
                          </a:solidFill>
                          <a:latin typeface="Henry Sans"/>
                          <a:ea typeface="Henry Sans 1"/>
                          <a:cs typeface="Henry Sans 1"/>
                          <a:sym typeface="Henry Sans 1"/>
                        </a:rPr>
                        <a:t>3.7</a:t>
                      </a:r>
                      <a:endParaRPr lang="en-US" sz="220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6"/>
                  </a:ext>
                </a:extLst>
              </a:tr>
              <a:tr h="819849">
                <a:tc>
                  <a:txBody>
                    <a:bodyPr/>
                    <a:lstStyle/>
                    <a:p>
                      <a:pPr algn="l">
                        <a:lnSpc>
                          <a:spcPts val="3499"/>
                        </a:lnSpc>
                        <a:defRPr/>
                      </a:pPr>
                      <a:r>
                        <a:rPr lang="en-US" sz="2200" dirty="0">
                          <a:solidFill>
                            <a:srgbClr val="000F73"/>
                          </a:solidFill>
                          <a:latin typeface="Henry Sans"/>
                          <a:ea typeface="Henry Sans 1"/>
                          <a:cs typeface="Henry Sans 1"/>
                          <a:sym typeface="Henry Sans 1"/>
                        </a:rPr>
                        <a:t>YTD Foot Traffic </a:t>
                      </a:r>
                      <a:r>
                        <a:rPr lang="en-US" sz="1600" dirty="0">
                          <a:solidFill>
                            <a:srgbClr val="000F73"/>
                          </a:solidFill>
                          <a:latin typeface="Henry Sans"/>
                          <a:ea typeface="Henry Sans 1"/>
                          <a:cs typeface="Henry Sans 1"/>
                          <a:sym typeface="Henry Sans 1"/>
                        </a:rPr>
                        <a:t>(in </a:t>
                      </a:r>
                      <a:r>
                        <a:rPr lang="en-US" sz="1600" dirty="0" err="1">
                          <a:solidFill>
                            <a:srgbClr val="000F73"/>
                          </a:solidFill>
                          <a:latin typeface="Henry Sans"/>
                          <a:ea typeface="Henry Sans 1"/>
                          <a:cs typeface="Henry Sans 1"/>
                          <a:sym typeface="Henry Sans 1"/>
                        </a:rPr>
                        <a:t>mn</a:t>
                      </a:r>
                      <a:r>
                        <a:rPr lang="en-US" sz="1600" dirty="0">
                          <a:solidFill>
                            <a:srgbClr val="000F73"/>
                          </a:solidFill>
                          <a:latin typeface="Henry Sans"/>
                          <a:ea typeface="Henry Sans 1"/>
                          <a:cs typeface="Henry Sans 1"/>
                          <a:sym typeface="Henry Sans 1"/>
                        </a:rPr>
                        <a:t>)</a:t>
                      </a:r>
                      <a:endParaRPr lang="en-US" sz="16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0F73"/>
                          </a:solidFill>
                          <a:latin typeface="Henry Sans"/>
                        </a:rPr>
                        <a:t>333.4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ea typeface="Henry Sans 1"/>
                          <a:cs typeface="Henry Sans 1"/>
                          <a:sym typeface="Henry Sans 1"/>
                        </a:rPr>
                        <a:t>334.0</a:t>
                      </a:r>
                      <a:endParaRPr lang="en-US" sz="2200" dirty="0">
                        <a:solidFill>
                          <a:srgbClr val="000F73"/>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a:rPr>
                        <a:t>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45" name="Table 45">
            <a:extLst>
              <a:ext uri="{FF2B5EF4-FFF2-40B4-BE49-F238E27FC236}">
                <a16:creationId xmlns:a16="http://schemas.microsoft.com/office/drawing/2014/main" id="{5E2FC1D6-5B56-B053-F66B-E17786B13B0B}"/>
              </a:ext>
            </a:extLst>
          </p:cNvPr>
          <p:cNvGraphicFramePr>
            <a:graphicFrameLocks noGrp="1"/>
          </p:cNvGraphicFramePr>
          <p:nvPr>
            <p:extLst>
              <p:ext uri="{D42A27DB-BD31-4B8C-83A1-F6EECF244321}">
                <p14:modId xmlns:p14="http://schemas.microsoft.com/office/powerpoint/2010/main" val="1061707907"/>
              </p:ext>
            </p:extLst>
          </p:nvPr>
        </p:nvGraphicFramePr>
        <p:xfrm>
          <a:off x="738268" y="1374777"/>
          <a:ext cx="8149518" cy="4879518"/>
        </p:xfrm>
        <a:graphic>
          <a:graphicData uri="http://schemas.openxmlformats.org/drawingml/2006/table">
            <a:tbl>
              <a:tblPr/>
              <a:tblGrid>
                <a:gridCol w="3505200">
                  <a:extLst>
                    <a:ext uri="{9D8B030D-6E8A-4147-A177-3AD203B41FA5}">
                      <a16:colId xmlns:a16="http://schemas.microsoft.com/office/drawing/2014/main" val="20000"/>
                    </a:ext>
                  </a:extLst>
                </a:gridCol>
                <a:gridCol w="1548106">
                  <a:extLst>
                    <a:ext uri="{9D8B030D-6E8A-4147-A177-3AD203B41FA5}">
                      <a16:colId xmlns:a16="http://schemas.microsoft.com/office/drawing/2014/main" val="20001"/>
                    </a:ext>
                  </a:extLst>
                </a:gridCol>
                <a:gridCol w="1548106">
                  <a:extLst>
                    <a:ext uri="{9D8B030D-6E8A-4147-A177-3AD203B41FA5}">
                      <a16:colId xmlns:a16="http://schemas.microsoft.com/office/drawing/2014/main" val="20002"/>
                    </a:ext>
                  </a:extLst>
                </a:gridCol>
                <a:gridCol w="1548106">
                  <a:extLst>
                    <a:ext uri="{9D8B030D-6E8A-4147-A177-3AD203B41FA5}">
                      <a16:colId xmlns:a16="http://schemas.microsoft.com/office/drawing/2014/main" val="20003"/>
                    </a:ext>
                  </a:extLst>
                </a:gridCol>
              </a:tblGrid>
              <a:tr h="807688">
                <a:tc>
                  <a:txBody>
                    <a:bodyPr/>
                    <a:lstStyle/>
                    <a:p>
                      <a:pPr algn="l">
                        <a:lnSpc>
                          <a:spcPts val="3359"/>
                        </a:lnSpc>
                        <a:defRPr/>
                      </a:pPr>
                      <a:r>
                        <a:rPr lang="en-US" sz="2300" dirty="0">
                          <a:solidFill>
                            <a:srgbClr val="FDFEFF"/>
                          </a:solidFill>
                          <a:latin typeface="Henry Sans Light" panose="02010303040501010106" pitchFamily="2" charset="0"/>
                          <a:ea typeface="Henry Sans 1"/>
                          <a:cs typeface="Henry Sans 1"/>
                          <a:sym typeface="Henry Sans 1"/>
                        </a:rPr>
                        <a:t>In Php </a:t>
                      </a:r>
                      <a:r>
                        <a:rPr lang="en-US" sz="2300" dirty="0" err="1">
                          <a:solidFill>
                            <a:srgbClr val="FDFEFF"/>
                          </a:solidFill>
                          <a:latin typeface="Henry Sans Light" panose="02010303040501010106" pitchFamily="2" charset="0"/>
                          <a:ea typeface="Henry Sans 1"/>
                          <a:cs typeface="Henry Sans 1"/>
                          <a:sym typeface="Henry Sans 1"/>
                        </a:rPr>
                        <a:t>mn</a:t>
                      </a:r>
                      <a:endParaRPr lang="en-US" sz="2300" dirty="0">
                        <a:latin typeface="Henry Sans Light" panose="020103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2026</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2025</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1800" b="1" dirty="0">
                          <a:solidFill>
                            <a:srgbClr val="FDFEFF"/>
                          </a:solidFill>
                          <a:latin typeface="Henry Sans Bold" panose="02010803040501010106" pitchFamily="2" charset="0"/>
                          <a:ea typeface="Henry Sans 1 Bold"/>
                          <a:cs typeface="Henry Sans 1 Bold"/>
                          <a:sym typeface="Henry Sans 1 Bold"/>
                        </a:rPr>
                        <a:t>%</a:t>
                      </a: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1800" b="1" dirty="0">
                          <a:solidFill>
                            <a:srgbClr val="FDFEFF"/>
                          </a:solidFill>
                          <a:latin typeface="Henry Sans Bold" panose="02010803040501010106" pitchFamily="2" charset="0"/>
                          <a:ea typeface="Henry Sans 1 Bold"/>
                          <a:cs typeface="Henry Sans 1 Bold"/>
                          <a:sym typeface="Henry Sans 1 Bold"/>
                        </a:rPr>
                        <a:t>CHANGE</a:t>
                      </a:r>
                      <a:endParaRPr lang="en-US" sz="20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14366">
                <a:tc>
                  <a:txBody>
                    <a:bodyPr/>
                    <a:lstStyle/>
                    <a:p>
                      <a:pPr algn="l">
                        <a:lnSpc>
                          <a:spcPts val="3499"/>
                        </a:lnSpc>
                        <a:defRPr/>
                      </a:pPr>
                      <a:r>
                        <a:rPr lang="en-US" sz="2200" dirty="0">
                          <a:solidFill>
                            <a:srgbClr val="000F73"/>
                          </a:solidFill>
                          <a:latin typeface="Henry Sans" panose="02010503040501010106" pitchFamily="2" charset="0"/>
                          <a:ea typeface="Henry Sans 1"/>
                          <a:cs typeface="Henry Sans 1"/>
                          <a:sym typeface="Henry Sans 1"/>
                        </a:rPr>
                        <a:t>Revenue</a:t>
                      </a:r>
                      <a:endParaRPr lang="en-US" sz="22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panose="02010503040501010106" pitchFamily="2" charset="0"/>
                        </a:rPr>
                        <a:t>20,391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panose="02010503040501010106" pitchFamily="2" charset="0"/>
                          <a:ea typeface="Henry Sans 1"/>
                          <a:cs typeface="Henry Sans 1"/>
                          <a:sym typeface="Henry Sans 1"/>
                        </a:rPr>
                        <a:t>18,866</a:t>
                      </a:r>
                      <a:endParaRPr lang="en-US" sz="22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panose="02010503040501010106" pitchFamily="2" charset="0"/>
                        </a:rPr>
                        <a:t>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14366">
                <a:tc>
                  <a:txBody>
                    <a:bodyPr/>
                    <a:lstStyle/>
                    <a:p>
                      <a:pPr algn="l">
                        <a:lnSpc>
                          <a:spcPts val="3499"/>
                        </a:lnSpc>
                        <a:defRPr/>
                      </a:pPr>
                      <a:r>
                        <a:rPr lang="en-US" sz="2200" dirty="0">
                          <a:solidFill>
                            <a:srgbClr val="002060"/>
                          </a:solidFill>
                          <a:latin typeface="Henry Sans"/>
                          <a:sym typeface="Henry Sans 1"/>
                        </a:rPr>
                        <a:t>  PH Malls Rental Income</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lvl="1" indent="0" algn="ctr" defTabSz="914400" rtl="0" eaLnBrk="1" latinLnBrk="0" hangingPunct="1">
                        <a:lnSpc>
                          <a:spcPts val="3499"/>
                        </a:lnSpc>
                        <a:buFont typeface="Arial"/>
                        <a:buNone/>
                        <a:defRPr/>
                      </a:pPr>
                      <a:r>
                        <a:rPr lang="en-US" sz="2200" b="1" kern="1200" dirty="0">
                          <a:solidFill>
                            <a:srgbClr val="002060"/>
                          </a:solidFill>
                          <a:latin typeface="Henry Sans" panose="02010503040501010106" pitchFamily="2" charset="0"/>
                          <a:ea typeface="+mn-ea"/>
                          <a:cs typeface="+mn-cs"/>
                        </a:rPr>
                        <a:t>15,264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0" kern="1200" dirty="0">
                          <a:solidFill>
                            <a:srgbClr val="002060"/>
                          </a:solidFill>
                          <a:latin typeface="Henry Sans" panose="02010503040501010106" pitchFamily="2" charset="0"/>
                          <a:ea typeface="+mn-ea"/>
                          <a:cs typeface="+mn-cs"/>
                        </a:rPr>
                        <a:t>14,223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0" kern="1200" dirty="0">
                          <a:solidFill>
                            <a:srgbClr val="002060"/>
                          </a:solidFill>
                          <a:latin typeface="Henry Sans" panose="02010503040501010106" pitchFamily="2" charset="0"/>
                          <a:ea typeface="+mn-ea"/>
                          <a:cs typeface="+mn-cs"/>
                        </a:rPr>
                        <a:t>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14366">
                <a:tc>
                  <a:txBody>
                    <a:bodyPr/>
                    <a:lstStyle/>
                    <a:p>
                      <a:pPr algn="l">
                        <a:lnSpc>
                          <a:spcPts val="3499"/>
                        </a:lnSpc>
                        <a:defRPr/>
                      </a:pPr>
                      <a:r>
                        <a:rPr lang="en-US" sz="2200" dirty="0">
                          <a:solidFill>
                            <a:srgbClr val="000F73"/>
                          </a:solidFill>
                          <a:latin typeface="Henry Sans" panose="02010503040501010106" pitchFamily="2" charset="0"/>
                        </a:rPr>
                        <a:t>  Others</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1" kern="1200" dirty="0">
                          <a:solidFill>
                            <a:srgbClr val="002060"/>
                          </a:solidFill>
                          <a:latin typeface="Henry Sans" panose="02010503040501010106" pitchFamily="2" charset="0"/>
                          <a:ea typeface="+mn-ea"/>
                          <a:cs typeface="+mn-cs"/>
                        </a:rPr>
                        <a:t>5,127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0" kern="1200" dirty="0">
                          <a:solidFill>
                            <a:srgbClr val="002060"/>
                          </a:solidFill>
                          <a:latin typeface="Henry Sans" panose="02010503040501010106" pitchFamily="2" charset="0"/>
                          <a:ea typeface="+mn-ea"/>
                          <a:cs typeface="+mn-cs"/>
                        </a:rPr>
                        <a:t>4,642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0" kern="1200" dirty="0">
                          <a:solidFill>
                            <a:srgbClr val="002060"/>
                          </a:solidFill>
                          <a:latin typeface="Henry Sans" panose="02010503040501010106" pitchFamily="2" charset="0"/>
                          <a:ea typeface="+mn-ea"/>
                          <a:cs typeface="+mn-cs"/>
                        </a:rPr>
                        <a:t>10%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944259601"/>
                  </a:ext>
                </a:extLst>
              </a:tr>
              <a:tr h="814366">
                <a:tc>
                  <a:txBody>
                    <a:bodyPr/>
                    <a:lstStyle/>
                    <a:p>
                      <a:pPr algn="l">
                        <a:lnSpc>
                          <a:spcPts val="3499"/>
                        </a:lnSpc>
                        <a:defRPr/>
                      </a:pPr>
                      <a:r>
                        <a:rPr lang="en-US" sz="2200" dirty="0">
                          <a:solidFill>
                            <a:srgbClr val="000F73"/>
                          </a:solidFill>
                          <a:latin typeface="Henry Sans" panose="02010503040501010106" pitchFamily="2" charset="0"/>
                        </a:rPr>
                        <a:t>EBIT </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1" kern="1200" dirty="0">
                          <a:solidFill>
                            <a:srgbClr val="002060"/>
                          </a:solidFill>
                          <a:latin typeface="Henry Sans" panose="02010503040501010106" pitchFamily="2" charset="0"/>
                          <a:ea typeface="+mn-ea"/>
                          <a:cs typeface="+mn-cs"/>
                        </a:rPr>
                        <a:t>11,919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0" kern="1200" dirty="0">
                          <a:solidFill>
                            <a:srgbClr val="002060"/>
                          </a:solidFill>
                          <a:latin typeface="Henry Sans" panose="02010503040501010106" pitchFamily="2" charset="0"/>
                          <a:ea typeface="+mn-ea"/>
                          <a:cs typeface="+mn-cs"/>
                        </a:rPr>
                        <a:t>10,695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3499"/>
                        </a:lnSpc>
                        <a:defRPr/>
                      </a:pPr>
                      <a:r>
                        <a:rPr lang="en-US" sz="2200" b="0" kern="1200" dirty="0">
                          <a:solidFill>
                            <a:srgbClr val="002060"/>
                          </a:solidFill>
                          <a:latin typeface="Henry Sans" panose="02010503040501010106" pitchFamily="2" charset="0"/>
                          <a:ea typeface="+mn-ea"/>
                          <a:cs typeface="+mn-cs"/>
                        </a:rPr>
                        <a:t>11%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52945775"/>
                  </a:ext>
                </a:extLst>
              </a:tr>
              <a:tr h="814366">
                <a:tc>
                  <a:txBody>
                    <a:bodyPr/>
                    <a:lstStyle/>
                    <a:p>
                      <a:pPr algn="l">
                        <a:lnSpc>
                          <a:spcPts val="3499"/>
                        </a:lnSpc>
                        <a:defRPr/>
                      </a:pPr>
                      <a:r>
                        <a:rPr lang="en-US" sz="2200" dirty="0">
                          <a:solidFill>
                            <a:srgbClr val="000F73"/>
                          </a:solidFill>
                          <a:latin typeface="Henry Sans" panose="02010503040501010106" pitchFamily="2" charset="0"/>
                          <a:sym typeface="Henry Sans 1"/>
                        </a:rPr>
                        <a:t>EBITDA</a:t>
                      </a:r>
                      <a:endParaRPr lang="en-US" sz="22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panose="02010503040501010106" pitchFamily="2" charset="0"/>
                        </a:rPr>
                        <a:t>15,008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panose="02010503040501010106" pitchFamily="2" charset="0"/>
                          <a:ea typeface="Henry Sans 1"/>
                          <a:cs typeface="Henry Sans 1"/>
                          <a:sym typeface="Henry Sans 1"/>
                        </a:rPr>
                        <a:t>13,536</a:t>
                      </a:r>
                      <a:endParaRPr lang="en-US" sz="2200" dirty="0">
                        <a:solidFill>
                          <a:srgbClr val="000F73"/>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0F73"/>
                          </a:solidFill>
                          <a:latin typeface="Henry Sans" panose="02010503040501010106" pitchFamily="2" charset="0"/>
                        </a:rPr>
                        <a:t>11%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21" name="Chart 20">
            <a:extLst>
              <a:ext uri="{FF2B5EF4-FFF2-40B4-BE49-F238E27FC236}">
                <a16:creationId xmlns:a16="http://schemas.microsoft.com/office/drawing/2014/main" id="{6A40B144-276E-81AA-5FD0-0F9361FD9F56}"/>
              </a:ext>
            </a:extLst>
          </p:cNvPr>
          <p:cNvGraphicFramePr/>
          <p:nvPr>
            <p:extLst>
              <p:ext uri="{D42A27DB-BD31-4B8C-83A1-F6EECF244321}">
                <p14:modId xmlns:p14="http://schemas.microsoft.com/office/powerpoint/2010/main" val="3821374607"/>
              </p:ext>
            </p:extLst>
          </p:nvPr>
        </p:nvGraphicFramePr>
        <p:xfrm>
          <a:off x="555485" y="7581900"/>
          <a:ext cx="10341115" cy="1828800"/>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16D329A4-1258-504E-B048-E815306E2141}"/>
              </a:ext>
            </a:extLst>
          </p:cNvPr>
          <p:cNvSpPr txBox="1"/>
          <p:nvPr/>
        </p:nvSpPr>
        <p:spPr>
          <a:xfrm>
            <a:off x="838200" y="8350033"/>
            <a:ext cx="2885040" cy="348813"/>
          </a:xfrm>
          <a:prstGeom prst="rect">
            <a:avLst/>
          </a:prstGeom>
          <a:noFill/>
        </p:spPr>
        <p:txBody>
          <a:bodyPr wrap="square" lIns="91440" tIns="45720" rIns="91440" bIns="45720" anchor="t">
            <a:spAutoFit/>
          </a:bodyPr>
          <a:lstStyle/>
          <a:p>
            <a:pPr algn="l">
              <a:lnSpc>
                <a:spcPts val="2044"/>
              </a:lnSpc>
              <a:spcBef>
                <a:spcPct val="0"/>
              </a:spcBef>
            </a:pPr>
            <a:r>
              <a:rPr lang="en-US" sz="2200" b="1" dirty="0">
                <a:solidFill>
                  <a:schemeClr val="bg1"/>
                </a:solidFill>
                <a:latin typeface="Henry Sans Bold"/>
                <a:ea typeface="Henry Sans 1 Bold"/>
                <a:cs typeface="Henry Sans 1 Bold"/>
                <a:sym typeface="Henry Sans 1 Bold"/>
              </a:rPr>
              <a:t>SM MALL NETWORK</a:t>
            </a:r>
            <a:endParaRPr lang="en-US" sz="2200" b="1" dirty="0">
              <a:solidFill>
                <a:schemeClr val="bg1"/>
              </a:solidFill>
              <a:latin typeface="Henry Sans Bold"/>
              <a:ea typeface="Henry Sans 1 Bold"/>
              <a:cs typeface="Henry Sans 1 Bold"/>
            </a:endParaRPr>
          </a:p>
        </p:txBody>
      </p:sp>
      <p:sp>
        <p:nvSpPr>
          <p:cNvPr id="18" name="TextBox 17">
            <a:extLst>
              <a:ext uri="{FF2B5EF4-FFF2-40B4-BE49-F238E27FC236}">
                <a16:creationId xmlns:a16="http://schemas.microsoft.com/office/drawing/2014/main" id="{2332A818-ED73-CD92-C3B9-4BCC434EFE76}"/>
              </a:ext>
            </a:extLst>
          </p:cNvPr>
          <p:cNvSpPr txBox="1"/>
          <p:nvPr/>
        </p:nvSpPr>
        <p:spPr>
          <a:xfrm>
            <a:off x="709445" y="6388912"/>
            <a:ext cx="7686656" cy="369332"/>
          </a:xfrm>
          <a:prstGeom prst="rect">
            <a:avLst/>
          </a:prstGeom>
          <a:noFill/>
        </p:spPr>
        <p:txBody>
          <a:bodyPr wrap="none" rtlCol="0">
            <a:spAutoFit/>
          </a:bodyPr>
          <a:lstStyle/>
          <a:p>
            <a:r>
              <a:rPr lang="en-PH" dirty="0"/>
              <a:t>*Mall-adjacent office rental income is reported under Office business segment.</a:t>
            </a:r>
          </a:p>
        </p:txBody>
      </p:sp>
    </p:spTree>
    <p:extLst>
      <p:ext uri="{BB962C8B-B14F-4D97-AF65-F5344CB8AC3E}">
        <p14:creationId xmlns:p14="http://schemas.microsoft.com/office/powerpoint/2010/main" val="844565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78A2F-CDC5-59D8-867D-084CF4C321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D8B9F8-CFBC-0090-4B36-F3174654FEA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99398DCF-A273-8C15-34CD-C8CEB19F07A3}"/>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B2C8CE17-E253-7D8A-580A-3A4516B8C683}"/>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9FE1B734-622A-345F-A19C-A6DA7C696C97}"/>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25547278-8AE3-CE71-1B0A-096C3364A931}"/>
              </a:ext>
            </a:extLst>
          </p:cNvPr>
          <p:cNvSpPr/>
          <p:nvPr/>
        </p:nvSpPr>
        <p:spPr>
          <a:xfrm rot="10800000">
            <a:off x="12706" y="-495693"/>
            <a:ext cx="18295704" cy="10776720"/>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41457FA8-7EC7-21D3-2C17-7CFB0AFF2EB0}"/>
              </a:ext>
            </a:extLst>
          </p:cNvPr>
          <p:cNvGrpSpPr/>
          <p:nvPr/>
        </p:nvGrpSpPr>
        <p:grpSpPr>
          <a:xfrm>
            <a:off x="12706" y="145721"/>
            <a:ext cx="18288000" cy="8878793"/>
            <a:chOff x="0" y="0"/>
            <a:chExt cx="4816593" cy="2338448"/>
          </a:xfrm>
        </p:grpSpPr>
        <p:sp>
          <p:nvSpPr>
            <p:cNvPr id="8" name="Freeform 8">
              <a:extLst>
                <a:ext uri="{FF2B5EF4-FFF2-40B4-BE49-F238E27FC236}">
                  <a16:creationId xmlns:a16="http://schemas.microsoft.com/office/drawing/2014/main" id="{D32E5B42-22FE-65B0-9543-93905FCA8C9F}"/>
                </a:ext>
              </a:extLst>
            </p:cNvPr>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AD55ACDA-3AAD-5E86-85B2-EFAA23A304F1}"/>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FA40230C-4C56-459C-666F-F58BA70C90AE}"/>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aphicFrame>
        <p:nvGraphicFramePr>
          <p:cNvPr id="11" name="Table 11">
            <a:extLst>
              <a:ext uri="{FF2B5EF4-FFF2-40B4-BE49-F238E27FC236}">
                <a16:creationId xmlns:a16="http://schemas.microsoft.com/office/drawing/2014/main" id="{B78DA945-24D9-00DD-7B58-C278B4C89E12}"/>
              </a:ext>
            </a:extLst>
          </p:cNvPr>
          <p:cNvGraphicFramePr>
            <a:graphicFrameLocks noGrp="1"/>
          </p:cNvGraphicFramePr>
          <p:nvPr>
            <p:extLst>
              <p:ext uri="{D42A27DB-BD31-4B8C-83A1-F6EECF244321}">
                <p14:modId xmlns:p14="http://schemas.microsoft.com/office/powerpoint/2010/main" val="446778679"/>
              </p:ext>
            </p:extLst>
          </p:nvPr>
        </p:nvGraphicFramePr>
        <p:xfrm>
          <a:off x="8915400" y="1437096"/>
          <a:ext cx="8734191" cy="4591815"/>
        </p:xfrm>
        <a:graphic>
          <a:graphicData uri="http://schemas.openxmlformats.org/drawingml/2006/table">
            <a:tbl>
              <a:tblPr/>
              <a:tblGrid>
                <a:gridCol w="3810000">
                  <a:extLst>
                    <a:ext uri="{9D8B030D-6E8A-4147-A177-3AD203B41FA5}">
                      <a16:colId xmlns:a16="http://schemas.microsoft.com/office/drawing/2014/main" val="20000"/>
                    </a:ext>
                  </a:extLst>
                </a:gridCol>
                <a:gridCol w="1641397">
                  <a:extLst>
                    <a:ext uri="{9D8B030D-6E8A-4147-A177-3AD203B41FA5}">
                      <a16:colId xmlns:a16="http://schemas.microsoft.com/office/drawing/2014/main" val="20001"/>
                    </a:ext>
                  </a:extLst>
                </a:gridCol>
                <a:gridCol w="1641397">
                  <a:extLst>
                    <a:ext uri="{9D8B030D-6E8A-4147-A177-3AD203B41FA5}">
                      <a16:colId xmlns:a16="http://schemas.microsoft.com/office/drawing/2014/main" val="20002"/>
                    </a:ext>
                  </a:extLst>
                </a:gridCol>
                <a:gridCol w="1641397">
                  <a:extLst>
                    <a:ext uri="{9D8B030D-6E8A-4147-A177-3AD203B41FA5}">
                      <a16:colId xmlns:a16="http://schemas.microsoft.com/office/drawing/2014/main" val="20003"/>
                    </a:ext>
                  </a:extLst>
                </a:gridCol>
              </a:tblGrid>
              <a:tr h="728346">
                <a:tc>
                  <a:txBody>
                    <a:bodyPr/>
                    <a:lstStyle/>
                    <a:p>
                      <a:pPr algn="l">
                        <a:lnSpc>
                          <a:spcPts val="3359"/>
                        </a:lnSpc>
                        <a:defRPr/>
                      </a:pPr>
                      <a:r>
                        <a:rPr lang="en-US" sz="2200" dirty="0">
                          <a:solidFill>
                            <a:srgbClr val="FDFEFF"/>
                          </a:solidFill>
                          <a:latin typeface="Henry Sans"/>
                          <a:ea typeface="Henry Sans 1"/>
                          <a:cs typeface="Henry Sans 1"/>
                          <a:sym typeface="Henry Sans 1"/>
                        </a:rPr>
                        <a:t>CORE AND LEISURE</a:t>
                      </a:r>
                      <a:endParaRPr lang="en-US" sz="2200" dirty="0">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2026</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2025</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1800" b="1" dirty="0">
                          <a:solidFill>
                            <a:srgbClr val="FDFEFF"/>
                          </a:solidFill>
                          <a:latin typeface="Henry Sans Bold" panose="02010803040501010106" pitchFamily="2" charset="0"/>
                          <a:ea typeface="Henry Sans 1 Bold"/>
                          <a:cs typeface="Henry Sans 1 Bold"/>
                          <a:sym typeface="Henry Sans 1 Bold"/>
                        </a:rPr>
                        <a:t>%</a:t>
                      </a: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1800" b="1" dirty="0">
                          <a:solidFill>
                            <a:srgbClr val="FDFEFF"/>
                          </a:solidFill>
                          <a:latin typeface="Henry Sans Bold" panose="02010803040501010106" pitchFamily="2" charset="0"/>
                          <a:ea typeface="Henry Sans 1 Bold"/>
                          <a:cs typeface="Henry Sans 1 Bold"/>
                          <a:sym typeface="Henry Sans 1 Bold"/>
                        </a:rPr>
                        <a:t>CHANGE</a:t>
                      </a:r>
                      <a:endParaRPr lang="en-US" sz="20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35204">
                <a:tc>
                  <a:txBody>
                    <a:bodyPr/>
                    <a:lstStyle/>
                    <a:p>
                      <a:pPr algn="l">
                        <a:lnSpc>
                          <a:spcPts val="3499"/>
                        </a:lnSpc>
                        <a:defRPr/>
                      </a:pPr>
                      <a:r>
                        <a:rPr lang="en-US" sz="2200" dirty="0">
                          <a:solidFill>
                            <a:srgbClr val="002060"/>
                          </a:solidFill>
                          <a:latin typeface="Henry Sans"/>
                          <a:ea typeface="Henry Sans 1"/>
                          <a:cs typeface="Henry Sans 1"/>
                          <a:sym typeface="Henry Sans 1"/>
                        </a:rPr>
                        <a:t>Reservation Sales </a:t>
                      </a:r>
                      <a:r>
                        <a:rPr lang="en-US" sz="1600" dirty="0">
                          <a:solidFill>
                            <a:srgbClr val="002060"/>
                          </a:solidFill>
                          <a:latin typeface="Henry Sans"/>
                          <a:ea typeface="Henry Sans 1"/>
                          <a:cs typeface="Henry Sans 1"/>
                          <a:sym typeface="Henry Sans 1"/>
                        </a:rPr>
                        <a:t>(in Php </a:t>
                      </a:r>
                      <a:r>
                        <a:rPr lang="en-US" sz="1600" dirty="0" err="1">
                          <a:solidFill>
                            <a:srgbClr val="002060"/>
                          </a:solidFill>
                          <a:latin typeface="Henry Sans"/>
                          <a:ea typeface="Henry Sans 1"/>
                          <a:cs typeface="Henry Sans 1"/>
                          <a:sym typeface="Henry Sans 1"/>
                        </a:rPr>
                        <a:t>mn</a:t>
                      </a:r>
                      <a:r>
                        <a:rPr lang="en-US" sz="1600" dirty="0">
                          <a:solidFill>
                            <a:srgbClr val="002060"/>
                          </a:solidFill>
                          <a:latin typeface="Henry Sans"/>
                          <a:ea typeface="Henry Sans 1"/>
                          <a:cs typeface="Henry Sans 1"/>
                          <a:sym typeface="Henry Sans 1"/>
                        </a:rPr>
                        <a:t>)</a:t>
                      </a:r>
                      <a:endParaRPr lang="en-US" sz="16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12,311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ea typeface="Henry Sans 1"/>
                          <a:cs typeface="Henry Sans 1"/>
                          <a:sym typeface="Henry Sans 1"/>
                        </a:rPr>
                        <a:t>12,230</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rPr>
                        <a:t>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35204">
                <a:tc>
                  <a:txBody>
                    <a:bodyPr/>
                    <a:lstStyle/>
                    <a:p>
                      <a:pPr marL="269240" lvl="1" indent="0" algn="l">
                        <a:lnSpc>
                          <a:spcPts val="3499"/>
                        </a:lnSpc>
                        <a:buFont typeface="Arial"/>
                        <a:buNone/>
                        <a:defRPr/>
                      </a:pPr>
                      <a:r>
                        <a:rPr lang="en-US" sz="2200" dirty="0">
                          <a:solidFill>
                            <a:srgbClr val="002060"/>
                          </a:solidFill>
                          <a:latin typeface="Henry Sans"/>
                          <a:ea typeface="Henry Sans 1"/>
                          <a:cs typeface="Henry Sans 1"/>
                          <a:sym typeface="Henry Sans 1"/>
                        </a:rPr>
                        <a:t>Core</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11,946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ea typeface="Henry Sans 1"/>
                          <a:cs typeface="Henry Sans 1"/>
                          <a:sym typeface="Henry Sans 1"/>
                        </a:rPr>
                        <a:t>11,644</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rPr>
                        <a:t>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35204">
                <a:tc>
                  <a:txBody>
                    <a:bodyPr/>
                    <a:lstStyle/>
                    <a:p>
                      <a:pPr marL="269240" lvl="1" indent="0" algn="l">
                        <a:lnSpc>
                          <a:spcPts val="3499"/>
                        </a:lnSpc>
                        <a:buFont typeface="Arial"/>
                        <a:buNone/>
                        <a:defRPr/>
                      </a:pPr>
                      <a:r>
                        <a:rPr lang="en-US" sz="2200" dirty="0">
                          <a:solidFill>
                            <a:srgbClr val="002060"/>
                          </a:solidFill>
                          <a:latin typeface="Henry Sans"/>
                          <a:ea typeface="Henry Sans 1"/>
                          <a:cs typeface="Henry Sans 1"/>
                          <a:sym typeface="Henry Sans 1"/>
                        </a:rPr>
                        <a:t>Leisure</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365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ea typeface="Henry Sans 1"/>
                          <a:cs typeface="Henry Sans 1"/>
                          <a:sym typeface="Henry Sans 1"/>
                        </a:rPr>
                        <a:t>586</a:t>
                      </a:r>
                      <a:endParaRPr lang="en-US" sz="220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rPr>
                        <a:t>-38%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735204">
                <a:tc>
                  <a:txBody>
                    <a:bodyPr/>
                    <a:lstStyle/>
                    <a:p>
                      <a:pPr algn="l">
                        <a:lnSpc>
                          <a:spcPts val="3499"/>
                        </a:lnSpc>
                        <a:defRPr/>
                      </a:pPr>
                      <a:r>
                        <a:rPr lang="en-US" sz="2200" dirty="0">
                          <a:solidFill>
                            <a:srgbClr val="002060"/>
                          </a:solidFill>
                          <a:latin typeface="Henry Sans"/>
                          <a:ea typeface="Henry Sans 1"/>
                          <a:cs typeface="Henry Sans 1"/>
                          <a:sym typeface="Henry Sans 1"/>
                        </a:rPr>
                        <a:t>Inventory </a:t>
                      </a:r>
                      <a:r>
                        <a:rPr lang="en-US" sz="1600" dirty="0">
                          <a:solidFill>
                            <a:srgbClr val="002060"/>
                          </a:solidFill>
                          <a:latin typeface="Henry Sans"/>
                          <a:ea typeface="Henry Sans 1"/>
                          <a:cs typeface="Henry Sans 1"/>
                          <a:sym typeface="Henry Sans 1"/>
                        </a:rPr>
                        <a:t>(in units)</a:t>
                      </a:r>
                      <a:r>
                        <a:rPr lang="en-US" sz="2200" dirty="0">
                          <a:solidFill>
                            <a:srgbClr val="002060"/>
                          </a:solidFill>
                          <a:latin typeface="Henry Sans"/>
                          <a:ea typeface="Henry Sans 1"/>
                          <a:cs typeface="Henry Sans 1"/>
                          <a:sym typeface="Henry Sans 1"/>
                        </a:rPr>
                        <a:t> </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28,317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ea typeface="Henry Sans 1"/>
                          <a:cs typeface="Henry Sans 1"/>
                          <a:sym typeface="Henry Sans 1"/>
                        </a:rPr>
                        <a:t>24,779</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rPr>
                        <a:t>14%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6"/>
                  </a:ext>
                </a:extLst>
              </a:tr>
              <a:tr h="735204">
                <a:tc>
                  <a:txBody>
                    <a:bodyPr/>
                    <a:lstStyle/>
                    <a:p>
                      <a:pPr algn="l">
                        <a:lnSpc>
                          <a:spcPts val="3499"/>
                        </a:lnSpc>
                        <a:defRPr/>
                      </a:pPr>
                      <a:r>
                        <a:rPr lang="en-US" sz="2200" dirty="0">
                          <a:solidFill>
                            <a:srgbClr val="002060"/>
                          </a:solidFill>
                          <a:latin typeface="Henry Sans"/>
                          <a:ea typeface="Henry Sans 1"/>
                          <a:cs typeface="Henry Sans 1"/>
                          <a:sym typeface="Henry Sans 1"/>
                        </a:rPr>
                        <a:t>Inventory </a:t>
                      </a:r>
                      <a:r>
                        <a:rPr lang="en-US" sz="2200" kern="1200" dirty="0">
                          <a:solidFill>
                            <a:srgbClr val="002060"/>
                          </a:solidFill>
                          <a:latin typeface="Henry Sans"/>
                          <a:ea typeface="Henry Sans 1"/>
                          <a:cs typeface="Henry Sans 1"/>
                          <a:sym typeface="Henry Sans 1"/>
                        </a:rPr>
                        <a:t>sales</a:t>
                      </a:r>
                      <a:r>
                        <a:rPr lang="en-US" sz="2200" dirty="0">
                          <a:solidFill>
                            <a:srgbClr val="002060"/>
                          </a:solidFill>
                          <a:latin typeface="Henry Sans"/>
                          <a:ea typeface="Henry Sans 1"/>
                          <a:cs typeface="Henry Sans 1"/>
                          <a:sym typeface="Henry Sans 1"/>
                        </a:rPr>
                        <a:t> value </a:t>
                      </a:r>
                      <a:r>
                        <a:rPr lang="en-US" sz="1600" dirty="0">
                          <a:solidFill>
                            <a:srgbClr val="002060"/>
                          </a:solidFill>
                          <a:latin typeface="Henry Sans"/>
                          <a:ea typeface="Henry Sans 1"/>
                          <a:cs typeface="Henry Sans 1"/>
                          <a:sym typeface="Henry Sans 1"/>
                        </a:rPr>
                        <a:t>(in Php bn)</a:t>
                      </a:r>
                      <a:endParaRPr lang="en-US" sz="16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200" b="1" dirty="0">
                          <a:solidFill>
                            <a:srgbClr val="002060"/>
                          </a:solidFill>
                          <a:latin typeface="Henry Sans"/>
                        </a:rPr>
                        <a:t>182,091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ea typeface="Henry Sans 1"/>
                          <a:cs typeface="Henry Sans 1"/>
                          <a:sym typeface="Henry Sans 1"/>
                        </a:rPr>
                        <a:t>154,736</a:t>
                      </a:r>
                      <a:endParaRPr lang="en-US" sz="2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200" dirty="0">
                          <a:solidFill>
                            <a:srgbClr val="002060"/>
                          </a:solidFill>
                          <a:latin typeface="Henry Sans"/>
                        </a:rPr>
                        <a:t>18%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2" name="TextBox 12">
            <a:extLst>
              <a:ext uri="{FF2B5EF4-FFF2-40B4-BE49-F238E27FC236}">
                <a16:creationId xmlns:a16="http://schemas.microsoft.com/office/drawing/2014/main" id="{E8BDB1BD-8444-BE0D-0286-0681506F2545}"/>
              </a:ext>
            </a:extLst>
          </p:cNvPr>
          <p:cNvSpPr txBox="1"/>
          <p:nvPr/>
        </p:nvSpPr>
        <p:spPr>
          <a:xfrm>
            <a:off x="620781" y="603696"/>
            <a:ext cx="10545204"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RESIDENCES</a:t>
            </a:r>
          </a:p>
        </p:txBody>
      </p:sp>
      <p:sp>
        <p:nvSpPr>
          <p:cNvPr id="13" name="TextBox 13">
            <a:extLst>
              <a:ext uri="{FF2B5EF4-FFF2-40B4-BE49-F238E27FC236}">
                <a16:creationId xmlns:a16="http://schemas.microsoft.com/office/drawing/2014/main" id="{C22B1CC0-F805-1BDA-77BA-FE5C08242F62}"/>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17</a:t>
            </a:r>
          </a:p>
        </p:txBody>
      </p:sp>
      <p:graphicFrame>
        <p:nvGraphicFramePr>
          <p:cNvPr id="15" name="Table 15">
            <a:extLst>
              <a:ext uri="{FF2B5EF4-FFF2-40B4-BE49-F238E27FC236}">
                <a16:creationId xmlns:a16="http://schemas.microsoft.com/office/drawing/2014/main" id="{1D748E1F-BAA0-B593-8604-A73A1CB73F44}"/>
              </a:ext>
            </a:extLst>
          </p:cNvPr>
          <p:cNvGraphicFramePr>
            <a:graphicFrameLocks noGrp="1"/>
          </p:cNvGraphicFramePr>
          <p:nvPr>
            <p:extLst>
              <p:ext uri="{D42A27DB-BD31-4B8C-83A1-F6EECF244321}">
                <p14:modId xmlns:p14="http://schemas.microsoft.com/office/powerpoint/2010/main" val="4260920984"/>
              </p:ext>
            </p:extLst>
          </p:nvPr>
        </p:nvGraphicFramePr>
        <p:xfrm>
          <a:off x="620781" y="1445494"/>
          <a:ext cx="7989819" cy="4001148"/>
        </p:xfrm>
        <a:graphic>
          <a:graphicData uri="http://schemas.openxmlformats.org/drawingml/2006/table">
            <a:tbl>
              <a:tblPr/>
              <a:tblGrid>
                <a:gridCol w="3064509">
                  <a:extLst>
                    <a:ext uri="{9D8B030D-6E8A-4147-A177-3AD203B41FA5}">
                      <a16:colId xmlns:a16="http://schemas.microsoft.com/office/drawing/2014/main" val="20000"/>
                    </a:ext>
                  </a:extLst>
                </a:gridCol>
                <a:gridCol w="1641770">
                  <a:extLst>
                    <a:ext uri="{9D8B030D-6E8A-4147-A177-3AD203B41FA5}">
                      <a16:colId xmlns:a16="http://schemas.microsoft.com/office/drawing/2014/main" val="20001"/>
                    </a:ext>
                  </a:extLst>
                </a:gridCol>
                <a:gridCol w="1641770">
                  <a:extLst>
                    <a:ext uri="{9D8B030D-6E8A-4147-A177-3AD203B41FA5}">
                      <a16:colId xmlns:a16="http://schemas.microsoft.com/office/drawing/2014/main" val="20002"/>
                    </a:ext>
                  </a:extLst>
                </a:gridCol>
                <a:gridCol w="1641770">
                  <a:extLst>
                    <a:ext uri="{9D8B030D-6E8A-4147-A177-3AD203B41FA5}">
                      <a16:colId xmlns:a16="http://schemas.microsoft.com/office/drawing/2014/main" val="20003"/>
                    </a:ext>
                  </a:extLst>
                </a:gridCol>
              </a:tblGrid>
              <a:tr h="771860">
                <a:tc>
                  <a:txBody>
                    <a:bodyPr/>
                    <a:lstStyle/>
                    <a:p>
                      <a:pPr algn="l">
                        <a:lnSpc>
                          <a:spcPts val="3359"/>
                        </a:lnSpc>
                        <a:defRPr/>
                      </a:pPr>
                      <a:r>
                        <a:rPr lang="en-US" sz="2400" dirty="0">
                          <a:solidFill>
                            <a:srgbClr val="FDFEFF"/>
                          </a:solidFill>
                          <a:latin typeface="Henry Sans" panose="02010503040501010106" pitchFamily="2" charset="0"/>
                          <a:ea typeface="Henry Sans 1"/>
                          <a:cs typeface="Henry Sans 1"/>
                          <a:sym typeface="Henry Sans 1"/>
                        </a:rPr>
                        <a:t>In Php </a:t>
                      </a:r>
                      <a:r>
                        <a:rPr lang="en-US" sz="2400" dirty="0" err="1">
                          <a:solidFill>
                            <a:srgbClr val="FDFEFF"/>
                          </a:solidFill>
                          <a:latin typeface="Henry Sans" panose="02010503040501010106" pitchFamily="2" charset="0"/>
                          <a:ea typeface="Henry Sans 1"/>
                          <a:cs typeface="Henry Sans 1"/>
                          <a:sym typeface="Henry Sans 1"/>
                        </a:rPr>
                        <a:t>mn</a:t>
                      </a:r>
                      <a:endParaRPr lang="en-US" sz="1100" dirty="0">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2026</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100" b="1" dirty="0">
                          <a:solidFill>
                            <a:srgbClr val="FDFEFF"/>
                          </a:solidFill>
                          <a:latin typeface="Henry Sans Bold" panose="02010803040501010106" pitchFamily="2" charset="0"/>
                          <a:ea typeface="Henry Sans 1 Bold"/>
                          <a:cs typeface="Henry Sans 1 Bold"/>
                          <a:sym typeface="Henry Sans 1 Bold"/>
                        </a:rPr>
                        <a:t>1Q 2025</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1800" b="1" dirty="0">
                          <a:solidFill>
                            <a:srgbClr val="FDFEFF"/>
                          </a:solidFill>
                          <a:latin typeface="Henry Sans Bold" panose="02010803040501010106" pitchFamily="2" charset="0"/>
                          <a:ea typeface="Henry Sans 1 Bold"/>
                          <a:cs typeface="Henry Sans 1 Bold"/>
                          <a:sym typeface="Henry Sans 1 Bold"/>
                        </a:rPr>
                        <a:t>%</a:t>
                      </a: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1800" b="1" dirty="0">
                          <a:solidFill>
                            <a:srgbClr val="FDFEFF"/>
                          </a:solidFill>
                          <a:latin typeface="Henry Sans Bold" panose="02010803040501010106" pitchFamily="2" charset="0"/>
                          <a:ea typeface="Henry Sans 1 Bold"/>
                          <a:cs typeface="Henry Sans 1 Bold"/>
                          <a:sym typeface="Henry Sans 1 Bold"/>
                        </a:rPr>
                        <a:t>CHANGE</a:t>
                      </a:r>
                      <a:endParaRPr lang="en-US" sz="20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37125">
                <a:tc>
                  <a:txBody>
                    <a:bodyPr/>
                    <a:lstStyle/>
                    <a:p>
                      <a:pPr algn="l">
                        <a:lnSpc>
                          <a:spcPts val="3499"/>
                        </a:lnSpc>
                        <a:defRPr/>
                      </a:pPr>
                      <a:r>
                        <a:rPr lang="en-US" sz="2300" dirty="0">
                          <a:solidFill>
                            <a:srgbClr val="002060"/>
                          </a:solidFill>
                          <a:latin typeface="Henry Sans" panose="02010503040501010106" pitchFamily="2" charset="0"/>
                          <a:ea typeface="Henry Sans 1"/>
                          <a:cs typeface="Henry Sans 1"/>
                          <a:sym typeface="Henry Sans 1"/>
                        </a:rPr>
                        <a:t>Real estate sales, rentals and other revenues</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8,303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9,697</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-14%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37125">
                <a:tc>
                  <a:txBody>
                    <a:bodyPr/>
                    <a:lstStyle/>
                    <a:p>
                      <a:pPr algn="l">
                        <a:lnSpc>
                          <a:spcPts val="3499"/>
                        </a:lnSpc>
                        <a:defRPr/>
                      </a:pPr>
                      <a:r>
                        <a:rPr lang="en-US" sz="2300" dirty="0">
                          <a:solidFill>
                            <a:srgbClr val="002060"/>
                          </a:solidFill>
                          <a:latin typeface="Henry Sans" panose="02010503040501010106" pitchFamily="2" charset="0"/>
                          <a:ea typeface="Henry Sans 1"/>
                          <a:cs typeface="Henry Sans 1"/>
                          <a:sym typeface="Henry Sans 1"/>
                        </a:rPr>
                        <a:t>EBIT</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2,513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3,959</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-37%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01682">
                <a:tc>
                  <a:txBody>
                    <a:bodyPr/>
                    <a:lstStyle/>
                    <a:p>
                      <a:pPr algn="l">
                        <a:lnSpc>
                          <a:spcPts val="3499"/>
                        </a:lnSpc>
                        <a:defRPr/>
                      </a:pPr>
                      <a:r>
                        <a:rPr lang="en-US" sz="2300" dirty="0">
                          <a:solidFill>
                            <a:srgbClr val="002060"/>
                          </a:solidFill>
                          <a:latin typeface="Henry Sans" panose="02010503040501010106" pitchFamily="2" charset="0"/>
                          <a:ea typeface="Henry Sans 1"/>
                          <a:cs typeface="Henry Sans 1"/>
                          <a:sym typeface="Henry Sans 1"/>
                        </a:rPr>
                        <a:t>EBITDA</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2,593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4,024</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-36%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pSp>
        <p:nvGrpSpPr>
          <p:cNvPr id="33" name="Group 32">
            <a:extLst>
              <a:ext uri="{FF2B5EF4-FFF2-40B4-BE49-F238E27FC236}">
                <a16:creationId xmlns:a16="http://schemas.microsoft.com/office/drawing/2014/main" id="{78763B2B-F051-9D6E-6AF0-8511B619CC7E}"/>
              </a:ext>
            </a:extLst>
          </p:cNvPr>
          <p:cNvGrpSpPr/>
          <p:nvPr/>
        </p:nvGrpSpPr>
        <p:grpSpPr>
          <a:xfrm>
            <a:off x="450847" y="5699016"/>
            <a:ext cx="8458200" cy="3253788"/>
            <a:chOff x="339239" y="5219133"/>
            <a:chExt cx="8458200" cy="3253788"/>
          </a:xfrm>
        </p:grpSpPr>
        <p:sp>
          <p:nvSpPr>
            <p:cNvPr id="56" name="TextBox 26">
              <a:extLst>
                <a:ext uri="{FF2B5EF4-FFF2-40B4-BE49-F238E27FC236}">
                  <a16:creationId xmlns:a16="http://schemas.microsoft.com/office/drawing/2014/main" id="{DA5C48E9-6811-1985-3631-ABB9F7F83095}"/>
                </a:ext>
              </a:extLst>
            </p:cNvPr>
            <p:cNvSpPr txBox="1"/>
            <p:nvPr/>
          </p:nvSpPr>
          <p:spPr>
            <a:xfrm>
              <a:off x="582878" y="5414220"/>
              <a:ext cx="5540434" cy="256480"/>
            </a:xfrm>
            <a:prstGeom prst="rect">
              <a:avLst/>
            </a:prstGeom>
          </p:spPr>
          <p:txBody>
            <a:bodyPr wrap="square" lIns="0" tIns="0" rIns="0" bIns="0" rtlCol="0" anchor="t">
              <a:spAutoFit/>
            </a:bodyPr>
            <a:lstStyle/>
            <a:p>
              <a:pPr algn="l">
                <a:lnSpc>
                  <a:spcPts val="2044"/>
                </a:lnSpc>
                <a:spcBef>
                  <a:spcPct val="0"/>
                </a:spcBef>
              </a:pPr>
              <a:r>
                <a:rPr lang="en-US" sz="2200" b="1" dirty="0">
                  <a:solidFill>
                    <a:srgbClr val="0070C0"/>
                  </a:solidFill>
                  <a:latin typeface="Henry Sans Bold"/>
                  <a:sym typeface="Henry Sans 1 Bold"/>
                </a:rPr>
                <a:t>1Q 2026 RESERVATION SALES (in %)</a:t>
              </a:r>
            </a:p>
          </p:txBody>
        </p:sp>
        <p:sp>
          <p:nvSpPr>
            <p:cNvPr id="44" name="TextBox 44">
              <a:extLst>
                <a:ext uri="{FF2B5EF4-FFF2-40B4-BE49-F238E27FC236}">
                  <a16:creationId xmlns:a16="http://schemas.microsoft.com/office/drawing/2014/main" id="{9EF56CB6-DE10-E266-4146-E1F0D3DDA3BE}"/>
                </a:ext>
              </a:extLst>
            </p:cNvPr>
            <p:cNvSpPr txBox="1"/>
            <p:nvPr/>
          </p:nvSpPr>
          <p:spPr>
            <a:xfrm>
              <a:off x="786996" y="7229738"/>
              <a:ext cx="5132199" cy="227563"/>
            </a:xfrm>
            <a:prstGeom prst="rect">
              <a:avLst/>
            </a:prstGeom>
          </p:spPr>
          <p:txBody>
            <a:bodyPr lIns="0" tIns="0" rIns="0" bIns="0" rtlCol="0" anchor="t">
              <a:spAutoFit/>
            </a:bodyPr>
            <a:lstStyle/>
            <a:p>
              <a:pPr algn="l">
                <a:lnSpc>
                  <a:spcPts val="2044"/>
                </a:lnSpc>
                <a:spcBef>
                  <a:spcPct val="0"/>
                </a:spcBef>
              </a:pPr>
              <a:r>
                <a:rPr lang="en-US" sz="1500" b="1" dirty="0">
                  <a:solidFill>
                    <a:schemeClr val="bg1"/>
                  </a:solidFill>
                  <a:latin typeface="Henry Sans Bold" panose="02010803040501010106" pitchFamily="2" charset="0"/>
                  <a:ea typeface="Henry Sans 1 Bold"/>
                  <a:cs typeface="Henry Sans 1 Bold"/>
                  <a:sym typeface="Henry Sans 1 Bold"/>
                </a:rPr>
                <a:t>CORE BUYERS</a:t>
              </a:r>
            </a:p>
          </p:txBody>
        </p:sp>
        <p:graphicFrame>
          <p:nvGraphicFramePr>
            <p:cNvPr id="21" name="Chart 20">
              <a:extLst>
                <a:ext uri="{FF2B5EF4-FFF2-40B4-BE49-F238E27FC236}">
                  <a16:creationId xmlns:a16="http://schemas.microsoft.com/office/drawing/2014/main" id="{343797F0-CEA5-792E-4741-AD3F2297464A}"/>
                </a:ext>
              </a:extLst>
            </p:cNvPr>
            <p:cNvGraphicFramePr/>
            <p:nvPr>
              <p:extLst>
                <p:ext uri="{D42A27DB-BD31-4B8C-83A1-F6EECF244321}">
                  <p14:modId xmlns:p14="http://schemas.microsoft.com/office/powerpoint/2010/main" val="3566134155"/>
                </p:ext>
              </p:extLst>
            </p:nvPr>
          </p:nvGraphicFramePr>
          <p:xfrm>
            <a:off x="502819" y="5219133"/>
            <a:ext cx="8062161" cy="1601603"/>
          </p:xfrm>
          <a:graphic>
            <a:graphicData uri="http://schemas.openxmlformats.org/drawingml/2006/chart">
              <c:chart xmlns:c="http://schemas.openxmlformats.org/drawingml/2006/chart" xmlns:r="http://schemas.openxmlformats.org/officeDocument/2006/relationships" r:id="rId6"/>
            </a:graphicData>
          </a:graphic>
        </p:graphicFrame>
        <p:grpSp>
          <p:nvGrpSpPr>
            <p:cNvPr id="22" name="Group 21">
              <a:extLst>
                <a:ext uri="{FF2B5EF4-FFF2-40B4-BE49-F238E27FC236}">
                  <a16:creationId xmlns:a16="http://schemas.microsoft.com/office/drawing/2014/main" id="{B298C13B-1CA4-C4CB-4812-73F54827DF61}"/>
                </a:ext>
              </a:extLst>
            </p:cNvPr>
            <p:cNvGrpSpPr/>
            <p:nvPr/>
          </p:nvGrpSpPr>
          <p:grpSpPr>
            <a:xfrm>
              <a:off x="339239" y="6023820"/>
              <a:ext cx="8280616" cy="1876143"/>
              <a:chOff x="-1653765" y="7687890"/>
              <a:chExt cx="7213817" cy="1510713"/>
            </a:xfrm>
          </p:grpSpPr>
          <p:graphicFrame>
            <p:nvGraphicFramePr>
              <p:cNvPr id="23" name="Chart 22">
                <a:extLst>
                  <a:ext uri="{FF2B5EF4-FFF2-40B4-BE49-F238E27FC236}">
                    <a16:creationId xmlns:a16="http://schemas.microsoft.com/office/drawing/2014/main" id="{C4FA0ADB-2AF3-8473-E8FA-887AA7A4EBF3}"/>
                  </a:ext>
                </a:extLst>
              </p:cNvPr>
              <p:cNvGraphicFramePr/>
              <p:nvPr>
                <p:extLst>
                  <p:ext uri="{D42A27DB-BD31-4B8C-83A1-F6EECF244321}">
                    <p14:modId xmlns:p14="http://schemas.microsoft.com/office/powerpoint/2010/main" val="4143090542"/>
                  </p:ext>
                </p:extLst>
              </p:nvPr>
            </p:nvGraphicFramePr>
            <p:xfrm>
              <a:off x="-1653765" y="7687890"/>
              <a:ext cx="7213817" cy="1510713"/>
            </p:xfrm>
            <a:graphic>
              <a:graphicData uri="http://schemas.openxmlformats.org/drawingml/2006/chart">
                <c:chart xmlns:c="http://schemas.openxmlformats.org/drawingml/2006/chart" xmlns:r="http://schemas.openxmlformats.org/officeDocument/2006/relationships" r:id="rId7"/>
              </a:graphicData>
            </a:graphic>
          </p:graphicFrame>
          <p:sp>
            <p:nvSpPr>
              <p:cNvPr id="24" name="TextBox 43">
                <a:extLst>
                  <a:ext uri="{FF2B5EF4-FFF2-40B4-BE49-F238E27FC236}">
                    <a16:creationId xmlns:a16="http://schemas.microsoft.com/office/drawing/2014/main" id="{8A1C70B6-6EA1-7567-DF0F-1774C214506E}"/>
                  </a:ext>
                </a:extLst>
              </p:cNvPr>
              <p:cNvSpPr txBox="1"/>
              <p:nvPr/>
            </p:nvSpPr>
            <p:spPr>
              <a:xfrm>
                <a:off x="-1405358" y="8252069"/>
                <a:ext cx="5132199" cy="210238"/>
              </a:xfrm>
              <a:prstGeom prst="rect">
                <a:avLst/>
              </a:prstGeom>
            </p:spPr>
            <p:txBody>
              <a:bodyPr lIns="0" tIns="0" rIns="0" bIns="0" rtlCol="0" anchor="t">
                <a:spAutoFit/>
              </a:bodyPr>
              <a:lstStyle/>
              <a:p>
                <a:pPr algn="l">
                  <a:lnSpc>
                    <a:spcPts val="2044"/>
                  </a:lnSpc>
                  <a:spcBef>
                    <a:spcPct val="0"/>
                  </a:spcBef>
                </a:pPr>
                <a:r>
                  <a:rPr lang="en-US" sz="1500" b="1" dirty="0">
                    <a:solidFill>
                      <a:schemeClr val="bg1"/>
                    </a:solidFill>
                    <a:latin typeface="Henry Sans Bold" panose="02010803040501010106" pitchFamily="2" charset="0"/>
                    <a:ea typeface="Henry Sans 1 Bold"/>
                    <a:cs typeface="Henry Sans 1 Bold"/>
                    <a:sym typeface="Henry Sans 1 Bold"/>
                  </a:rPr>
                  <a:t>CORE BY LOCATION</a:t>
                </a:r>
              </a:p>
            </p:txBody>
          </p:sp>
        </p:grpSp>
        <p:graphicFrame>
          <p:nvGraphicFramePr>
            <p:cNvPr id="25" name="Chart 24">
              <a:extLst>
                <a:ext uri="{FF2B5EF4-FFF2-40B4-BE49-F238E27FC236}">
                  <a16:creationId xmlns:a16="http://schemas.microsoft.com/office/drawing/2014/main" id="{EA836B07-3272-2A93-5896-FF9B0F09A75E}"/>
                </a:ext>
              </a:extLst>
            </p:cNvPr>
            <p:cNvGraphicFramePr/>
            <p:nvPr>
              <p:extLst>
                <p:ext uri="{D42A27DB-BD31-4B8C-83A1-F6EECF244321}">
                  <p14:modId xmlns:p14="http://schemas.microsoft.com/office/powerpoint/2010/main" val="3187721559"/>
                </p:ext>
              </p:extLst>
            </p:nvPr>
          </p:nvGraphicFramePr>
          <p:xfrm>
            <a:off x="516824" y="6633420"/>
            <a:ext cx="8280615" cy="1839501"/>
          </p:xfrm>
          <a:graphic>
            <a:graphicData uri="http://schemas.openxmlformats.org/drawingml/2006/chart">
              <c:chart xmlns:c="http://schemas.openxmlformats.org/drawingml/2006/chart" xmlns:r="http://schemas.openxmlformats.org/officeDocument/2006/relationships" r:id="rId8"/>
            </a:graphicData>
          </a:graphic>
        </p:graphicFrame>
        <p:sp>
          <p:nvSpPr>
            <p:cNvPr id="27" name="TextBox 43">
              <a:extLst>
                <a:ext uri="{FF2B5EF4-FFF2-40B4-BE49-F238E27FC236}">
                  <a16:creationId xmlns:a16="http://schemas.microsoft.com/office/drawing/2014/main" id="{BAC09E6D-C28D-0F31-49A6-AD8ADC80F13A}"/>
                </a:ext>
              </a:extLst>
            </p:cNvPr>
            <p:cNvSpPr txBox="1"/>
            <p:nvPr/>
          </p:nvSpPr>
          <p:spPr>
            <a:xfrm>
              <a:off x="672848" y="5916041"/>
              <a:ext cx="5891163" cy="228524"/>
            </a:xfrm>
            <a:prstGeom prst="rect">
              <a:avLst/>
            </a:prstGeom>
          </p:spPr>
          <p:txBody>
            <a:bodyPr lIns="0" tIns="0" rIns="0" bIns="0" rtlCol="0" anchor="t">
              <a:spAutoFit/>
            </a:bodyPr>
            <a:lstStyle/>
            <a:p>
              <a:pPr algn="l">
                <a:lnSpc>
                  <a:spcPts val="2044"/>
                </a:lnSpc>
                <a:spcBef>
                  <a:spcPct val="0"/>
                </a:spcBef>
              </a:pPr>
              <a:r>
                <a:rPr lang="en-US" sz="1500" b="1" dirty="0">
                  <a:solidFill>
                    <a:schemeClr val="bg1"/>
                  </a:solidFill>
                  <a:latin typeface="Henry Sans Bold" panose="02010803040501010106" pitchFamily="2" charset="0"/>
                  <a:ea typeface="Henry Sans 1 Bold"/>
                  <a:cs typeface="Henry Sans 1 Bold"/>
                  <a:sym typeface="Henry Sans 1 Bold"/>
                </a:rPr>
                <a:t>BY PRODUCT</a:t>
              </a:r>
            </a:p>
          </p:txBody>
        </p:sp>
        <p:sp>
          <p:nvSpPr>
            <p:cNvPr id="28" name="TextBox 43">
              <a:extLst>
                <a:ext uri="{FF2B5EF4-FFF2-40B4-BE49-F238E27FC236}">
                  <a16:creationId xmlns:a16="http://schemas.microsoft.com/office/drawing/2014/main" id="{F7EE2C68-2290-4660-D524-3CA6603C58AE}"/>
                </a:ext>
              </a:extLst>
            </p:cNvPr>
            <p:cNvSpPr txBox="1"/>
            <p:nvPr/>
          </p:nvSpPr>
          <p:spPr>
            <a:xfrm>
              <a:off x="624381" y="7562383"/>
              <a:ext cx="5891163" cy="228524"/>
            </a:xfrm>
            <a:prstGeom prst="rect">
              <a:avLst/>
            </a:prstGeom>
          </p:spPr>
          <p:txBody>
            <a:bodyPr lIns="0" tIns="0" rIns="0" bIns="0" rtlCol="0" anchor="t">
              <a:spAutoFit/>
            </a:bodyPr>
            <a:lstStyle/>
            <a:p>
              <a:pPr algn="l">
                <a:lnSpc>
                  <a:spcPts val="2044"/>
                </a:lnSpc>
                <a:spcBef>
                  <a:spcPct val="0"/>
                </a:spcBef>
              </a:pPr>
              <a:r>
                <a:rPr lang="en-US" sz="1500" b="1" dirty="0">
                  <a:solidFill>
                    <a:schemeClr val="bg1"/>
                  </a:solidFill>
                  <a:latin typeface="Henry Sans Bold" panose="02010803040501010106" pitchFamily="2" charset="0"/>
                  <a:ea typeface="Henry Sans 1 Bold"/>
                  <a:cs typeface="Henry Sans 1 Bold"/>
                  <a:sym typeface="Henry Sans 1 Bold"/>
                </a:rPr>
                <a:t>CORE BUYERS</a:t>
              </a:r>
            </a:p>
          </p:txBody>
        </p:sp>
      </p:grpSp>
    </p:spTree>
    <p:extLst>
      <p:ext uri="{BB962C8B-B14F-4D97-AF65-F5344CB8AC3E}">
        <p14:creationId xmlns:p14="http://schemas.microsoft.com/office/powerpoint/2010/main" val="835669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p:cNvSpPr/>
          <p:nvPr/>
        </p:nvSpPr>
        <p:spPr>
          <a:xfrm rot="-10800000">
            <a:off x="12706" y="-495692"/>
            <a:ext cx="18275294" cy="10959896"/>
          </a:xfrm>
          <a:custGeom>
            <a:avLst/>
            <a:gdLst/>
            <a:ahLst/>
            <a:cxnLst/>
            <a:rect l="l" t="t" r="r" b="b"/>
            <a:pathLst>
              <a:path w="18275294" h="10959896">
                <a:moveTo>
                  <a:pt x="0" y="0"/>
                </a:moveTo>
                <a:lnTo>
                  <a:pt x="18275294" y="0"/>
                </a:lnTo>
                <a:lnTo>
                  <a:pt x="18275294" y="10959896"/>
                </a:lnTo>
                <a:lnTo>
                  <a:pt x="0" y="10959896"/>
                </a:lnTo>
                <a:lnTo>
                  <a:pt x="0" y="0"/>
                </a:lnTo>
                <a:close/>
              </a:path>
            </a:pathLst>
          </a:custGeom>
          <a:blipFill>
            <a:blip r:embed="rId5"/>
            <a:stretch>
              <a:fillRect l="-10075" t="-3245"/>
            </a:stretch>
          </a:blipFill>
        </p:spPr>
        <p:txBody>
          <a:bodyPr/>
          <a:lstStyle/>
          <a:p>
            <a:endParaRPr lang="en-PH"/>
          </a:p>
        </p:txBody>
      </p:sp>
      <p:grpSp>
        <p:nvGrpSpPr>
          <p:cNvPr id="7" name="Group 7"/>
          <p:cNvGrpSpPr/>
          <p:nvPr/>
        </p:nvGrpSpPr>
        <p:grpSpPr>
          <a:xfrm>
            <a:off x="12706" y="145721"/>
            <a:ext cx="18288000" cy="8878793"/>
            <a:chOff x="0" y="0"/>
            <a:chExt cx="4816593" cy="2338448"/>
          </a:xfrm>
        </p:grpSpPr>
        <p:sp>
          <p:nvSpPr>
            <p:cNvPr id="8" name="Freeform 8"/>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1" name="TextBox 11"/>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18</a:t>
            </a:r>
          </a:p>
        </p:txBody>
      </p:sp>
      <p:graphicFrame>
        <p:nvGraphicFramePr>
          <p:cNvPr id="12" name="Table 12"/>
          <p:cNvGraphicFramePr>
            <a:graphicFrameLocks noGrp="1"/>
          </p:cNvGraphicFramePr>
          <p:nvPr>
            <p:extLst>
              <p:ext uri="{D42A27DB-BD31-4B8C-83A1-F6EECF244321}">
                <p14:modId xmlns:p14="http://schemas.microsoft.com/office/powerpoint/2010/main" val="1901186981"/>
              </p:ext>
            </p:extLst>
          </p:nvPr>
        </p:nvGraphicFramePr>
        <p:xfrm>
          <a:off x="8300713" y="1790700"/>
          <a:ext cx="9110988" cy="3129225"/>
        </p:xfrm>
        <a:graphic>
          <a:graphicData uri="http://schemas.openxmlformats.org/drawingml/2006/table">
            <a:tbl>
              <a:tblPr/>
              <a:tblGrid>
                <a:gridCol w="3864684">
                  <a:extLst>
                    <a:ext uri="{9D8B030D-6E8A-4147-A177-3AD203B41FA5}">
                      <a16:colId xmlns:a16="http://schemas.microsoft.com/office/drawing/2014/main" val="20000"/>
                    </a:ext>
                  </a:extLst>
                </a:gridCol>
                <a:gridCol w="1748768">
                  <a:extLst>
                    <a:ext uri="{9D8B030D-6E8A-4147-A177-3AD203B41FA5}">
                      <a16:colId xmlns:a16="http://schemas.microsoft.com/office/drawing/2014/main" val="20001"/>
                    </a:ext>
                  </a:extLst>
                </a:gridCol>
                <a:gridCol w="1748768">
                  <a:extLst>
                    <a:ext uri="{9D8B030D-6E8A-4147-A177-3AD203B41FA5}">
                      <a16:colId xmlns:a16="http://schemas.microsoft.com/office/drawing/2014/main" val="20002"/>
                    </a:ext>
                  </a:extLst>
                </a:gridCol>
                <a:gridCol w="1748768">
                  <a:extLst>
                    <a:ext uri="{9D8B030D-6E8A-4147-A177-3AD203B41FA5}">
                      <a16:colId xmlns:a16="http://schemas.microsoft.com/office/drawing/2014/main" val="20003"/>
                    </a:ext>
                  </a:extLst>
                </a:gridCol>
              </a:tblGrid>
              <a:tr h="789675">
                <a:tc>
                  <a:txBody>
                    <a:bodyPr/>
                    <a:lstStyle/>
                    <a:p>
                      <a:pPr algn="l">
                        <a:lnSpc>
                          <a:spcPts val="3139"/>
                        </a:lnSpc>
                        <a:defRPr/>
                      </a:pPr>
                      <a:r>
                        <a:rPr lang="en-US" sz="2400" dirty="0">
                          <a:solidFill>
                            <a:srgbClr val="FDFEFF"/>
                          </a:solidFill>
                          <a:latin typeface="Henry Sans Light" panose="02010303040501010106" pitchFamily="2" charset="0"/>
                          <a:ea typeface="Henry Sans 1"/>
                          <a:cs typeface="Henry Sans 1"/>
                          <a:sym typeface="Henry Sans 1"/>
                        </a:rPr>
                        <a:t>HOTELS</a:t>
                      </a:r>
                      <a:endParaRPr lang="en-US" sz="2400" dirty="0">
                        <a:latin typeface="Henry Sans Light" panose="020103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2100" b="1" dirty="0">
                          <a:solidFill>
                            <a:srgbClr val="FDFEFF"/>
                          </a:solidFill>
                          <a:latin typeface="Henry Sans Bold" panose="02010803040501010106" pitchFamily="2" charset="0"/>
                          <a:ea typeface="Henry Sans 1 Bold"/>
                          <a:cs typeface="Henry Sans 1 Bold"/>
                          <a:sym typeface="Henry Sans 1 Bold"/>
                        </a:rPr>
                        <a:t>CHANGE</a:t>
                      </a:r>
                      <a:endParaRPr lang="en-US" sz="2100" dirty="0">
                        <a:latin typeface="Henry Sans Bold" panose="02010803040501010106" pitchFamily="2" charset="0"/>
                      </a:endParaRPr>
                    </a:p>
                  </a:txBody>
                  <a:tcPr marL="190500" marR="190500" marT="190500" marB="190500"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79850">
                <a:tc>
                  <a:txBody>
                    <a:bodyPr/>
                    <a:lstStyle/>
                    <a:p>
                      <a:pPr algn="l">
                        <a:lnSpc>
                          <a:spcPts val="3139"/>
                        </a:lnSpc>
                        <a:defRPr/>
                      </a:pPr>
                      <a:r>
                        <a:rPr lang="en-US" sz="2300" dirty="0">
                          <a:solidFill>
                            <a:srgbClr val="002060"/>
                          </a:solidFill>
                          <a:latin typeface="Henry Sans" panose="02010503040501010106" pitchFamily="2" charset="0"/>
                          <a:ea typeface="Henry Sans 1"/>
                          <a:cs typeface="Henry Sans 1"/>
                          <a:sym typeface="Henry Sans 1"/>
                        </a:rPr>
                        <a:t>Room Keys</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b="1" dirty="0">
                          <a:solidFill>
                            <a:srgbClr val="002060"/>
                          </a:solidFill>
                          <a:latin typeface="Henry Sans" panose="02010503040501010106" pitchFamily="2" charset="0"/>
                        </a:rPr>
                        <a:t>2,602</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a:solidFill>
                            <a:srgbClr val="002060"/>
                          </a:solidFill>
                          <a:latin typeface="Henry Sans" panose="02010503040501010106" pitchFamily="2" charset="0"/>
                          <a:ea typeface="Henry Sans 1"/>
                          <a:cs typeface="Henry Sans 1"/>
                          <a:sym typeface="Henry Sans 1"/>
                        </a:rPr>
                        <a:t>2,602</a:t>
                      </a:r>
                      <a:endParaRPr lang="en-US" sz="230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rPr>
                        <a:t>0%</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79850">
                <a:tc>
                  <a:txBody>
                    <a:bodyPr/>
                    <a:lstStyle/>
                    <a:p>
                      <a:pPr algn="l">
                        <a:lnSpc>
                          <a:spcPts val="3139"/>
                        </a:lnSpc>
                        <a:defRPr/>
                      </a:pPr>
                      <a:r>
                        <a:rPr lang="en-US" sz="2300" dirty="0">
                          <a:solidFill>
                            <a:srgbClr val="002060"/>
                          </a:solidFill>
                          <a:latin typeface="Henry Sans" panose="02010503040501010106" pitchFamily="2" charset="0"/>
                          <a:ea typeface="Henry Sans 1"/>
                          <a:cs typeface="Henry Sans 1"/>
                          <a:sym typeface="Henry Sans 1"/>
                        </a:rPr>
                        <a:t>Occupancy Rate</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b="1" dirty="0">
                          <a:solidFill>
                            <a:srgbClr val="002060"/>
                          </a:solidFill>
                          <a:latin typeface="Henry Sans" panose="02010503040501010106" pitchFamily="2" charset="0"/>
                        </a:rPr>
                        <a:t>67%</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ea typeface="Henry Sans 1"/>
                          <a:cs typeface="Henry Sans 1"/>
                          <a:sym typeface="Henry Sans 1"/>
                        </a:rPr>
                        <a:t>66%</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rPr>
                        <a:t>1pp</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79850">
                <a:tc>
                  <a:txBody>
                    <a:bodyPr/>
                    <a:lstStyle/>
                    <a:p>
                      <a:pPr algn="l">
                        <a:lnSpc>
                          <a:spcPts val="3139"/>
                        </a:lnSpc>
                        <a:defRPr/>
                      </a:pPr>
                      <a:r>
                        <a:rPr lang="en-US" sz="2300" dirty="0">
                          <a:solidFill>
                            <a:srgbClr val="002060"/>
                          </a:solidFill>
                          <a:latin typeface="Henry Sans" panose="02010503040501010106" pitchFamily="2" charset="0"/>
                          <a:ea typeface="Henry Sans 1"/>
                          <a:cs typeface="Henry Sans 1"/>
                          <a:sym typeface="Henry Sans 1"/>
                        </a:rPr>
                        <a:t>Average Daily Rate</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b="1" dirty="0">
                          <a:solidFill>
                            <a:srgbClr val="002060"/>
                          </a:solidFill>
                          <a:latin typeface="Henry Sans" panose="02010503040501010106" pitchFamily="2" charset="0"/>
                        </a:rPr>
                        <a:t>6,274</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ea typeface="Henry Sans 1"/>
                          <a:cs typeface="Henry Sans 1"/>
                          <a:sym typeface="Henry Sans 1"/>
                        </a:rPr>
                        <a:t>5,854</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rPr>
                        <a:t>7%</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3" name="Table 13"/>
          <p:cNvGraphicFramePr>
            <a:graphicFrameLocks noGrp="1"/>
          </p:cNvGraphicFramePr>
          <p:nvPr>
            <p:extLst>
              <p:ext uri="{D42A27DB-BD31-4B8C-83A1-F6EECF244321}">
                <p14:modId xmlns:p14="http://schemas.microsoft.com/office/powerpoint/2010/main" val="1990724525"/>
              </p:ext>
            </p:extLst>
          </p:nvPr>
        </p:nvGraphicFramePr>
        <p:xfrm>
          <a:off x="8300713" y="5157557"/>
          <a:ext cx="9110986" cy="3050936"/>
        </p:xfrm>
        <a:graphic>
          <a:graphicData uri="http://schemas.openxmlformats.org/drawingml/2006/table">
            <a:tbl>
              <a:tblPr/>
              <a:tblGrid>
                <a:gridCol w="3897886">
                  <a:extLst>
                    <a:ext uri="{9D8B030D-6E8A-4147-A177-3AD203B41FA5}">
                      <a16:colId xmlns:a16="http://schemas.microsoft.com/office/drawing/2014/main" val="20000"/>
                    </a:ext>
                  </a:extLst>
                </a:gridCol>
                <a:gridCol w="1737700">
                  <a:extLst>
                    <a:ext uri="{9D8B030D-6E8A-4147-A177-3AD203B41FA5}">
                      <a16:colId xmlns:a16="http://schemas.microsoft.com/office/drawing/2014/main" val="20001"/>
                    </a:ext>
                  </a:extLst>
                </a:gridCol>
                <a:gridCol w="1737700">
                  <a:extLst>
                    <a:ext uri="{9D8B030D-6E8A-4147-A177-3AD203B41FA5}">
                      <a16:colId xmlns:a16="http://schemas.microsoft.com/office/drawing/2014/main" val="20002"/>
                    </a:ext>
                  </a:extLst>
                </a:gridCol>
                <a:gridCol w="1737700">
                  <a:extLst>
                    <a:ext uri="{9D8B030D-6E8A-4147-A177-3AD203B41FA5}">
                      <a16:colId xmlns:a16="http://schemas.microsoft.com/office/drawing/2014/main" val="20003"/>
                    </a:ext>
                  </a:extLst>
                </a:gridCol>
              </a:tblGrid>
              <a:tr h="762734">
                <a:tc>
                  <a:txBody>
                    <a:bodyPr/>
                    <a:lstStyle/>
                    <a:p>
                      <a:pPr algn="l">
                        <a:lnSpc>
                          <a:spcPts val="3139"/>
                        </a:lnSpc>
                        <a:defRPr/>
                      </a:pPr>
                      <a:r>
                        <a:rPr lang="en-US" sz="2400" dirty="0">
                          <a:solidFill>
                            <a:srgbClr val="FDFEFF"/>
                          </a:solidFill>
                          <a:latin typeface="Henry Sans Light" panose="02010303040501010106" pitchFamily="2" charset="0"/>
                          <a:ea typeface="Henry Sans 1"/>
                          <a:cs typeface="Henry Sans 1"/>
                          <a:sym typeface="Henry Sans 1"/>
                        </a:rPr>
                        <a:t>CONVENTION CENTERS</a:t>
                      </a:r>
                      <a:endParaRPr lang="en-US" sz="2400" dirty="0">
                        <a:latin typeface="Henry Sans Light" panose="020103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2100" b="1" dirty="0">
                          <a:solidFill>
                            <a:srgbClr val="FDFEFF"/>
                          </a:solidFill>
                          <a:latin typeface="Henry Sans Bold" panose="02010803040501010106" pitchFamily="2" charset="0"/>
                          <a:ea typeface="Henry Sans 1 Bold"/>
                          <a:cs typeface="Henry Sans 1 Bold"/>
                          <a:sym typeface="Henry Sans 1 Bold"/>
                        </a:rPr>
                        <a:t>CHANGE</a:t>
                      </a:r>
                      <a:endParaRPr lang="en-US" sz="2100" dirty="0">
                        <a:latin typeface="Henry Sans Bold" panose="02010803040501010106" pitchFamily="2" charset="0"/>
                      </a:endParaRPr>
                    </a:p>
                  </a:txBody>
                  <a:tcPr marL="190500" marR="190500" marT="190500" marB="190500"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62734">
                <a:tc>
                  <a:txBody>
                    <a:bodyPr/>
                    <a:lstStyle/>
                    <a:p>
                      <a:pPr algn="l">
                        <a:lnSpc>
                          <a:spcPts val="3139"/>
                        </a:lnSpc>
                        <a:defRPr/>
                      </a:pPr>
                      <a:r>
                        <a:rPr lang="en-US" sz="2300" dirty="0">
                          <a:solidFill>
                            <a:srgbClr val="002060"/>
                          </a:solidFill>
                          <a:latin typeface="Henry Sans" panose="02010503040501010106" pitchFamily="2" charset="0"/>
                          <a:ea typeface="Henry Sans 1"/>
                          <a:cs typeface="Henry Sans 1"/>
                          <a:sym typeface="Henry Sans 1"/>
                        </a:rPr>
                        <a:t>GLA (in sqm)</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b="1" dirty="0">
                          <a:solidFill>
                            <a:srgbClr val="002060"/>
                          </a:solidFill>
                          <a:latin typeface="Henry Sans" panose="02010503040501010106" pitchFamily="2" charset="0"/>
                        </a:rPr>
                        <a:t>41,940</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ea typeface="Henry Sans 1"/>
                          <a:cs typeface="Henry Sans 1"/>
                          <a:sym typeface="Henry Sans 1"/>
                        </a:rPr>
                        <a:t>41,940</a:t>
                      </a:r>
                      <a:endParaRPr lang="en-US" sz="2300" dirty="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rPr>
                        <a:t>0%</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62734">
                <a:tc>
                  <a:txBody>
                    <a:bodyPr/>
                    <a:lstStyle/>
                    <a:p>
                      <a:pPr algn="l">
                        <a:lnSpc>
                          <a:spcPts val="3139"/>
                        </a:lnSpc>
                        <a:defRPr/>
                      </a:pPr>
                      <a:r>
                        <a:rPr lang="en-US" sz="2300">
                          <a:solidFill>
                            <a:srgbClr val="002060"/>
                          </a:solidFill>
                          <a:latin typeface="Henry Sans" panose="02010503040501010106" pitchFamily="2" charset="0"/>
                          <a:ea typeface="Henry Sans 1"/>
                          <a:cs typeface="Henry Sans 1"/>
                          <a:sym typeface="Henry Sans 1"/>
                        </a:rPr>
                        <a:t>Occupancy Rate</a:t>
                      </a:r>
                      <a:endParaRPr lang="en-US" sz="230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b="1" dirty="0">
                          <a:solidFill>
                            <a:srgbClr val="002060"/>
                          </a:solidFill>
                          <a:latin typeface="Henry Sans" panose="02010503040501010106" pitchFamily="2" charset="0"/>
                        </a:rPr>
                        <a:t>47%</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a:solidFill>
                            <a:srgbClr val="002060"/>
                          </a:solidFill>
                          <a:latin typeface="Henry Sans" panose="02010503040501010106" pitchFamily="2" charset="0"/>
                          <a:ea typeface="Henry Sans 1"/>
                          <a:cs typeface="Henry Sans 1"/>
                          <a:sym typeface="Henry Sans 1"/>
                        </a:rPr>
                        <a:t>43%</a:t>
                      </a:r>
                      <a:endParaRPr lang="en-US" sz="230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rPr>
                        <a:t>4pp</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62734">
                <a:tc>
                  <a:txBody>
                    <a:bodyPr/>
                    <a:lstStyle/>
                    <a:p>
                      <a:pPr algn="l">
                        <a:lnSpc>
                          <a:spcPts val="3139"/>
                        </a:lnSpc>
                        <a:defRPr/>
                      </a:pPr>
                      <a:r>
                        <a:rPr lang="en-US" sz="2300">
                          <a:solidFill>
                            <a:srgbClr val="002060"/>
                          </a:solidFill>
                          <a:latin typeface="Henry Sans" panose="02010503040501010106" pitchFamily="2" charset="0"/>
                          <a:ea typeface="Henry Sans 1"/>
                          <a:cs typeface="Henry Sans 1"/>
                          <a:sym typeface="Henry Sans 1"/>
                        </a:rPr>
                        <a:t>Visitors</a:t>
                      </a:r>
                      <a:endParaRPr lang="en-US" sz="230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b="1" dirty="0">
                          <a:solidFill>
                            <a:srgbClr val="002060"/>
                          </a:solidFill>
                          <a:latin typeface="Henry Sans" panose="02010503040501010106" pitchFamily="2" charset="0"/>
                        </a:rPr>
                        <a:t>1,766,088</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a:solidFill>
                            <a:srgbClr val="002060"/>
                          </a:solidFill>
                          <a:latin typeface="Henry Sans" panose="02010503040501010106" pitchFamily="2" charset="0"/>
                          <a:ea typeface="Henry Sans 1"/>
                          <a:cs typeface="Henry Sans 1"/>
                          <a:sym typeface="Henry Sans 1"/>
                        </a:rPr>
                        <a:t>1,495,669</a:t>
                      </a:r>
                      <a:endParaRPr lang="en-US" sz="2300">
                        <a:solidFill>
                          <a:srgbClr val="002060"/>
                        </a:solidFill>
                        <a:latin typeface="Henry Sans" panose="02010503040501010106" pitchFamily="2" charset="0"/>
                      </a:endParaRP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tc>
                  <a:txBody>
                    <a:bodyPr/>
                    <a:lstStyle/>
                    <a:p>
                      <a:pPr algn="ctr">
                        <a:lnSpc>
                          <a:spcPts val="3139"/>
                        </a:lnSpc>
                        <a:defRPr/>
                      </a:pPr>
                      <a:r>
                        <a:rPr lang="en-US" sz="2300" dirty="0">
                          <a:solidFill>
                            <a:srgbClr val="002060"/>
                          </a:solidFill>
                          <a:latin typeface="Henry Sans" panose="02010503040501010106" pitchFamily="2" charset="0"/>
                        </a:rPr>
                        <a:t>18%</a:t>
                      </a:r>
                    </a:p>
                  </a:txBody>
                  <a:tcPr marL="178014" marR="178014" marT="178014" marB="178014" anchor="ctr">
                    <a:lnL w="35603" cap="flat" cmpd="sng" algn="ctr">
                      <a:solidFill>
                        <a:srgbClr val="0063B0"/>
                      </a:solidFill>
                      <a:prstDash val="solid"/>
                      <a:round/>
                      <a:headEnd type="none" w="med" len="med"/>
                      <a:tailEnd type="none" w="med" len="med"/>
                    </a:lnL>
                    <a:lnR w="35603" cap="flat" cmpd="sng" algn="ctr">
                      <a:solidFill>
                        <a:srgbClr val="0063B0"/>
                      </a:solidFill>
                      <a:prstDash val="solid"/>
                      <a:round/>
                      <a:headEnd type="none" w="med" len="med"/>
                      <a:tailEnd type="none" w="med" len="med"/>
                    </a:lnR>
                    <a:lnT w="35603" cap="flat" cmpd="sng" algn="ctr">
                      <a:solidFill>
                        <a:srgbClr val="0063B0"/>
                      </a:solidFill>
                      <a:prstDash val="solid"/>
                      <a:round/>
                      <a:headEnd type="none" w="med" len="med"/>
                      <a:tailEnd type="none" w="med" len="med"/>
                    </a:lnT>
                    <a:lnB w="35603"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20" name="Table 20"/>
          <p:cNvGraphicFramePr>
            <a:graphicFrameLocks noGrp="1"/>
          </p:cNvGraphicFramePr>
          <p:nvPr>
            <p:extLst>
              <p:ext uri="{D42A27DB-BD31-4B8C-83A1-F6EECF244321}">
                <p14:modId xmlns:p14="http://schemas.microsoft.com/office/powerpoint/2010/main" val="1730540934"/>
              </p:ext>
            </p:extLst>
          </p:nvPr>
        </p:nvGraphicFramePr>
        <p:xfrm>
          <a:off x="658329" y="1795374"/>
          <a:ext cx="6996762" cy="3074827"/>
        </p:xfrm>
        <a:graphic>
          <a:graphicData uri="http://schemas.openxmlformats.org/drawingml/2006/table">
            <a:tbl>
              <a:tblPr/>
              <a:tblGrid>
                <a:gridCol w="1727879">
                  <a:extLst>
                    <a:ext uri="{9D8B030D-6E8A-4147-A177-3AD203B41FA5}">
                      <a16:colId xmlns:a16="http://schemas.microsoft.com/office/drawing/2014/main" val="20000"/>
                    </a:ext>
                  </a:extLst>
                </a:gridCol>
                <a:gridCol w="1870225">
                  <a:extLst>
                    <a:ext uri="{9D8B030D-6E8A-4147-A177-3AD203B41FA5}">
                      <a16:colId xmlns:a16="http://schemas.microsoft.com/office/drawing/2014/main" val="20001"/>
                    </a:ext>
                  </a:extLst>
                </a:gridCol>
                <a:gridCol w="1699329">
                  <a:extLst>
                    <a:ext uri="{9D8B030D-6E8A-4147-A177-3AD203B41FA5}">
                      <a16:colId xmlns:a16="http://schemas.microsoft.com/office/drawing/2014/main" val="20002"/>
                    </a:ext>
                  </a:extLst>
                </a:gridCol>
                <a:gridCol w="1699329">
                  <a:extLst>
                    <a:ext uri="{9D8B030D-6E8A-4147-A177-3AD203B41FA5}">
                      <a16:colId xmlns:a16="http://schemas.microsoft.com/office/drawing/2014/main" val="20003"/>
                    </a:ext>
                  </a:extLst>
                </a:gridCol>
              </a:tblGrid>
              <a:tr h="754998">
                <a:tc>
                  <a:txBody>
                    <a:bodyPr/>
                    <a:lstStyle/>
                    <a:p>
                      <a:pPr algn="l">
                        <a:lnSpc>
                          <a:spcPts val="3359"/>
                        </a:lnSpc>
                        <a:defRPr/>
                      </a:pPr>
                      <a:r>
                        <a:rPr lang="en-US" sz="2400" dirty="0">
                          <a:solidFill>
                            <a:srgbClr val="FDFEFF"/>
                          </a:solidFill>
                          <a:latin typeface="Henry Sans Light" panose="02010303040501010106" pitchFamily="2" charset="0"/>
                          <a:ea typeface="Henry Sans 1"/>
                          <a:cs typeface="Henry Sans 1"/>
                          <a:sym typeface="Henry Sans 1"/>
                        </a:rPr>
                        <a:t>In Php </a:t>
                      </a:r>
                      <a:r>
                        <a:rPr lang="en-US" sz="2400" dirty="0" err="1">
                          <a:solidFill>
                            <a:srgbClr val="FDFEFF"/>
                          </a:solidFill>
                          <a:latin typeface="Henry Sans Light" panose="02010303040501010106" pitchFamily="2" charset="0"/>
                          <a:ea typeface="Henry Sans 1"/>
                          <a:cs typeface="Henry Sans 1"/>
                          <a:sym typeface="Henry Sans 1"/>
                        </a:rPr>
                        <a:t>mn</a:t>
                      </a:r>
                      <a:endParaRPr lang="en-US" sz="1100" dirty="0">
                        <a:latin typeface="Henry Sans Light" panose="020103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2800"/>
                        </a:lnSpc>
                        <a:defRPr/>
                      </a:pPr>
                      <a:r>
                        <a:rPr lang="en-US" sz="2000" b="1" dirty="0">
                          <a:solidFill>
                            <a:srgbClr val="FDFEFF"/>
                          </a:solidFill>
                          <a:latin typeface="Henry Sans Bold" panose="02010803040501010106" pitchFamily="2" charset="0"/>
                          <a:ea typeface="Henry Sans 1 Bold"/>
                          <a:cs typeface="Henry Sans 1 Bold"/>
                          <a:sym typeface="Henry Sans 1 Bold"/>
                        </a:rPr>
                        <a:t>% </a:t>
                      </a:r>
                      <a:r>
                        <a:rPr lang="en-US" sz="2100" b="1" dirty="0">
                          <a:solidFill>
                            <a:srgbClr val="FDFEFF"/>
                          </a:solidFill>
                          <a:latin typeface="Henry Sans Bold" panose="02010803040501010106" pitchFamily="2" charset="0"/>
                          <a:ea typeface="Henry Sans 1 Bold"/>
                          <a:cs typeface="Henry Sans 1 Bold"/>
                          <a:sym typeface="Henry Sans 1 Bold"/>
                        </a:rPr>
                        <a:t>CHANGE</a:t>
                      </a:r>
                      <a:endParaRPr lang="en-US" sz="2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70900">
                <a:tc>
                  <a:txBody>
                    <a:bodyPr/>
                    <a:lstStyle/>
                    <a:p>
                      <a:pPr algn="l">
                        <a:lnSpc>
                          <a:spcPts val="3499"/>
                        </a:lnSpc>
                        <a:defRPr/>
                      </a:pPr>
                      <a:r>
                        <a:rPr lang="en-US" sz="2300" dirty="0">
                          <a:solidFill>
                            <a:srgbClr val="002060"/>
                          </a:solidFill>
                          <a:latin typeface="Henry Sans" panose="02010503040501010106" pitchFamily="2" charset="0"/>
                          <a:ea typeface="Henry Sans 1"/>
                          <a:cs typeface="Henry Sans 1"/>
                          <a:sym typeface="Henry Sans 1"/>
                        </a:rPr>
                        <a:t>Revenue</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2,187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2,029</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70900">
                <a:tc>
                  <a:txBody>
                    <a:bodyPr/>
                    <a:lstStyle/>
                    <a:p>
                      <a:pPr algn="l">
                        <a:lnSpc>
                          <a:spcPts val="3499"/>
                        </a:lnSpc>
                        <a:defRPr/>
                      </a:pPr>
                      <a:r>
                        <a:rPr lang="en-US" sz="2300" dirty="0">
                          <a:solidFill>
                            <a:srgbClr val="002060"/>
                          </a:solidFill>
                          <a:latin typeface="Henry Sans" panose="02010503040501010106" pitchFamily="2" charset="0"/>
                          <a:ea typeface="Henry Sans 1"/>
                          <a:cs typeface="Henry Sans 1"/>
                          <a:sym typeface="Henry Sans 1"/>
                        </a:rPr>
                        <a:t>EBIT</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504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433</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16%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70900">
                <a:tc>
                  <a:txBody>
                    <a:bodyPr/>
                    <a:lstStyle/>
                    <a:p>
                      <a:pPr algn="l">
                        <a:lnSpc>
                          <a:spcPts val="3499"/>
                        </a:lnSpc>
                        <a:defRPr/>
                      </a:pPr>
                      <a:r>
                        <a:rPr lang="en-US" sz="2300">
                          <a:solidFill>
                            <a:srgbClr val="002060"/>
                          </a:solidFill>
                          <a:latin typeface="Henry Sans" panose="02010503040501010106" pitchFamily="2" charset="0"/>
                          <a:ea typeface="Henry Sans 1"/>
                          <a:cs typeface="Henry Sans 1"/>
                          <a:sym typeface="Henry Sans 1"/>
                        </a:rPr>
                        <a:t>EBITDA</a:t>
                      </a:r>
                      <a:endParaRPr lang="en-US" sz="230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718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632</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14%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2" name="TextBox 22"/>
          <p:cNvSpPr txBox="1"/>
          <p:nvPr/>
        </p:nvSpPr>
        <p:spPr>
          <a:xfrm>
            <a:off x="620781" y="603696"/>
            <a:ext cx="14972867"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HOTELS</a:t>
            </a:r>
            <a:r>
              <a:rPr lang="en-US" sz="6000" b="1" dirty="0">
                <a:solidFill>
                  <a:srgbClr val="000F73"/>
                </a:solidFill>
                <a:latin typeface="Henry Sans 1 Bold"/>
                <a:ea typeface="Henry Sans 1 Bold"/>
                <a:cs typeface="Henry Sans 1 Bold"/>
                <a:sym typeface="Henry Sans 1 Bold"/>
              </a:rPr>
              <a:t> </a:t>
            </a:r>
            <a:r>
              <a:rPr lang="en-US" sz="6000" b="1" dirty="0">
                <a:solidFill>
                  <a:srgbClr val="000F73"/>
                </a:solidFill>
                <a:latin typeface="Henry Sans Bold" panose="02010803040501010106" pitchFamily="2" charset="0"/>
                <a:ea typeface="Henry Sans 1 Bold"/>
                <a:cs typeface="Henry Sans 1 Bold"/>
                <a:sym typeface="Henry Sans 1 Bold"/>
              </a:rPr>
              <a:t>AND</a:t>
            </a:r>
            <a:r>
              <a:rPr lang="en-US" sz="6000" b="1" dirty="0">
                <a:solidFill>
                  <a:srgbClr val="000F73"/>
                </a:solidFill>
                <a:latin typeface="Henry Sans 1 Bold"/>
                <a:ea typeface="Henry Sans 1 Bold"/>
                <a:cs typeface="Henry Sans 1 Bold"/>
                <a:sym typeface="Henry Sans 1 Bold"/>
              </a:rPr>
              <a:t> CONVENTION CENTERS</a:t>
            </a:r>
          </a:p>
        </p:txBody>
      </p:sp>
      <p:graphicFrame>
        <p:nvGraphicFramePr>
          <p:cNvPr id="32" name="Chart 31">
            <a:extLst>
              <a:ext uri="{FF2B5EF4-FFF2-40B4-BE49-F238E27FC236}">
                <a16:creationId xmlns:a16="http://schemas.microsoft.com/office/drawing/2014/main" id="{1F7D3914-AB4E-6B4F-8CD9-5D290EF45DD6}"/>
              </a:ext>
            </a:extLst>
          </p:cNvPr>
          <p:cNvGraphicFramePr/>
          <p:nvPr>
            <p:extLst>
              <p:ext uri="{D42A27DB-BD31-4B8C-83A1-F6EECF244321}">
                <p14:modId xmlns:p14="http://schemas.microsoft.com/office/powerpoint/2010/main" val="869775680"/>
              </p:ext>
            </p:extLst>
          </p:nvPr>
        </p:nvGraphicFramePr>
        <p:xfrm>
          <a:off x="608075" y="5094210"/>
          <a:ext cx="8078726" cy="2961883"/>
        </p:xfrm>
        <a:graphic>
          <a:graphicData uri="http://schemas.openxmlformats.org/drawingml/2006/chart">
            <c:chart xmlns:c="http://schemas.openxmlformats.org/drawingml/2006/chart" xmlns:r="http://schemas.openxmlformats.org/officeDocument/2006/relationships" r:id="rId6"/>
          </a:graphicData>
        </a:graphic>
      </p:graphicFrame>
      <p:sp>
        <p:nvSpPr>
          <p:cNvPr id="38" name="TextBox 37">
            <a:extLst>
              <a:ext uri="{FF2B5EF4-FFF2-40B4-BE49-F238E27FC236}">
                <a16:creationId xmlns:a16="http://schemas.microsoft.com/office/drawing/2014/main" id="{1EB3E567-80C2-CA5A-098D-B6AC4172D057}"/>
              </a:ext>
            </a:extLst>
          </p:cNvPr>
          <p:cNvSpPr txBox="1"/>
          <p:nvPr/>
        </p:nvSpPr>
        <p:spPr>
          <a:xfrm>
            <a:off x="767691" y="7173880"/>
            <a:ext cx="1670709" cy="348813"/>
          </a:xfrm>
          <a:prstGeom prst="rect">
            <a:avLst/>
          </a:prstGeom>
          <a:noFill/>
        </p:spPr>
        <p:txBody>
          <a:bodyPr wrap="square" lIns="91440" tIns="45720" rIns="91440" bIns="45720" anchor="t">
            <a:spAutoFit/>
          </a:bodyPr>
          <a:lstStyle/>
          <a:p>
            <a:pPr algn="l">
              <a:lnSpc>
                <a:spcPts val="2044"/>
              </a:lnSpc>
              <a:spcBef>
                <a:spcPct val="0"/>
              </a:spcBef>
            </a:pPr>
            <a:r>
              <a:rPr lang="en-US" b="1" dirty="0">
                <a:solidFill>
                  <a:schemeClr val="bg1"/>
                </a:solidFill>
                <a:latin typeface="Henry Sans Bold"/>
                <a:ea typeface="Henry Sans 1 Bold"/>
                <a:cs typeface="Henry Sans 1 Bold"/>
                <a:sym typeface="Henry Sans 1 Bold"/>
              </a:rPr>
              <a:t>1Q 2026</a:t>
            </a:r>
            <a:endParaRPr lang="en-US" b="1" dirty="0">
              <a:solidFill>
                <a:schemeClr val="bg1"/>
              </a:solidFill>
              <a:latin typeface="Henry Sans Bold"/>
              <a:ea typeface="Henry Sans 1 Bold"/>
              <a:cs typeface="Henry Sans 1 Bold"/>
            </a:endParaRPr>
          </a:p>
        </p:txBody>
      </p:sp>
      <p:sp>
        <p:nvSpPr>
          <p:cNvPr id="39" name="TextBox 38">
            <a:extLst>
              <a:ext uri="{FF2B5EF4-FFF2-40B4-BE49-F238E27FC236}">
                <a16:creationId xmlns:a16="http://schemas.microsoft.com/office/drawing/2014/main" id="{1E2B16FA-6ECA-367B-2B9B-B1CB87CE9576}"/>
              </a:ext>
            </a:extLst>
          </p:cNvPr>
          <p:cNvSpPr txBox="1"/>
          <p:nvPr/>
        </p:nvSpPr>
        <p:spPr>
          <a:xfrm>
            <a:off x="762000" y="5922493"/>
            <a:ext cx="1670709" cy="348813"/>
          </a:xfrm>
          <a:prstGeom prst="rect">
            <a:avLst/>
          </a:prstGeom>
          <a:noFill/>
        </p:spPr>
        <p:txBody>
          <a:bodyPr wrap="square" lIns="91440" tIns="45720" rIns="91440" bIns="45720" anchor="t">
            <a:spAutoFit/>
          </a:bodyPr>
          <a:lstStyle/>
          <a:p>
            <a:pPr algn="l">
              <a:lnSpc>
                <a:spcPts val="2044"/>
              </a:lnSpc>
              <a:spcBef>
                <a:spcPct val="0"/>
              </a:spcBef>
            </a:pPr>
            <a:r>
              <a:rPr lang="en-US" b="1" dirty="0">
                <a:solidFill>
                  <a:schemeClr val="bg1"/>
                </a:solidFill>
                <a:latin typeface="Henry Sans Bold"/>
                <a:ea typeface="Henry Sans 1 Bold"/>
                <a:cs typeface="Henry Sans 1 Bold"/>
                <a:sym typeface="Henry Sans 1 Bold"/>
              </a:rPr>
              <a:t>1Q 2025</a:t>
            </a:r>
            <a:endParaRPr lang="en-US" b="1" dirty="0">
              <a:solidFill>
                <a:schemeClr val="bg1"/>
              </a:solidFill>
              <a:latin typeface="Henry Sans Bold"/>
              <a:ea typeface="Henry Sans 1 Bold"/>
              <a:cs typeface="Henry Sans 1 Bold"/>
            </a:endParaRPr>
          </a:p>
        </p:txBody>
      </p:sp>
      <p:sp>
        <p:nvSpPr>
          <p:cNvPr id="26" name="TextBox 25">
            <a:extLst>
              <a:ext uri="{FF2B5EF4-FFF2-40B4-BE49-F238E27FC236}">
                <a16:creationId xmlns:a16="http://schemas.microsoft.com/office/drawing/2014/main" id="{8A924EBE-6CB2-C71B-9DFF-BD4DB9381CDA}"/>
              </a:ext>
            </a:extLst>
          </p:cNvPr>
          <p:cNvSpPr txBox="1"/>
          <p:nvPr/>
        </p:nvSpPr>
        <p:spPr>
          <a:xfrm>
            <a:off x="620781" y="5268880"/>
            <a:ext cx="5551419" cy="348813"/>
          </a:xfrm>
          <a:prstGeom prst="rect">
            <a:avLst/>
          </a:prstGeom>
          <a:noFill/>
        </p:spPr>
        <p:txBody>
          <a:bodyPr wrap="square" lIns="91440" tIns="45720" rIns="91440" bIns="45720" anchor="t">
            <a:spAutoFit/>
          </a:bodyPr>
          <a:lstStyle/>
          <a:p>
            <a:pPr>
              <a:lnSpc>
                <a:spcPts val="2044"/>
              </a:lnSpc>
              <a:spcBef>
                <a:spcPct val="0"/>
              </a:spcBef>
            </a:pPr>
            <a:r>
              <a:rPr lang="en-US" sz="2500" b="1" dirty="0">
                <a:solidFill>
                  <a:srgbClr val="0070C0"/>
                </a:solidFill>
                <a:latin typeface="Henry Sans Bold"/>
                <a:sym typeface="Henry Sans 1 Bold"/>
              </a:rPr>
              <a:t>REVENUE BREAKDOWN</a:t>
            </a:r>
            <a:endParaRPr lang="en-US" sz="2500" b="1" dirty="0">
              <a:solidFill>
                <a:srgbClr val="0070C0"/>
              </a:solidFill>
              <a:latin typeface="Henry San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6" b="-5666"/>
            </a:stretch>
          </a:blipFill>
        </p:spPr>
        <p:txBody>
          <a:bodyPr/>
          <a:lstStyle/>
          <a:p>
            <a:endParaRPr lang="en-PH"/>
          </a:p>
        </p:txBody>
      </p:sp>
      <p:sp>
        <p:nvSpPr>
          <p:cNvPr id="3" name="TextBox 3"/>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sp>
        <p:nvSpPr>
          <p:cNvPr id="5" name="TextBox 5"/>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p:cNvSpPr/>
          <p:nvPr/>
        </p:nvSpPr>
        <p:spPr>
          <a:xfrm rot="-10800000">
            <a:off x="12706" y="-495692"/>
            <a:ext cx="18275294" cy="10959896"/>
          </a:xfrm>
          <a:custGeom>
            <a:avLst/>
            <a:gdLst/>
            <a:ahLst/>
            <a:cxnLst/>
            <a:rect l="l" t="t" r="r" b="b"/>
            <a:pathLst>
              <a:path w="18275294" h="10959896">
                <a:moveTo>
                  <a:pt x="0" y="0"/>
                </a:moveTo>
                <a:lnTo>
                  <a:pt x="18275294" y="0"/>
                </a:lnTo>
                <a:lnTo>
                  <a:pt x="18275294" y="10959896"/>
                </a:lnTo>
                <a:lnTo>
                  <a:pt x="0" y="10959896"/>
                </a:lnTo>
                <a:lnTo>
                  <a:pt x="0" y="0"/>
                </a:lnTo>
                <a:close/>
              </a:path>
            </a:pathLst>
          </a:custGeom>
          <a:blipFill>
            <a:blip r:embed="rId4"/>
            <a:stretch>
              <a:fillRect l="-10075" t="-3245"/>
            </a:stretch>
          </a:blipFill>
        </p:spPr>
        <p:txBody>
          <a:bodyPr/>
          <a:lstStyle/>
          <a:p>
            <a:endParaRPr lang="en-PH"/>
          </a:p>
        </p:txBody>
      </p:sp>
      <p:grpSp>
        <p:nvGrpSpPr>
          <p:cNvPr id="7" name="Group 7"/>
          <p:cNvGrpSpPr/>
          <p:nvPr/>
        </p:nvGrpSpPr>
        <p:grpSpPr>
          <a:xfrm>
            <a:off x="12706" y="145721"/>
            <a:ext cx="18288000" cy="8878793"/>
            <a:chOff x="0" y="0"/>
            <a:chExt cx="4816593" cy="2338448"/>
          </a:xfrm>
        </p:grpSpPr>
        <p:sp>
          <p:nvSpPr>
            <p:cNvPr id="8" name="Freeform 8"/>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dirty="0"/>
            </a:p>
          </p:txBody>
        </p:sp>
        <p:sp>
          <p:nvSpPr>
            <p:cNvPr id="9" name="TextBox 9"/>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r>
                <a:rPr lang="en-US" sz="2600" spc="-122">
                  <a:solidFill>
                    <a:srgbClr val="FFFFFF"/>
                  </a:solidFill>
                  <a:latin typeface="Henry Sans 1"/>
                  <a:ea typeface="Henry Sans 1"/>
                  <a:cs typeface="Henry Sans 1"/>
                  <a:sym typeface="Henry Sans 1"/>
                </a:rPr>
                <a:t>3PO 55</a:t>
              </a:r>
            </a:p>
            <a:p>
              <a:pPr algn="ctr">
                <a:lnSpc>
                  <a:spcPts val="2444"/>
                </a:lnSpc>
              </a:pPr>
              <a:r>
                <a:rPr lang="en-US" sz="2600" spc="-122">
                  <a:solidFill>
                    <a:srgbClr val="FFFFFF"/>
                  </a:solidFill>
                  <a:latin typeface="Henry Sans 1"/>
                  <a:ea typeface="Henry Sans 1"/>
                  <a:cs typeface="Henry Sans 1"/>
                  <a:sym typeface="Henry Sans 1"/>
                </a:rPr>
                <a:t>STANDALONE OFFICES 07 </a:t>
              </a:r>
            </a:p>
            <a:p>
              <a:pPr algn="ctr">
                <a:lnSpc>
                  <a:spcPts val="2444"/>
                </a:lnSpc>
              </a:pPr>
              <a:r>
                <a:rPr lang="en-US" sz="2600" spc="-122">
                  <a:solidFill>
                    <a:srgbClr val="FFFFFF"/>
                  </a:solidFill>
                  <a:latin typeface="Henry Sans 1"/>
                  <a:ea typeface="Henry Sans 1"/>
                  <a:cs typeface="Henry Sans 1"/>
                  <a:sym typeface="Henry Sans 1"/>
                </a:rPr>
                <a:t>MALL-ADJACENT OFFICES 15</a:t>
              </a:r>
            </a:p>
            <a:p>
              <a:pPr algn="ctr">
                <a:lnSpc>
                  <a:spcPts val="2444"/>
                </a:lnSpc>
              </a:pPr>
              <a:r>
                <a:rPr lang="en-US" sz="2600" spc="-122">
                  <a:solidFill>
                    <a:srgbClr val="FFFFFF"/>
                  </a:solidFill>
                  <a:latin typeface="Henry Sans 1"/>
                  <a:ea typeface="Henry Sans 1"/>
                  <a:cs typeface="Henry Sans 1"/>
                  <a:sym typeface="Henry Sans 1"/>
                </a:rPr>
                <a:t>WAREHOUSES </a:t>
              </a:r>
            </a:p>
            <a:p>
              <a:pPr algn="ctr">
                <a:lnSpc>
                  <a:spcPts val="2444"/>
                </a:lnSpc>
              </a:pPr>
              <a:r>
                <a:rPr lang="en-US" sz="2600" spc="-122">
                  <a:solidFill>
                    <a:srgbClr val="FFFFFF"/>
                  </a:solidFill>
                  <a:latin typeface="Henry Sans 1"/>
                  <a:ea typeface="Henry Sans 1"/>
                  <a:cs typeface="Henry Sans 1"/>
                  <a:sym typeface="Henry Sans 1"/>
                </a:rPr>
                <a:t>05</a:t>
              </a:r>
            </a:p>
            <a:p>
              <a:pPr algn="ctr">
                <a:lnSpc>
                  <a:spcPts val="2444"/>
                </a:lnSpc>
              </a:pPr>
              <a:r>
                <a:rPr lang="en-US" sz="2600" b="1" spc="-122">
                  <a:solidFill>
                    <a:srgbClr val="FFFFFF"/>
                  </a:solidFill>
                  <a:latin typeface="Henry Sans 1 Bold"/>
                  <a:ea typeface="Henry Sans 1 Bold"/>
                  <a:cs typeface="Henry Sans 1 Bold"/>
                  <a:sym typeface="Henry Sans 1 Bold"/>
                </a:rPr>
                <a:t>Office Tenant Mix (in %)</a:t>
              </a:r>
            </a:p>
            <a:p>
              <a:pPr algn="ctr">
                <a:lnSpc>
                  <a:spcPts val="2444"/>
                </a:lnSpc>
              </a:pPr>
              <a:r>
                <a:rPr lang="en-US" sz="2600" b="1" spc="-122">
                  <a:solidFill>
                    <a:srgbClr val="FFFFFF"/>
                  </a:solidFill>
                  <a:latin typeface="Henry Sans 1 Bold"/>
                  <a:ea typeface="Henry Sans 1 Bold"/>
                  <a:cs typeface="Henry Sans 1 Bold"/>
                  <a:sym typeface="Henry Sans 1 Bold"/>
                </a:rPr>
                <a:t>Developments</a:t>
              </a:r>
            </a:p>
            <a:p>
              <a:pPr algn="ctr">
                <a:lnSpc>
                  <a:spcPts val="2444"/>
                </a:lnSpc>
              </a:pPr>
              <a:endParaRPr lang="en-US" sz="2600" b="1" spc="-122">
                <a:solidFill>
                  <a:srgbClr val="FFFFFF"/>
                </a:solidFill>
                <a:latin typeface="Henry Sans 1 Bold"/>
                <a:ea typeface="Henry Sans 1 Bold"/>
                <a:cs typeface="Henry Sans 1 Bold"/>
                <a:sym typeface="Henry Sans 1 Bold"/>
              </a:endParaRPr>
            </a:p>
          </p:txBody>
        </p:sp>
      </p:grpSp>
      <p:sp>
        <p:nvSpPr>
          <p:cNvPr id="10" name="Freeform 10"/>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aphicFrame>
        <p:nvGraphicFramePr>
          <p:cNvPr id="11" name="Table 11"/>
          <p:cNvGraphicFramePr>
            <a:graphicFrameLocks noGrp="1"/>
          </p:cNvGraphicFramePr>
          <p:nvPr>
            <p:extLst>
              <p:ext uri="{D42A27DB-BD31-4B8C-83A1-F6EECF244321}">
                <p14:modId xmlns:p14="http://schemas.microsoft.com/office/powerpoint/2010/main" val="4246608829"/>
              </p:ext>
            </p:extLst>
          </p:nvPr>
        </p:nvGraphicFramePr>
        <p:xfrm>
          <a:off x="637792" y="1921871"/>
          <a:ext cx="7882559" cy="3505200"/>
        </p:xfrm>
        <a:graphic>
          <a:graphicData uri="http://schemas.openxmlformats.org/drawingml/2006/table">
            <a:tbl>
              <a:tblPr/>
              <a:tblGrid>
                <a:gridCol w="2257806">
                  <a:extLst>
                    <a:ext uri="{9D8B030D-6E8A-4147-A177-3AD203B41FA5}">
                      <a16:colId xmlns:a16="http://schemas.microsoft.com/office/drawing/2014/main" val="20000"/>
                    </a:ext>
                  </a:extLst>
                </a:gridCol>
                <a:gridCol w="1860387">
                  <a:extLst>
                    <a:ext uri="{9D8B030D-6E8A-4147-A177-3AD203B41FA5}">
                      <a16:colId xmlns:a16="http://schemas.microsoft.com/office/drawing/2014/main" val="20001"/>
                    </a:ext>
                  </a:extLst>
                </a:gridCol>
                <a:gridCol w="1882183">
                  <a:extLst>
                    <a:ext uri="{9D8B030D-6E8A-4147-A177-3AD203B41FA5}">
                      <a16:colId xmlns:a16="http://schemas.microsoft.com/office/drawing/2014/main" val="20002"/>
                    </a:ext>
                  </a:extLst>
                </a:gridCol>
                <a:gridCol w="1882183">
                  <a:extLst>
                    <a:ext uri="{9D8B030D-6E8A-4147-A177-3AD203B41FA5}">
                      <a16:colId xmlns:a16="http://schemas.microsoft.com/office/drawing/2014/main" val="20003"/>
                    </a:ext>
                  </a:extLst>
                </a:gridCol>
              </a:tblGrid>
              <a:tr h="876300">
                <a:tc>
                  <a:txBody>
                    <a:bodyPr/>
                    <a:lstStyle/>
                    <a:p>
                      <a:pPr algn="l">
                        <a:lnSpc>
                          <a:spcPts val="3499"/>
                        </a:lnSpc>
                        <a:defRPr/>
                      </a:pPr>
                      <a:r>
                        <a:rPr lang="en-US" sz="1600" dirty="0">
                          <a:solidFill>
                            <a:srgbClr val="FDFEFF"/>
                          </a:solidFill>
                          <a:latin typeface="Henry Sans Light" panose="02010303040501010106" pitchFamily="2" charset="0"/>
                          <a:ea typeface="Henry Sans 1"/>
                          <a:cs typeface="Henry Sans 1"/>
                          <a:sym typeface="Henry Sans 1"/>
                        </a:rPr>
                        <a:t>(In </a:t>
                      </a:r>
                      <a:r>
                        <a:rPr lang="en-US" sz="1600" dirty="0" err="1">
                          <a:solidFill>
                            <a:srgbClr val="FDFEFF"/>
                          </a:solidFill>
                          <a:latin typeface="Henry Sans Light" panose="02010303040501010106" pitchFamily="2" charset="0"/>
                          <a:ea typeface="Henry Sans 1"/>
                          <a:cs typeface="Henry Sans 1"/>
                          <a:sym typeface="Henry Sans 1"/>
                        </a:rPr>
                        <a:t>Php</a:t>
                      </a:r>
                      <a:r>
                        <a:rPr lang="en-US" sz="1600" dirty="0">
                          <a:solidFill>
                            <a:srgbClr val="FDFEFF"/>
                          </a:solidFill>
                          <a:latin typeface="Henry Sans Light" panose="02010303040501010106" pitchFamily="2" charset="0"/>
                          <a:ea typeface="Henry Sans 1"/>
                          <a:cs typeface="Henry Sans 1"/>
                          <a:sym typeface="Henry Sans 1"/>
                        </a:rPr>
                        <a:t> </a:t>
                      </a:r>
                      <a:r>
                        <a:rPr lang="en-US" sz="1600" dirty="0" err="1">
                          <a:solidFill>
                            <a:srgbClr val="FDFEFF"/>
                          </a:solidFill>
                          <a:latin typeface="Henry Sans Light" panose="02010303040501010106" pitchFamily="2" charset="0"/>
                          <a:ea typeface="Henry Sans 1"/>
                          <a:cs typeface="Henry Sans 1"/>
                          <a:sym typeface="Henry Sans 1"/>
                        </a:rPr>
                        <a:t>mn</a:t>
                      </a:r>
                      <a:r>
                        <a:rPr lang="en-US" sz="1600" dirty="0">
                          <a:solidFill>
                            <a:srgbClr val="FDFEFF"/>
                          </a:solidFill>
                          <a:latin typeface="Henry Sans Light" panose="02010303040501010106" pitchFamily="2" charset="0"/>
                          <a:ea typeface="Henry Sans 1"/>
                          <a:cs typeface="Henry Sans 1"/>
                          <a:sym typeface="Henry Sans 1"/>
                        </a:rPr>
                        <a:t>)</a:t>
                      </a:r>
                      <a:endParaRPr lang="en-US" sz="1100" dirty="0">
                        <a:latin typeface="Henry Sans Light" panose="020103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359"/>
                        </a:lnSpc>
                        <a:defRPr/>
                      </a:pPr>
                      <a:r>
                        <a:rPr lang="en-US" sz="2399"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359"/>
                        </a:lnSpc>
                        <a:defRPr/>
                      </a:pPr>
                      <a:r>
                        <a:rPr lang="en-US" sz="2399" b="1">
                          <a:solidFill>
                            <a:srgbClr val="FDFEFF"/>
                          </a:solidFill>
                          <a:latin typeface="Henry Sans Bold" panose="02010803040501010106" pitchFamily="2" charset="0"/>
                          <a:ea typeface="Henry Sans 1 Bold"/>
                          <a:cs typeface="Henry Sans 1 Bold"/>
                          <a:sym typeface="Henry Sans 1 Bold"/>
                        </a:rPr>
                        <a:t>1Q 2025</a:t>
                      </a:r>
                      <a:endParaRPr lang="en-US" sz="110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 CHANGE</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76300">
                <a:tc>
                  <a:txBody>
                    <a:bodyPr/>
                    <a:lstStyle/>
                    <a:p>
                      <a:pPr algn="l">
                        <a:lnSpc>
                          <a:spcPts val="3499"/>
                        </a:lnSpc>
                        <a:defRPr/>
                      </a:pPr>
                      <a:r>
                        <a:rPr lang="en-US" sz="2300" dirty="0">
                          <a:solidFill>
                            <a:srgbClr val="002060"/>
                          </a:solidFill>
                          <a:latin typeface="Henry Sans" panose="02010503040501010106" pitchFamily="2" charset="0"/>
                          <a:ea typeface="Henry Sans 1"/>
                          <a:cs typeface="Henry Sans 1"/>
                          <a:sym typeface="Henry Sans 1"/>
                        </a:rPr>
                        <a:t>Revenue</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2,472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2,248</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10%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76300">
                <a:tc>
                  <a:txBody>
                    <a:bodyPr/>
                    <a:lstStyle/>
                    <a:p>
                      <a:pPr algn="l">
                        <a:lnSpc>
                          <a:spcPts val="3499"/>
                        </a:lnSpc>
                        <a:defRPr/>
                      </a:pPr>
                      <a:r>
                        <a:rPr lang="en-US" sz="2300">
                          <a:solidFill>
                            <a:srgbClr val="002060"/>
                          </a:solidFill>
                          <a:latin typeface="Henry Sans" panose="02010503040501010106" pitchFamily="2" charset="0"/>
                          <a:ea typeface="Henry Sans 1"/>
                          <a:cs typeface="Henry Sans 1"/>
                          <a:sym typeface="Henry Sans 1"/>
                        </a:rPr>
                        <a:t>EBIT</a:t>
                      </a:r>
                      <a:endParaRPr lang="en-US" sz="230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1,790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1,592</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12%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876300">
                <a:tc>
                  <a:txBody>
                    <a:bodyPr/>
                    <a:lstStyle/>
                    <a:p>
                      <a:pPr algn="l">
                        <a:lnSpc>
                          <a:spcPts val="3499"/>
                        </a:lnSpc>
                        <a:defRPr/>
                      </a:pPr>
                      <a:r>
                        <a:rPr lang="en-US" sz="2300">
                          <a:solidFill>
                            <a:srgbClr val="002060"/>
                          </a:solidFill>
                          <a:latin typeface="Henry Sans" panose="02010503040501010106" pitchFamily="2" charset="0"/>
                          <a:ea typeface="Henry Sans 1"/>
                          <a:cs typeface="Henry Sans 1"/>
                          <a:sym typeface="Henry Sans 1"/>
                        </a:rPr>
                        <a:t>EBITDA</a:t>
                      </a:r>
                      <a:endParaRPr lang="en-US" sz="230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2,269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ea typeface="Henry Sans 1"/>
                          <a:cs typeface="Henry Sans 1"/>
                          <a:sym typeface="Henry Sans 1"/>
                        </a:rPr>
                        <a:t>2,041</a:t>
                      </a:r>
                      <a:endParaRPr lang="en-US" sz="23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11%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2" name="Table 12"/>
          <p:cNvGraphicFramePr>
            <a:graphicFrameLocks noGrp="1"/>
          </p:cNvGraphicFramePr>
          <p:nvPr>
            <p:extLst>
              <p:ext uri="{D42A27DB-BD31-4B8C-83A1-F6EECF244321}">
                <p14:modId xmlns:p14="http://schemas.microsoft.com/office/powerpoint/2010/main" val="1039192268"/>
              </p:ext>
            </p:extLst>
          </p:nvPr>
        </p:nvGraphicFramePr>
        <p:xfrm>
          <a:off x="8787975" y="1890746"/>
          <a:ext cx="8471325" cy="3521615"/>
        </p:xfrm>
        <a:graphic>
          <a:graphicData uri="http://schemas.openxmlformats.org/drawingml/2006/table">
            <a:tbl>
              <a:tblPr/>
              <a:tblGrid>
                <a:gridCol w="2690361">
                  <a:extLst>
                    <a:ext uri="{9D8B030D-6E8A-4147-A177-3AD203B41FA5}">
                      <a16:colId xmlns:a16="http://schemas.microsoft.com/office/drawing/2014/main" val="20000"/>
                    </a:ext>
                  </a:extLst>
                </a:gridCol>
                <a:gridCol w="1926988">
                  <a:extLst>
                    <a:ext uri="{9D8B030D-6E8A-4147-A177-3AD203B41FA5}">
                      <a16:colId xmlns:a16="http://schemas.microsoft.com/office/drawing/2014/main" val="20001"/>
                    </a:ext>
                  </a:extLst>
                </a:gridCol>
                <a:gridCol w="1926988">
                  <a:extLst>
                    <a:ext uri="{9D8B030D-6E8A-4147-A177-3AD203B41FA5}">
                      <a16:colId xmlns:a16="http://schemas.microsoft.com/office/drawing/2014/main" val="20002"/>
                    </a:ext>
                  </a:extLst>
                </a:gridCol>
                <a:gridCol w="1926988">
                  <a:extLst>
                    <a:ext uri="{9D8B030D-6E8A-4147-A177-3AD203B41FA5}">
                      <a16:colId xmlns:a16="http://schemas.microsoft.com/office/drawing/2014/main" val="20003"/>
                    </a:ext>
                  </a:extLst>
                </a:gridCol>
              </a:tblGrid>
              <a:tr h="838315">
                <a:tc>
                  <a:txBody>
                    <a:bodyPr/>
                    <a:lstStyle/>
                    <a:p>
                      <a:pPr algn="l">
                        <a:lnSpc>
                          <a:spcPts val="3220"/>
                        </a:lnSpc>
                        <a:defRPr/>
                      </a:pPr>
                      <a:r>
                        <a:rPr lang="en-US" sz="2400" dirty="0">
                          <a:solidFill>
                            <a:srgbClr val="FDFEFF"/>
                          </a:solidFill>
                          <a:latin typeface="Henry Sans Light" panose="02010303040501010106" pitchFamily="2" charset="0"/>
                          <a:ea typeface="Henry Sans 1"/>
                          <a:cs typeface="Henry Sans 1"/>
                          <a:sym typeface="Henry Sans 1"/>
                        </a:rPr>
                        <a:t>OFFICES</a:t>
                      </a:r>
                      <a:endParaRPr lang="en-US" sz="2400" dirty="0">
                        <a:latin typeface="Henry Sans Light" panose="020103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a:solidFill>
                            <a:srgbClr val="FDFEFF"/>
                          </a:solidFill>
                          <a:latin typeface="Henry Sans Bold" panose="02010803040501010106" pitchFamily="2" charset="0"/>
                          <a:ea typeface="Henry Sans 1 Bold"/>
                          <a:cs typeface="Henry Sans 1 Bold"/>
                          <a:sym typeface="Henry Sans 1 Bold"/>
                        </a:rPr>
                        <a:t>1Q 2025</a:t>
                      </a:r>
                      <a:endParaRPr lang="en-US" sz="1100">
                        <a:latin typeface="Henry Sans Bold" panose="020108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solidFill>
                      <a:srgbClr val="0063B0"/>
                    </a:solidFill>
                  </a:tcPr>
                </a:tc>
                <a:tc>
                  <a:txBody>
                    <a:bodyPr/>
                    <a:lstStyle/>
                    <a:p>
                      <a:pPr algn="l">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 CHANGE</a:t>
                      </a:r>
                      <a:endParaRPr lang="en-US" sz="1100" dirty="0">
                        <a:latin typeface="Henry Sans Bold" panose="020108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827885">
                <a:tc>
                  <a:txBody>
                    <a:bodyPr/>
                    <a:lstStyle/>
                    <a:p>
                      <a:pPr algn="l">
                        <a:lnSpc>
                          <a:spcPts val="3197"/>
                        </a:lnSpc>
                        <a:defRPr/>
                      </a:pPr>
                      <a:r>
                        <a:rPr lang="en-US" sz="2300" dirty="0">
                          <a:solidFill>
                            <a:srgbClr val="002060"/>
                          </a:solidFill>
                          <a:latin typeface="Henry Sans" panose="02010503040501010106" pitchFamily="2" charset="0"/>
                          <a:ea typeface="Henry Sans 1"/>
                          <a:cs typeface="Henry Sans 1"/>
                          <a:sym typeface="Henry Sans 1"/>
                        </a:rPr>
                        <a:t>GFA </a:t>
                      </a:r>
                      <a:r>
                        <a:rPr lang="en-US" sz="1600" dirty="0">
                          <a:solidFill>
                            <a:srgbClr val="002060"/>
                          </a:solidFill>
                          <a:latin typeface="Henry Sans" panose="02010503040501010106" pitchFamily="2" charset="0"/>
                          <a:ea typeface="Henry Sans 1"/>
                          <a:cs typeface="Henry Sans 1"/>
                          <a:sym typeface="Henry Sans 1"/>
                        </a:rPr>
                        <a:t>(in </a:t>
                      </a:r>
                      <a:r>
                        <a:rPr lang="en-US" sz="1600" dirty="0" err="1">
                          <a:solidFill>
                            <a:srgbClr val="002060"/>
                          </a:solidFill>
                          <a:latin typeface="Henry Sans" panose="02010503040501010106" pitchFamily="2" charset="0"/>
                          <a:ea typeface="Henry Sans 1"/>
                          <a:cs typeface="Henry Sans 1"/>
                          <a:sym typeface="Henry Sans 1"/>
                        </a:rPr>
                        <a:t>mn</a:t>
                      </a:r>
                      <a:r>
                        <a:rPr lang="en-US" sz="1600" dirty="0">
                          <a:solidFill>
                            <a:srgbClr val="002060"/>
                          </a:solidFill>
                          <a:latin typeface="Henry Sans" panose="02010503040501010106" pitchFamily="2" charset="0"/>
                          <a:ea typeface="Henry Sans 1"/>
                          <a:cs typeface="Henry Sans 1"/>
                          <a:sym typeface="Henry Sans 1"/>
                        </a:rPr>
                        <a:t> sqm)</a:t>
                      </a:r>
                      <a:endParaRPr lang="en-US" sz="2300" dirty="0">
                        <a:solidFill>
                          <a:srgbClr val="002060"/>
                        </a:solidFill>
                        <a:latin typeface="Henry Sans" panose="020105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1.6</a:t>
                      </a:r>
                    </a:p>
                  </a:txBody>
                  <a:tcPr marL="190500" marR="190500" marT="190500" marB="190500"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3197"/>
                        </a:lnSpc>
                        <a:defRPr/>
                      </a:pPr>
                      <a:r>
                        <a:rPr lang="en-US" sz="2300">
                          <a:solidFill>
                            <a:srgbClr val="002060"/>
                          </a:solidFill>
                          <a:latin typeface="Henry Sans" panose="02010503040501010106" pitchFamily="2" charset="0"/>
                          <a:ea typeface="Henry Sans 1"/>
                          <a:cs typeface="Henry Sans 1"/>
                          <a:sym typeface="Henry Sans 1"/>
                        </a:rPr>
                        <a:t>1.6</a:t>
                      </a:r>
                      <a:endParaRPr lang="en-US" sz="2300">
                        <a:solidFill>
                          <a:srgbClr val="002060"/>
                        </a:solidFill>
                        <a:latin typeface="Henry Sans" panose="020105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5%</a:t>
                      </a:r>
                    </a:p>
                  </a:txBody>
                  <a:tcPr marL="190500" marR="190500" marT="190500" marB="190500"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827885">
                <a:tc>
                  <a:txBody>
                    <a:bodyPr/>
                    <a:lstStyle/>
                    <a:p>
                      <a:pPr algn="l">
                        <a:lnSpc>
                          <a:spcPts val="3197"/>
                        </a:lnSpc>
                        <a:defRPr/>
                      </a:pPr>
                      <a:r>
                        <a:rPr lang="en-US" sz="2300" dirty="0">
                          <a:solidFill>
                            <a:srgbClr val="002060"/>
                          </a:solidFill>
                          <a:latin typeface="Henry Sans" panose="02010503040501010106" pitchFamily="2" charset="0"/>
                          <a:ea typeface="Henry Sans 1"/>
                          <a:cs typeface="Henry Sans 1"/>
                          <a:sym typeface="Henry Sans 1"/>
                        </a:rPr>
                        <a:t>GLA </a:t>
                      </a:r>
                      <a:r>
                        <a:rPr lang="en-US" sz="1600" kern="1200" dirty="0">
                          <a:solidFill>
                            <a:srgbClr val="002060"/>
                          </a:solidFill>
                          <a:latin typeface="Henry Sans" panose="02010503040501010106" pitchFamily="2" charset="0"/>
                          <a:ea typeface="Henry Sans 1"/>
                          <a:cs typeface="Henry Sans 1"/>
                          <a:sym typeface="Henry Sans 1"/>
                        </a:rPr>
                        <a:t>(in </a:t>
                      </a:r>
                      <a:r>
                        <a:rPr lang="en-US" sz="1600" kern="1200" dirty="0" err="1">
                          <a:solidFill>
                            <a:srgbClr val="002060"/>
                          </a:solidFill>
                          <a:latin typeface="Henry Sans" panose="02010503040501010106" pitchFamily="2" charset="0"/>
                          <a:ea typeface="Henry Sans 1"/>
                          <a:cs typeface="Henry Sans 1"/>
                          <a:sym typeface="Henry Sans 1"/>
                        </a:rPr>
                        <a:t>mn</a:t>
                      </a:r>
                      <a:r>
                        <a:rPr lang="en-US" sz="1600" kern="1200" dirty="0">
                          <a:solidFill>
                            <a:srgbClr val="002060"/>
                          </a:solidFill>
                          <a:latin typeface="Henry Sans" panose="02010503040501010106" pitchFamily="2" charset="0"/>
                          <a:ea typeface="Henry Sans 1"/>
                          <a:cs typeface="Henry Sans 1"/>
                          <a:sym typeface="Henry Sans 1"/>
                        </a:rPr>
                        <a:t> sqm)</a:t>
                      </a:r>
                      <a:endParaRPr lang="en-US" sz="1600" kern="1200" dirty="0">
                        <a:solidFill>
                          <a:srgbClr val="002060"/>
                        </a:solidFill>
                        <a:latin typeface="Henry Sans" panose="020105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0.9</a:t>
                      </a:r>
                    </a:p>
                  </a:txBody>
                  <a:tcPr marL="190500" marR="190500" marT="190500" marB="190500"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3197"/>
                        </a:lnSpc>
                        <a:defRPr/>
                      </a:pPr>
                      <a:r>
                        <a:rPr lang="en-US" sz="2300">
                          <a:solidFill>
                            <a:srgbClr val="002060"/>
                          </a:solidFill>
                          <a:latin typeface="Henry Sans" panose="02010503040501010106" pitchFamily="2" charset="0"/>
                          <a:ea typeface="Henry Sans 1"/>
                          <a:cs typeface="Henry Sans 1"/>
                          <a:sym typeface="Henry Sans 1"/>
                        </a:rPr>
                        <a:t>0.8</a:t>
                      </a:r>
                      <a:endParaRPr lang="en-US" sz="2300">
                        <a:solidFill>
                          <a:srgbClr val="002060"/>
                        </a:solidFill>
                        <a:latin typeface="Henry Sans" panose="020105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3%</a:t>
                      </a:r>
                    </a:p>
                  </a:txBody>
                  <a:tcPr marL="190500" marR="190500" marT="190500" marB="190500"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1027530">
                <a:tc>
                  <a:txBody>
                    <a:bodyPr/>
                    <a:lstStyle/>
                    <a:p>
                      <a:pPr algn="l">
                        <a:lnSpc>
                          <a:spcPts val="3197"/>
                        </a:lnSpc>
                        <a:defRPr/>
                      </a:pPr>
                      <a:r>
                        <a:rPr lang="en-US" sz="2300" dirty="0">
                          <a:solidFill>
                            <a:srgbClr val="002060"/>
                          </a:solidFill>
                          <a:latin typeface="Henry Sans" panose="02010503040501010106" pitchFamily="2" charset="0"/>
                          <a:ea typeface="Henry Sans 1"/>
                          <a:cs typeface="Henry Sans 1"/>
                          <a:sym typeface="Henry Sans 1"/>
                        </a:rPr>
                        <a:t>Occupancy Rate</a:t>
                      </a:r>
                      <a:endParaRPr lang="en-US" sz="2300" dirty="0">
                        <a:solidFill>
                          <a:srgbClr val="002060"/>
                        </a:solidFill>
                        <a:latin typeface="Henry Sans" panose="020105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77%</a:t>
                      </a:r>
                    </a:p>
                  </a:txBody>
                  <a:tcPr marL="190500" marR="190500" marT="190500" marB="190500"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3197"/>
                        </a:lnSpc>
                        <a:defRPr/>
                      </a:pPr>
                      <a:r>
                        <a:rPr lang="en-US" sz="2300" dirty="0">
                          <a:solidFill>
                            <a:srgbClr val="002060"/>
                          </a:solidFill>
                          <a:latin typeface="Henry Sans" panose="02010503040501010106" pitchFamily="2" charset="0"/>
                          <a:ea typeface="Henry Sans 1"/>
                          <a:cs typeface="Henry Sans 1"/>
                          <a:sym typeface="Henry Sans 1"/>
                        </a:rPr>
                        <a:t>70%</a:t>
                      </a:r>
                      <a:endParaRPr lang="en-US" sz="2300" dirty="0">
                        <a:solidFill>
                          <a:srgbClr val="002060"/>
                        </a:solidFill>
                        <a:latin typeface="Henry Sans" panose="02010503040501010106" pitchFamily="2" charset="0"/>
                      </a:endParaRPr>
                    </a:p>
                  </a:txBody>
                  <a:tcPr marL="181275" marR="181275" marT="181275" marB="181275"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dirty="0">
                          <a:solidFill>
                            <a:srgbClr val="002060"/>
                          </a:solidFill>
                          <a:latin typeface="Henry Sans" panose="02010503040501010106" pitchFamily="2" charset="0"/>
                        </a:rPr>
                        <a:t>7pp</a:t>
                      </a:r>
                    </a:p>
                  </a:txBody>
                  <a:tcPr marL="190500" marR="190500" marT="190500" marB="190500" anchor="ctr">
                    <a:lnL w="36255" cap="flat" cmpd="sng" algn="ctr">
                      <a:solidFill>
                        <a:srgbClr val="0063B0"/>
                      </a:solidFill>
                      <a:prstDash val="solid"/>
                      <a:round/>
                      <a:headEnd type="none" w="med" len="med"/>
                      <a:tailEnd type="none" w="med" len="med"/>
                    </a:lnL>
                    <a:lnR w="36255" cap="flat" cmpd="sng" algn="ctr">
                      <a:solidFill>
                        <a:srgbClr val="0063B0"/>
                      </a:solidFill>
                      <a:prstDash val="solid"/>
                      <a:round/>
                      <a:headEnd type="none" w="med" len="med"/>
                      <a:tailEnd type="none" w="med" len="med"/>
                    </a:lnR>
                    <a:lnT w="36255" cap="flat" cmpd="sng" algn="ctr">
                      <a:solidFill>
                        <a:srgbClr val="0063B0"/>
                      </a:solidFill>
                      <a:prstDash val="solid"/>
                      <a:round/>
                      <a:headEnd type="none" w="med" len="med"/>
                      <a:tailEnd type="none" w="med" len="med"/>
                    </a:lnT>
                    <a:lnB w="36255"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7" name="TextBox 27"/>
          <p:cNvSpPr txBox="1"/>
          <p:nvPr/>
        </p:nvSpPr>
        <p:spPr>
          <a:xfrm>
            <a:off x="630011" y="671487"/>
            <a:ext cx="16629289" cy="718145"/>
          </a:xfrm>
          <a:prstGeom prst="rect">
            <a:avLst/>
          </a:prstGeom>
        </p:spPr>
        <p:txBody>
          <a:bodyPr wrap="square"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OFFICES</a:t>
            </a:r>
          </a:p>
        </p:txBody>
      </p:sp>
      <p:sp>
        <p:nvSpPr>
          <p:cNvPr id="28" name="TextBox 28"/>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19</a:t>
            </a:r>
          </a:p>
        </p:txBody>
      </p:sp>
      <p:graphicFrame>
        <p:nvGraphicFramePr>
          <p:cNvPr id="32" name="Chart 31">
            <a:extLst>
              <a:ext uri="{FF2B5EF4-FFF2-40B4-BE49-F238E27FC236}">
                <a16:creationId xmlns:a16="http://schemas.microsoft.com/office/drawing/2014/main" id="{C3E62618-E809-9146-7C2C-DDE3869EF9B1}"/>
              </a:ext>
            </a:extLst>
          </p:cNvPr>
          <p:cNvGraphicFramePr/>
          <p:nvPr>
            <p:extLst>
              <p:ext uri="{D42A27DB-BD31-4B8C-83A1-F6EECF244321}">
                <p14:modId xmlns:p14="http://schemas.microsoft.com/office/powerpoint/2010/main" val="2552552243"/>
              </p:ext>
            </p:extLst>
          </p:nvPr>
        </p:nvGraphicFramePr>
        <p:xfrm>
          <a:off x="4526876" y="5565852"/>
          <a:ext cx="7986953" cy="1973565"/>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6"/>
          <p:cNvSpPr txBox="1"/>
          <p:nvPr/>
        </p:nvSpPr>
        <p:spPr>
          <a:xfrm>
            <a:off x="4631270" y="5867767"/>
            <a:ext cx="5132199" cy="396775"/>
          </a:xfrm>
          <a:prstGeom prst="rect">
            <a:avLst/>
          </a:prstGeom>
        </p:spPr>
        <p:txBody>
          <a:bodyPr lIns="0" tIns="0" rIns="0" bIns="0" rtlCol="0" anchor="t">
            <a:spAutoFit/>
          </a:bodyPr>
          <a:lstStyle/>
          <a:p>
            <a:pPr algn="l">
              <a:lnSpc>
                <a:spcPts val="3494"/>
              </a:lnSpc>
              <a:spcBef>
                <a:spcPct val="0"/>
              </a:spcBef>
            </a:pPr>
            <a:r>
              <a:rPr lang="en-US" sz="2500" b="1" dirty="0">
                <a:solidFill>
                  <a:srgbClr val="0070C0"/>
                </a:solidFill>
                <a:latin typeface="Henry Sans Bold"/>
                <a:sym typeface="Henry Sans 1 Bold"/>
              </a:rPr>
              <a:t>DEVELOPMENTS</a:t>
            </a:r>
          </a:p>
        </p:txBody>
      </p:sp>
      <p:graphicFrame>
        <p:nvGraphicFramePr>
          <p:cNvPr id="33" name="Chart 32">
            <a:extLst>
              <a:ext uri="{FF2B5EF4-FFF2-40B4-BE49-F238E27FC236}">
                <a16:creationId xmlns:a16="http://schemas.microsoft.com/office/drawing/2014/main" id="{B4DAFCAA-DE2A-783D-40B8-0E2348F0C1CF}"/>
              </a:ext>
            </a:extLst>
          </p:cNvPr>
          <p:cNvGraphicFramePr/>
          <p:nvPr>
            <p:extLst>
              <p:ext uri="{D42A27DB-BD31-4B8C-83A1-F6EECF244321}">
                <p14:modId xmlns:p14="http://schemas.microsoft.com/office/powerpoint/2010/main" val="1662897675"/>
              </p:ext>
            </p:extLst>
          </p:nvPr>
        </p:nvGraphicFramePr>
        <p:xfrm>
          <a:off x="4579072" y="6898769"/>
          <a:ext cx="7986953" cy="1952612"/>
        </p:xfrm>
        <a:graphic>
          <a:graphicData uri="http://schemas.openxmlformats.org/drawingml/2006/chart">
            <c:chart xmlns:c="http://schemas.openxmlformats.org/drawingml/2006/chart" xmlns:r="http://schemas.openxmlformats.org/officeDocument/2006/relationships" r:id="rId6"/>
          </a:graphicData>
        </a:graphic>
      </p:graphicFrame>
      <p:sp>
        <p:nvSpPr>
          <p:cNvPr id="34" name="TextBox 26">
            <a:extLst>
              <a:ext uri="{FF2B5EF4-FFF2-40B4-BE49-F238E27FC236}">
                <a16:creationId xmlns:a16="http://schemas.microsoft.com/office/drawing/2014/main" id="{5BB81BFF-786A-8DC8-1CBA-C9A6C1588BE5}"/>
              </a:ext>
            </a:extLst>
          </p:cNvPr>
          <p:cNvSpPr txBox="1"/>
          <p:nvPr/>
        </p:nvSpPr>
        <p:spPr>
          <a:xfrm>
            <a:off x="4598613" y="7199945"/>
            <a:ext cx="5132199" cy="396775"/>
          </a:xfrm>
          <a:prstGeom prst="rect">
            <a:avLst/>
          </a:prstGeom>
        </p:spPr>
        <p:txBody>
          <a:bodyPr lIns="0" tIns="0" rIns="0" bIns="0" rtlCol="0" anchor="t">
            <a:spAutoFit/>
          </a:bodyPr>
          <a:lstStyle/>
          <a:p>
            <a:pPr algn="l">
              <a:lnSpc>
                <a:spcPts val="3494"/>
              </a:lnSpc>
              <a:spcBef>
                <a:spcPct val="0"/>
              </a:spcBef>
            </a:pPr>
            <a:r>
              <a:rPr lang="en-US" sz="2500" b="1" dirty="0">
                <a:solidFill>
                  <a:srgbClr val="0070C0"/>
                </a:solidFill>
                <a:latin typeface="Henry Sans Bold"/>
                <a:sym typeface="Henry Sans 1 Bold"/>
              </a:rPr>
              <a:t>TENANT</a:t>
            </a:r>
            <a:r>
              <a:rPr lang="en-US" sz="2496" b="1" dirty="0">
                <a:solidFill>
                  <a:srgbClr val="002060"/>
                </a:solidFill>
                <a:latin typeface="Henry Sans 1 Bold"/>
                <a:ea typeface="Henry Sans 1 Bold"/>
                <a:cs typeface="Henry Sans 1 Bold"/>
                <a:sym typeface="Henry Sans 1 Bold"/>
              </a:rPr>
              <a:t> </a:t>
            </a:r>
            <a:r>
              <a:rPr lang="en-US" sz="2500" b="1" dirty="0">
                <a:solidFill>
                  <a:srgbClr val="0070C0"/>
                </a:solidFill>
                <a:latin typeface="Henry Sans Bold"/>
                <a:sym typeface="Henry Sans 1 Bold"/>
              </a:rPr>
              <a:t>MIX</a:t>
            </a:r>
            <a:r>
              <a:rPr lang="en-US" sz="2496" b="1" dirty="0">
                <a:solidFill>
                  <a:srgbClr val="002060"/>
                </a:solidFill>
                <a:latin typeface="Henry Sans 1 Bold"/>
                <a:ea typeface="Henry Sans 1 Bold"/>
                <a:cs typeface="Henry Sans 1 Bold"/>
                <a:sym typeface="Henry Sans 1 Bold"/>
              </a:rPr>
              <a:t> </a:t>
            </a:r>
            <a:r>
              <a:rPr lang="en-US" sz="2500" b="1" dirty="0">
                <a:solidFill>
                  <a:srgbClr val="0070C0"/>
                </a:solidFill>
                <a:latin typeface="Henry Sans Bold"/>
                <a:sym typeface="Henry Sans 1 Bold"/>
              </a:rPr>
              <a:t>(in %)</a:t>
            </a:r>
          </a:p>
        </p:txBody>
      </p:sp>
      <p:sp>
        <p:nvSpPr>
          <p:cNvPr id="14" name="TextBox 13">
            <a:extLst>
              <a:ext uri="{FF2B5EF4-FFF2-40B4-BE49-F238E27FC236}">
                <a16:creationId xmlns:a16="http://schemas.microsoft.com/office/drawing/2014/main" id="{B0A5B085-4E68-9154-52DE-72D31912A148}"/>
              </a:ext>
            </a:extLst>
          </p:cNvPr>
          <p:cNvSpPr txBox="1"/>
          <p:nvPr/>
        </p:nvSpPr>
        <p:spPr>
          <a:xfrm>
            <a:off x="457200" y="8572500"/>
            <a:ext cx="5160836" cy="369332"/>
          </a:xfrm>
          <a:prstGeom prst="rect">
            <a:avLst/>
          </a:prstGeom>
          <a:noFill/>
        </p:spPr>
        <p:txBody>
          <a:bodyPr wrap="none" rtlCol="0">
            <a:spAutoFit/>
          </a:bodyPr>
          <a:lstStyle/>
          <a:p>
            <a:r>
              <a:rPr lang="en-PH" dirty="0"/>
              <a:t>*Figures reported include all offices under SM Prime.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9EA9B-5503-4B1B-3E36-3BD3FE406A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B6D2CF0-F8C2-27D9-52F6-A67DD4ACCD9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49A22611-2F7F-2A8F-99CB-AD1A8943A1F2}"/>
              </a:ext>
            </a:extLst>
          </p:cNvPr>
          <p:cNvSpPr txBox="1"/>
          <p:nvPr/>
        </p:nvSpPr>
        <p:spPr>
          <a:xfrm>
            <a:off x="17858419" y="9682143"/>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7958ECFE-3FCB-42D8-FE51-66A9A4944345}"/>
              </a:ext>
            </a:extLst>
          </p:cNvPr>
          <p:cNvSpPr/>
          <p:nvPr/>
        </p:nvSpPr>
        <p:spPr>
          <a:xfrm>
            <a:off x="14974488" y="92583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18500245-6629-F3E6-0221-0A315C9EF4AE}"/>
              </a:ext>
            </a:extLst>
          </p:cNvPr>
          <p:cNvSpPr txBox="1"/>
          <p:nvPr/>
        </p:nvSpPr>
        <p:spPr>
          <a:xfrm>
            <a:off x="1035055" y="9201150"/>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75FF5309-ABFB-3A52-E963-57C670CE41BD}"/>
              </a:ext>
            </a:extLst>
          </p:cNvPr>
          <p:cNvSpPr/>
          <p:nvPr/>
        </p:nvSpPr>
        <p:spPr>
          <a:xfrm rot="-10800000">
            <a:off x="12707" y="-495691"/>
            <a:ext cx="18275294" cy="10959896"/>
          </a:xfrm>
          <a:custGeom>
            <a:avLst/>
            <a:gdLst/>
            <a:ahLst/>
            <a:cxnLst/>
            <a:rect l="l" t="t" r="r" b="b"/>
            <a:pathLst>
              <a:path w="18275294" h="10959896">
                <a:moveTo>
                  <a:pt x="0" y="0"/>
                </a:moveTo>
                <a:lnTo>
                  <a:pt x="18275294" y="0"/>
                </a:lnTo>
                <a:lnTo>
                  <a:pt x="18275294" y="10959896"/>
                </a:lnTo>
                <a:lnTo>
                  <a:pt x="0" y="10959896"/>
                </a:lnTo>
                <a:lnTo>
                  <a:pt x="0" y="0"/>
                </a:lnTo>
                <a:close/>
              </a:path>
            </a:pathLst>
          </a:custGeom>
          <a:blipFill>
            <a:blip r:embed="rId5"/>
            <a:stretch>
              <a:fillRect l="-10075" t="-3245"/>
            </a:stretch>
          </a:blipFill>
        </p:spPr>
        <p:txBody>
          <a:bodyPr/>
          <a:lstStyle/>
          <a:p>
            <a:endParaRPr lang="en-PH"/>
          </a:p>
        </p:txBody>
      </p:sp>
      <p:grpSp>
        <p:nvGrpSpPr>
          <p:cNvPr id="7" name="Group 7">
            <a:extLst>
              <a:ext uri="{FF2B5EF4-FFF2-40B4-BE49-F238E27FC236}">
                <a16:creationId xmlns:a16="http://schemas.microsoft.com/office/drawing/2014/main" id="{C555ED77-F9C9-FD81-41E6-F40921AD7383}"/>
              </a:ext>
            </a:extLst>
          </p:cNvPr>
          <p:cNvGrpSpPr/>
          <p:nvPr/>
        </p:nvGrpSpPr>
        <p:grpSpPr>
          <a:xfrm>
            <a:off x="12707" y="145723"/>
            <a:ext cx="18288000" cy="8878793"/>
            <a:chOff x="0" y="0"/>
            <a:chExt cx="4816593" cy="2338448"/>
          </a:xfrm>
        </p:grpSpPr>
        <p:sp>
          <p:nvSpPr>
            <p:cNvPr id="8" name="Freeform 8">
              <a:extLst>
                <a:ext uri="{FF2B5EF4-FFF2-40B4-BE49-F238E27FC236}">
                  <a16:creationId xmlns:a16="http://schemas.microsoft.com/office/drawing/2014/main" id="{68BA0C81-EFE9-F0B4-7697-63D0FC7E6A7C}"/>
                </a:ext>
              </a:extLst>
            </p:cNvPr>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15B5D5ED-8D36-D268-3C5B-860CA7BF6070}"/>
                </a:ext>
              </a:extLst>
            </p:cNvPr>
            <p:cNvSpPr txBox="1"/>
            <p:nvPr/>
          </p:nvSpPr>
          <p:spPr>
            <a:xfrm>
              <a:off x="0" y="57150"/>
              <a:ext cx="4816593" cy="2281298"/>
            </a:xfrm>
            <a:prstGeom prst="rect">
              <a:avLst/>
            </a:prstGeom>
          </p:spPr>
          <p:txBody>
            <a:bodyPr lIns="50801" tIns="50801" rIns="50801" bIns="50801" rtlCol="0" anchor="ctr"/>
            <a:lstStyle/>
            <a:p>
              <a:pPr algn="ctr">
                <a:lnSpc>
                  <a:spcPts val="2444"/>
                </a:lnSpc>
              </a:pPr>
              <a:endParaRPr dirty="0"/>
            </a:p>
            <a:p>
              <a:pPr algn="ctr">
                <a:lnSpc>
                  <a:spcPts val="2444"/>
                </a:lnSpc>
              </a:pPr>
              <a:r>
                <a:rPr lang="en-US" sz="2599" spc="-122" dirty="0">
                  <a:solidFill>
                    <a:srgbClr val="FFFFFF"/>
                  </a:solidFill>
                  <a:latin typeface="Henry Sans 1"/>
                  <a:ea typeface="Henry Sans 1"/>
                  <a:cs typeface="Henry Sans 1"/>
                  <a:sym typeface="Henry Sans 1"/>
                </a:rPr>
                <a:t>3PO 55</a:t>
              </a:r>
            </a:p>
            <a:p>
              <a:pPr algn="ctr">
                <a:lnSpc>
                  <a:spcPts val="2444"/>
                </a:lnSpc>
              </a:pPr>
              <a:r>
                <a:rPr lang="en-US" sz="2599" spc="-122" dirty="0">
                  <a:solidFill>
                    <a:srgbClr val="FFFFFF"/>
                  </a:solidFill>
                  <a:latin typeface="Henry Sans 1"/>
                  <a:ea typeface="Henry Sans 1"/>
                  <a:cs typeface="Henry Sans 1"/>
                  <a:sym typeface="Henry Sans 1"/>
                </a:rPr>
                <a:t>STANDALONE OFFICES 07 </a:t>
              </a:r>
            </a:p>
            <a:p>
              <a:pPr algn="ctr">
                <a:lnSpc>
                  <a:spcPts val="2444"/>
                </a:lnSpc>
              </a:pPr>
              <a:r>
                <a:rPr lang="en-US" sz="2599" spc="-122" dirty="0">
                  <a:solidFill>
                    <a:srgbClr val="FFFFFF"/>
                  </a:solidFill>
                  <a:latin typeface="Henry Sans 1"/>
                  <a:ea typeface="Henry Sans 1"/>
                  <a:cs typeface="Henry Sans 1"/>
                  <a:sym typeface="Henry Sans 1"/>
                </a:rPr>
                <a:t>MALL-ADJACENT OFFICES 15</a:t>
              </a:r>
            </a:p>
            <a:p>
              <a:pPr algn="ctr">
                <a:lnSpc>
                  <a:spcPts val="2444"/>
                </a:lnSpc>
              </a:pPr>
              <a:r>
                <a:rPr lang="en-US" sz="2599" spc="-122" dirty="0">
                  <a:solidFill>
                    <a:srgbClr val="FFFFFF"/>
                  </a:solidFill>
                  <a:latin typeface="Henry Sans 1"/>
                  <a:ea typeface="Henry Sans 1"/>
                  <a:cs typeface="Henry Sans 1"/>
                  <a:sym typeface="Henry Sans 1"/>
                </a:rPr>
                <a:t>WAREHOUSES </a:t>
              </a:r>
            </a:p>
            <a:p>
              <a:pPr algn="ctr">
                <a:lnSpc>
                  <a:spcPts val="2444"/>
                </a:lnSpc>
              </a:pPr>
              <a:r>
                <a:rPr lang="en-US" sz="2599" spc="-122" dirty="0">
                  <a:solidFill>
                    <a:srgbClr val="FFFFFF"/>
                  </a:solidFill>
                  <a:latin typeface="Henry Sans 1"/>
                  <a:ea typeface="Henry Sans 1"/>
                  <a:cs typeface="Henry Sans 1"/>
                  <a:sym typeface="Henry Sans 1"/>
                </a:rPr>
                <a:t>05</a:t>
              </a:r>
            </a:p>
            <a:p>
              <a:pPr algn="ctr">
                <a:lnSpc>
                  <a:spcPts val="2444"/>
                </a:lnSpc>
              </a:pPr>
              <a:r>
                <a:rPr lang="en-US" sz="2599" b="1" spc="-122" dirty="0">
                  <a:solidFill>
                    <a:srgbClr val="FFFFFF"/>
                  </a:solidFill>
                  <a:latin typeface="Henry Sans 1 Bold"/>
                  <a:ea typeface="Henry Sans 1 Bold"/>
                  <a:cs typeface="Henry Sans 1 Bold"/>
                  <a:sym typeface="Henry Sans 1 Bold"/>
                </a:rPr>
                <a:t>Office Tenant Mix (in %)</a:t>
              </a:r>
            </a:p>
            <a:p>
              <a:pPr algn="ctr">
                <a:lnSpc>
                  <a:spcPts val="2444"/>
                </a:lnSpc>
              </a:pPr>
              <a:r>
                <a:rPr lang="en-US" sz="2599" b="1" spc="-122" dirty="0">
                  <a:solidFill>
                    <a:srgbClr val="FFFFFF"/>
                  </a:solidFill>
                  <a:latin typeface="Henry Sans 1 Bold"/>
                  <a:ea typeface="Henry Sans 1 Bold"/>
                  <a:cs typeface="Henry Sans 1 Bold"/>
                  <a:sym typeface="Henry Sans 1 Bold"/>
                </a:rPr>
                <a:t>Developments</a:t>
              </a:r>
            </a:p>
            <a:p>
              <a:pPr algn="ctr">
                <a:lnSpc>
                  <a:spcPts val="2444"/>
                </a:lnSpc>
              </a:pPr>
              <a:endParaRPr lang="en-US" sz="2599" b="1" spc="-122" dirty="0">
                <a:solidFill>
                  <a:srgbClr val="FFFFFF"/>
                </a:solidFill>
                <a:latin typeface="Henry Sans 1 Bold"/>
                <a:ea typeface="Henry Sans 1 Bold"/>
                <a:cs typeface="Henry Sans 1 Bold"/>
                <a:sym typeface="Henry Sans 1 Bold"/>
              </a:endParaRPr>
            </a:p>
          </p:txBody>
        </p:sp>
      </p:grpSp>
      <p:sp>
        <p:nvSpPr>
          <p:cNvPr id="10" name="Freeform 10">
            <a:extLst>
              <a:ext uri="{FF2B5EF4-FFF2-40B4-BE49-F238E27FC236}">
                <a16:creationId xmlns:a16="http://schemas.microsoft.com/office/drawing/2014/main" id="{44A7C827-73E5-862A-6FBF-A0A7A15511DA}"/>
              </a:ext>
            </a:extLst>
          </p:cNvPr>
          <p:cNvSpPr/>
          <p:nvPr/>
        </p:nvSpPr>
        <p:spPr>
          <a:xfrm>
            <a:off x="15126888" y="94107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28" name="TextBox 28">
            <a:extLst>
              <a:ext uri="{FF2B5EF4-FFF2-40B4-BE49-F238E27FC236}">
                <a16:creationId xmlns:a16="http://schemas.microsoft.com/office/drawing/2014/main" id="{9D5DD540-F91F-952F-D892-6DD56DDD7DB7}"/>
              </a:ext>
            </a:extLst>
          </p:cNvPr>
          <p:cNvSpPr txBox="1"/>
          <p:nvPr/>
        </p:nvSpPr>
        <p:spPr>
          <a:xfrm>
            <a:off x="1089094" y="9353551"/>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20</a:t>
            </a:r>
          </a:p>
        </p:txBody>
      </p:sp>
      <p:sp>
        <p:nvSpPr>
          <p:cNvPr id="14" name="TextBox 8">
            <a:extLst>
              <a:ext uri="{FF2B5EF4-FFF2-40B4-BE49-F238E27FC236}">
                <a16:creationId xmlns:a16="http://schemas.microsoft.com/office/drawing/2014/main" id="{A1B3029A-8CE7-7D37-71DD-FDF9FAEF03D2}"/>
              </a:ext>
            </a:extLst>
          </p:cNvPr>
          <p:cNvSpPr txBox="1"/>
          <p:nvPr/>
        </p:nvSpPr>
        <p:spPr>
          <a:xfrm>
            <a:off x="3933684" y="5179428"/>
            <a:ext cx="79302" cy="645626"/>
          </a:xfrm>
          <a:prstGeom prst="rect">
            <a:avLst/>
          </a:prstGeom>
        </p:spPr>
        <p:txBody>
          <a:bodyPr lIns="0" tIns="0" rIns="0" bIns="0" rtlCol="0" anchor="t">
            <a:spAutoFit/>
          </a:bodyPr>
          <a:lstStyle/>
          <a:p>
            <a:pPr>
              <a:lnSpc>
                <a:spcPts val="6114"/>
              </a:lnSpc>
            </a:pPr>
            <a:r>
              <a:rPr lang="en-US" sz="2445" spc="-8">
                <a:solidFill>
                  <a:srgbClr val="000F73"/>
                </a:solidFill>
                <a:latin typeface="Henry Sans 1"/>
                <a:ea typeface="Henry Sans 1"/>
                <a:cs typeface="Henry Sans 1"/>
                <a:sym typeface="Henry Sans 1"/>
              </a:rPr>
              <a:t> </a:t>
            </a:r>
          </a:p>
        </p:txBody>
      </p:sp>
      <p:sp>
        <p:nvSpPr>
          <p:cNvPr id="41" name="TextBox 29">
            <a:extLst>
              <a:ext uri="{FF2B5EF4-FFF2-40B4-BE49-F238E27FC236}">
                <a16:creationId xmlns:a16="http://schemas.microsoft.com/office/drawing/2014/main" id="{CCE09E3A-C824-B74D-2F7C-0D3185349E6B}"/>
              </a:ext>
            </a:extLst>
          </p:cNvPr>
          <p:cNvSpPr txBox="1"/>
          <p:nvPr/>
        </p:nvSpPr>
        <p:spPr>
          <a:xfrm>
            <a:off x="1028700" y="1638300"/>
            <a:ext cx="4985310" cy="1924245"/>
          </a:xfrm>
          <a:prstGeom prst="rect">
            <a:avLst/>
          </a:prstGeom>
        </p:spPr>
        <p:txBody>
          <a:bodyPr wrap="square" lIns="0" tIns="0" rIns="0" bIns="0" rtlCol="0" anchor="t">
            <a:spAutoFit/>
          </a:bodyPr>
          <a:lstStyle/>
          <a:p>
            <a:pPr algn="l"/>
            <a:r>
              <a:rPr lang="en-US" sz="2501" dirty="0">
                <a:solidFill>
                  <a:srgbClr val="000F73"/>
                </a:solidFill>
                <a:latin typeface="Henry Sans" panose="02010503040501010106" pitchFamily="2" charset="0"/>
                <a:ea typeface="Henry Sans 1"/>
                <a:cs typeface="Henry Sans 1"/>
                <a:sym typeface="Henry Sans 1"/>
              </a:rPr>
              <a:t>SM Prime’s most transformative integrated property development—an unprecedented urban estate that fuses connectivity, sustainability, livability, tourism and commerce.</a:t>
            </a:r>
          </a:p>
        </p:txBody>
      </p:sp>
      <p:sp>
        <p:nvSpPr>
          <p:cNvPr id="42" name="TextBox 28">
            <a:extLst>
              <a:ext uri="{FF2B5EF4-FFF2-40B4-BE49-F238E27FC236}">
                <a16:creationId xmlns:a16="http://schemas.microsoft.com/office/drawing/2014/main" id="{4549A9A1-2712-F565-C4B9-4C5DD02FB13F}"/>
              </a:ext>
            </a:extLst>
          </p:cNvPr>
          <p:cNvSpPr txBox="1"/>
          <p:nvPr/>
        </p:nvSpPr>
        <p:spPr>
          <a:xfrm>
            <a:off x="1028701" y="691556"/>
            <a:ext cx="6177314" cy="718145"/>
          </a:xfrm>
          <a:prstGeom prst="rect">
            <a:avLst/>
          </a:prstGeom>
        </p:spPr>
        <p:txBody>
          <a:bodyPr lIns="0" tIns="0" rIns="0" bIns="0" rtlCol="0" anchor="t">
            <a:spAutoFit/>
          </a:bodyPr>
          <a:lstStyle/>
          <a:p>
            <a:pPr>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PASAY</a:t>
            </a:r>
            <a:r>
              <a:rPr lang="en-US" sz="6000" b="1" dirty="0">
                <a:solidFill>
                  <a:srgbClr val="000F73"/>
                </a:solidFill>
                <a:latin typeface="Henry Sans 1 Bold"/>
                <a:ea typeface="Henry Sans 1 Bold"/>
                <a:cs typeface="Henry Sans 1 Bold"/>
                <a:sym typeface="Henry Sans 1 Bold"/>
              </a:rPr>
              <a:t> 360</a:t>
            </a:r>
          </a:p>
        </p:txBody>
      </p:sp>
      <p:pic>
        <p:nvPicPr>
          <p:cNvPr id="86" name="Picture 85">
            <a:extLst>
              <a:ext uri="{FF2B5EF4-FFF2-40B4-BE49-F238E27FC236}">
                <a16:creationId xmlns:a16="http://schemas.microsoft.com/office/drawing/2014/main" id="{C8D113ED-ED3B-BD71-1A8A-98E2DF55F4BC}"/>
              </a:ext>
            </a:extLst>
          </p:cNvPr>
          <p:cNvPicPr>
            <a:picLocks noChangeAspect="1"/>
          </p:cNvPicPr>
          <p:nvPr/>
        </p:nvPicPr>
        <p:blipFill>
          <a:blip r:embed="rId6">
            <a:extLst>
              <a:ext uri="{28A0092B-C50C-407E-A947-70E740481C1C}">
                <a14:useLocalDpi xmlns:a14="http://schemas.microsoft.com/office/drawing/2010/main" val="0"/>
              </a:ext>
            </a:extLst>
          </a:blip>
          <a:srcRect t="8589" r="453" b="6902"/>
          <a:stretch>
            <a:fillRect/>
          </a:stretch>
        </p:blipFill>
        <p:spPr>
          <a:xfrm>
            <a:off x="990600" y="3848101"/>
            <a:ext cx="16154400" cy="5029202"/>
          </a:xfrm>
          <a:prstGeom prst="rect">
            <a:avLst/>
          </a:prstGeom>
        </p:spPr>
      </p:pic>
      <p:grpSp>
        <p:nvGrpSpPr>
          <p:cNvPr id="87" name="Group 86">
            <a:extLst>
              <a:ext uri="{FF2B5EF4-FFF2-40B4-BE49-F238E27FC236}">
                <a16:creationId xmlns:a16="http://schemas.microsoft.com/office/drawing/2014/main" id="{94CA854B-E81B-8A7D-89A0-5B28A4130EF0}"/>
              </a:ext>
            </a:extLst>
          </p:cNvPr>
          <p:cNvGrpSpPr>
            <a:grpSpLocks noChangeAspect="1"/>
          </p:cNvGrpSpPr>
          <p:nvPr/>
        </p:nvGrpSpPr>
        <p:grpSpPr>
          <a:xfrm>
            <a:off x="6901551" y="975146"/>
            <a:ext cx="9862451" cy="1966838"/>
            <a:chOff x="1491344" y="1349828"/>
            <a:chExt cx="8218710" cy="1966838"/>
          </a:xfrm>
        </p:grpSpPr>
        <p:cxnSp>
          <p:nvCxnSpPr>
            <p:cNvPr id="88" name="Straight Connector 87">
              <a:extLst>
                <a:ext uri="{FF2B5EF4-FFF2-40B4-BE49-F238E27FC236}">
                  <a16:creationId xmlns:a16="http://schemas.microsoft.com/office/drawing/2014/main" id="{C3B1CB03-3418-AA0F-4488-72D1087EC4F1}"/>
                </a:ext>
              </a:extLst>
            </p:cNvPr>
            <p:cNvCxnSpPr>
              <a:cxnSpLocks/>
            </p:cNvCxnSpPr>
            <p:nvPr/>
          </p:nvCxnSpPr>
          <p:spPr>
            <a:xfrm>
              <a:off x="2066853" y="1899555"/>
              <a:ext cx="1264175"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
          <p:nvSpPr>
            <p:cNvPr id="89" name="Oval 88">
              <a:extLst>
                <a:ext uri="{FF2B5EF4-FFF2-40B4-BE49-F238E27FC236}">
                  <a16:creationId xmlns:a16="http://schemas.microsoft.com/office/drawing/2014/main" id="{62F8D7EE-34DA-A2C0-F0B5-9262633732D9}"/>
                </a:ext>
              </a:extLst>
            </p:cNvPr>
            <p:cNvSpPr/>
            <p:nvPr/>
          </p:nvSpPr>
          <p:spPr>
            <a:xfrm>
              <a:off x="5050970" y="1349828"/>
              <a:ext cx="1099457" cy="1099457"/>
            </a:xfrm>
            <a:prstGeom prst="ellipse">
              <a:avLst/>
            </a:prstGeom>
            <a:solidFill>
              <a:srgbClr val="002060">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4A216BB8-2F9F-86E0-222F-B63AD1237670}"/>
                </a:ext>
              </a:extLst>
            </p:cNvPr>
            <p:cNvSpPr/>
            <p:nvPr/>
          </p:nvSpPr>
          <p:spPr>
            <a:xfrm>
              <a:off x="1611086" y="1349828"/>
              <a:ext cx="1099457" cy="109945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10727927-C5D8-BC32-4C6D-984A5E11B4A0}"/>
                </a:ext>
              </a:extLst>
            </p:cNvPr>
            <p:cNvSpPr/>
            <p:nvPr/>
          </p:nvSpPr>
          <p:spPr>
            <a:xfrm>
              <a:off x="3331028" y="1349828"/>
              <a:ext cx="1099457" cy="1099457"/>
            </a:xfrm>
            <a:prstGeom prst="ellipse">
              <a:avLst/>
            </a:prstGeom>
            <a:solidFill>
              <a:srgbClr val="002060">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12F61678-270C-0071-3CD7-1B548DF4168A}"/>
                </a:ext>
              </a:extLst>
            </p:cNvPr>
            <p:cNvSpPr/>
            <p:nvPr/>
          </p:nvSpPr>
          <p:spPr>
            <a:xfrm>
              <a:off x="6797054" y="1349828"/>
              <a:ext cx="1099457" cy="1099457"/>
            </a:xfrm>
            <a:prstGeom prst="ellipse">
              <a:avLst/>
            </a:prstGeom>
            <a:solidFill>
              <a:srgbClr val="002060">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DB3A9E95-9E70-3072-95E1-6EF76D29BDFE}"/>
                </a:ext>
              </a:extLst>
            </p:cNvPr>
            <p:cNvSpPr txBox="1"/>
            <p:nvPr/>
          </p:nvSpPr>
          <p:spPr>
            <a:xfrm>
              <a:off x="1491344" y="2623848"/>
              <a:ext cx="1338942" cy="487527"/>
            </a:xfrm>
            <a:prstGeom prst="rect">
              <a:avLst/>
            </a:prstGeom>
            <a:noFill/>
          </p:spPr>
          <p:txBody>
            <a:bodyPr wrap="square">
              <a:spAutoFit/>
            </a:bodyPr>
            <a:lstStyle/>
            <a:p>
              <a:pPr algn="ctr"/>
              <a:r>
                <a:rPr lang="en-PH" sz="1601">
                  <a:solidFill>
                    <a:srgbClr val="002060"/>
                  </a:solidFill>
                  <a:latin typeface="Henry Sans" panose="02010503040501010106" pitchFamily="2" charset="77"/>
                  <a:ea typeface="Aptos" panose="020B0004020202020204" pitchFamily="34" charset="0"/>
                  <a:cs typeface="Times New Roman" panose="02020603050405020304" pitchFamily="18" charset="0"/>
                </a:rPr>
                <a:t>Land Filling and Formation </a:t>
              </a:r>
              <a:endParaRPr lang="en-US" sz="1601">
                <a:solidFill>
                  <a:srgbClr val="002060"/>
                </a:solidFill>
              </a:endParaRPr>
            </a:p>
          </p:txBody>
        </p:sp>
        <p:sp>
          <p:nvSpPr>
            <p:cNvPr id="94" name="TextBox 93">
              <a:extLst>
                <a:ext uri="{FF2B5EF4-FFF2-40B4-BE49-F238E27FC236}">
                  <a16:creationId xmlns:a16="http://schemas.microsoft.com/office/drawing/2014/main" id="{7A52D72F-6802-8F14-43CA-F2EF9C0C598B}"/>
                </a:ext>
              </a:extLst>
            </p:cNvPr>
            <p:cNvSpPr txBox="1"/>
            <p:nvPr/>
          </p:nvSpPr>
          <p:spPr>
            <a:xfrm>
              <a:off x="2979052" y="2623848"/>
              <a:ext cx="1778001" cy="692818"/>
            </a:xfrm>
            <a:prstGeom prst="rect">
              <a:avLst/>
            </a:prstGeom>
            <a:noFill/>
          </p:spPr>
          <p:txBody>
            <a:bodyPr wrap="square">
              <a:spAutoFit/>
            </a:bodyPr>
            <a:lstStyle/>
            <a:p>
              <a:pPr algn="ctr"/>
              <a:r>
                <a:rPr lang="en-PH" sz="1601">
                  <a:solidFill>
                    <a:srgbClr val="002060"/>
                  </a:solidFill>
                  <a:latin typeface="Henry Sans" panose="02010503040501010106" pitchFamily="2" charset="77"/>
                  <a:ea typeface="Aptos" panose="020B0004020202020204" pitchFamily="34" charset="0"/>
                  <a:cs typeface="Times New Roman" panose="02020603050405020304" pitchFamily="18" charset="0"/>
                </a:rPr>
                <a:t>Soil Stabilization Revetment Works and Ground Improvement </a:t>
              </a:r>
              <a:endParaRPr lang="en-US" sz="1601">
                <a:solidFill>
                  <a:srgbClr val="002060"/>
                </a:solidFill>
              </a:endParaRPr>
            </a:p>
          </p:txBody>
        </p:sp>
        <p:sp>
          <p:nvSpPr>
            <p:cNvPr id="95" name="TextBox 94">
              <a:extLst>
                <a:ext uri="{FF2B5EF4-FFF2-40B4-BE49-F238E27FC236}">
                  <a16:creationId xmlns:a16="http://schemas.microsoft.com/office/drawing/2014/main" id="{7446B60D-FF22-3A41-021E-9B185C5916C7}"/>
                </a:ext>
              </a:extLst>
            </p:cNvPr>
            <p:cNvSpPr txBox="1"/>
            <p:nvPr/>
          </p:nvSpPr>
          <p:spPr>
            <a:xfrm>
              <a:off x="4931228" y="2623848"/>
              <a:ext cx="1338942" cy="692818"/>
            </a:xfrm>
            <a:prstGeom prst="rect">
              <a:avLst/>
            </a:prstGeom>
            <a:noFill/>
          </p:spPr>
          <p:txBody>
            <a:bodyPr wrap="square">
              <a:spAutoFit/>
            </a:bodyPr>
            <a:lstStyle/>
            <a:p>
              <a:pPr algn="ctr"/>
              <a:r>
                <a:rPr lang="en-PH" sz="1601">
                  <a:solidFill>
                    <a:srgbClr val="002060"/>
                  </a:solidFill>
                  <a:latin typeface="Henry Sans" panose="02010503040501010106" pitchFamily="2" charset="77"/>
                  <a:cs typeface="Times New Roman" panose="02020603050405020304" pitchFamily="18" charset="0"/>
                </a:rPr>
                <a:t>Infrastructure Planning and Development</a:t>
              </a:r>
              <a:endParaRPr lang="en-US" sz="1601">
                <a:solidFill>
                  <a:srgbClr val="002060"/>
                </a:solidFill>
                <a:latin typeface="Henry Sans" panose="02010503040501010106" pitchFamily="2" charset="77"/>
                <a:cs typeface="Times New Roman" panose="02020603050405020304" pitchFamily="18" charset="0"/>
              </a:endParaRPr>
            </a:p>
          </p:txBody>
        </p:sp>
        <p:sp>
          <p:nvSpPr>
            <p:cNvPr id="96" name="TextBox 95">
              <a:extLst>
                <a:ext uri="{FF2B5EF4-FFF2-40B4-BE49-F238E27FC236}">
                  <a16:creationId xmlns:a16="http://schemas.microsoft.com/office/drawing/2014/main" id="{42E18270-E9AE-EDDD-9F01-89A01D85FFFE}"/>
                </a:ext>
              </a:extLst>
            </p:cNvPr>
            <p:cNvSpPr txBox="1"/>
            <p:nvPr/>
          </p:nvSpPr>
          <p:spPr>
            <a:xfrm>
              <a:off x="6651171" y="2623848"/>
              <a:ext cx="1338942" cy="487527"/>
            </a:xfrm>
            <a:prstGeom prst="rect">
              <a:avLst/>
            </a:prstGeom>
            <a:noFill/>
          </p:spPr>
          <p:txBody>
            <a:bodyPr wrap="square">
              <a:spAutoFit/>
            </a:bodyPr>
            <a:lstStyle/>
            <a:p>
              <a:pPr algn="ctr"/>
              <a:r>
                <a:rPr lang="en-PH" sz="1601">
                  <a:solidFill>
                    <a:srgbClr val="002060"/>
                  </a:solidFill>
                  <a:latin typeface="Henry Sans" panose="02010503040501010106" pitchFamily="2" charset="77"/>
                  <a:cs typeface="Times New Roman" panose="02020603050405020304" pitchFamily="18" charset="0"/>
                </a:rPr>
                <a:t>Land </a:t>
              </a:r>
            </a:p>
            <a:p>
              <a:pPr algn="ctr"/>
              <a:r>
                <a:rPr lang="en-PH" sz="1601">
                  <a:solidFill>
                    <a:srgbClr val="002060"/>
                  </a:solidFill>
                  <a:latin typeface="Henry Sans" panose="02010503040501010106" pitchFamily="2" charset="77"/>
                  <a:cs typeface="Times New Roman" panose="02020603050405020304" pitchFamily="18" charset="0"/>
                </a:rPr>
                <a:t>Titling </a:t>
              </a:r>
              <a:endParaRPr lang="en-US" sz="1601">
                <a:solidFill>
                  <a:srgbClr val="002060"/>
                </a:solidFill>
                <a:latin typeface="Henry Sans" panose="02010503040501010106" pitchFamily="2" charset="77"/>
                <a:cs typeface="Times New Roman" panose="02020603050405020304" pitchFamily="18" charset="0"/>
              </a:endParaRPr>
            </a:p>
          </p:txBody>
        </p:sp>
        <p:sp>
          <p:nvSpPr>
            <p:cNvPr id="97" name="Oval 96">
              <a:extLst>
                <a:ext uri="{FF2B5EF4-FFF2-40B4-BE49-F238E27FC236}">
                  <a16:creationId xmlns:a16="http://schemas.microsoft.com/office/drawing/2014/main" id="{D489A814-3539-76F6-BF79-07460B8AD99B}"/>
                </a:ext>
              </a:extLst>
            </p:cNvPr>
            <p:cNvSpPr/>
            <p:nvPr/>
          </p:nvSpPr>
          <p:spPr>
            <a:xfrm>
              <a:off x="8535117" y="1349828"/>
              <a:ext cx="1099457" cy="1099457"/>
            </a:xfrm>
            <a:prstGeom prst="ellipse">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98" name="TextBox 97">
              <a:extLst>
                <a:ext uri="{FF2B5EF4-FFF2-40B4-BE49-F238E27FC236}">
                  <a16:creationId xmlns:a16="http://schemas.microsoft.com/office/drawing/2014/main" id="{70071D00-D394-3913-669E-0D2CE68ABAFE}"/>
                </a:ext>
              </a:extLst>
            </p:cNvPr>
            <p:cNvSpPr txBox="1"/>
            <p:nvPr/>
          </p:nvSpPr>
          <p:spPr>
            <a:xfrm>
              <a:off x="8371112" y="2623848"/>
              <a:ext cx="1338942" cy="282235"/>
            </a:xfrm>
            <a:prstGeom prst="rect">
              <a:avLst/>
            </a:prstGeom>
            <a:noFill/>
          </p:spPr>
          <p:txBody>
            <a:bodyPr wrap="square">
              <a:spAutoFit/>
            </a:bodyPr>
            <a:lstStyle/>
            <a:p>
              <a:pPr algn="ctr"/>
              <a:r>
                <a:rPr lang="en-PH" sz="1601">
                  <a:solidFill>
                    <a:srgbClr val="002060"/>
                  </a:solidFill>
                  <a:latin typeface="Henry Sans" panose="02010503040501010106" pitchFamily="2" charset="77"/>
                  <a:cs typeface="Times New Roman" panose="02020603050405020304" pitchFamily="18" charset="0"/>
                </a:rPr>
                <a:t>Project Turnover</a:t>
              </a:r>
              <a:endParaRPr lang="en-US" sz="1601">
                <a:solidFill>
                  <a:srgbClr val="002060"/>
                </a:solidFill>
                <a:latin typeface="Henry Sans" panose="02010503040501010106" pitchFamily="2" charset="77"/>
                <a:cs typeface="Times New Roman" panose="02020603050405020304" pitchFamily="18" charset="0"/>
              </a:endParaRPr>
            </a:p>
          </p:txBody>
        </p:sp>
        <p:sp>
          <p:nvSpPr>
            <p:cNvPr id="99" name="TextBox 98">
              <a:extLst>
                <a:ext uri="{FF2B5EF4-FFF2-40B4-BE49-F238E27FC236}">
                  <a16:creationId xmlns:a16="http://schemas.microsoft.com/office/drawing/2014/main" id="{873422F5-25E3-9610-ED20-31951CB92A41}"/>
                </a:ext>
              </a:extLst>
            </p:cNvPr>
            <p:cNvSpPr txBox="1"/>
            <p:nvPr/>
          </p:nvSpPr>
          <p:spPr>
            <a:xfrm>
              <a:off x="3555675" y="1576389"/>
              <a:ext cx="678121" cy="589906"/>
            </a:xfrm>
            <a:prstGeom prst="rect">
              <a:avLst/>
            </a:prstGeom>
            <a:noFill/>
          </p:spPr>
          <p:txBody>
            <a:bodyPr wrap="square" rtlCol="0">
              <a:spAutoFit/>
            </a:bodyPr>
            <a:lstStyle/>
            <a:p>
              <a:pPr algn="ctr"/>
              <a:r>
                <a:rPr lang="en-US" sz="2000">
                  <a:solidFill>
                    <a:schemeClr val="bg1"/>
                  </a:solidFill>
                  <a:latin typeface="Henry Sans Light" panose="02010303040501010106" pitchFamily="2" charset="77"/>
                </a:rPr>
                <a:t>90%</a:t>
              </a:r>
            </a:p>
            <a:p>
              <a:pPr algn="ctr"/>
              <a:r>
                <a:rPr lang="en-US" sz="2000">
                  <a:solidFill>
                    <a:schemeClr val="bg1"/>
                  </a:solidFill>
                  <a:latin typeface="Henry Sans Light" panose="02010303040501010106" pitchFamily="2" charset="77"/>
                </a:rPr>
                <a:t>done</a:t>
              </a:r>
            </a:p>
          </p:txBody>
        </p:sp>
        <p:sp>
          <p:nvSpPr>
            <p:cNvPr id="100" name="TextBox 99">
              <a:extLst>
                <a:ext uri="{FF2B5EF4-FFF2-40B4-BE49-F238E27FC236}">
                  <a16:creationId xmlns:a16="http://schemas.microsoft.com/office/drawing/2014/main" id="{4E17690C-E6AA-8615-6DC0-B3B86CCD6198}"/>
                </a:ext>
              </a:extLst>
            </p:cNvPr>
            <p:cNvSpPr txBox="1"/>
            <p:nvPr/>
          </p:nvSpPr>
          <p:spPr>
            <a:xfrm>
              <a:off x="5123644" y="1666288"/>
              <a:ext cx="954107" cy="333425"/>
            </a:xfrm>
            <a:prstGeom prst="rect">
              <a:avLst/>
            </a:prstGeom>
            <a:noFill/>
          </p:spPr>
          <p:txBody>
            <a:bodyPr wrap="square" rtlCol="0">
              <a:spAutoFit/>
            </a:bodyPr>
            <a:lstStyle/>
            <a:p>
              <a:pPr algn="ctr"/>
              <a:r>
                <a:rPr lang="en-US" sz="2000">
                  <a:solidFill>
                    <a:srgbClr val="002060"/>
                  </a:solidFill>
                  <a:latin typeface="Henry Sans Light" panose="02010303040501010106" pitchFamily="2" charset="77"/>
                </a:rPr>
                <a:t>ongoing</a:t>
              </a:r>
              <a:endParaRPr lang="en-US">
                <a:solidFill>
                  <a:srgbClr val="002060"/>
                </a:solidFill>
                <a:latin typeface="Henry Sans Light" panose="02010303040501010106" pitchFamily="2" charset="77"/>
              </a:endParaRPr>
            </a:p>
          </p:txBody>
        </p:sp>
        <p:sp>
          <p:nvSpPr>
            <p:cNvPr id="101" name="TextBox 100">
              <a:extLst>
                <a:ext uri="{FF2B5EF4-FFF2-40B4-BE49-F238E27FC236}">
                  <a16:creationId xmlns:a16="http://schemas.microsoft.com/office/drawing/2014/main" id="{9989E326-1338-C86C-F7F9-48DD5BB096CF}"/>
                </a:ext>
              </a:extLst>
            </p:cNvPr>
            <p:cNvSpPr txBox="1"/>
            <p:nvPr/>
          </p:nvSpPr>
          <p:spPr>
            <a:xfrm>
              <a:off x="6869728" y="1669710"/>
              <a:ext cx="954107" cy="333425"/>
            </a:xfrm>
            <a:prstGeom prst="rect">
              <a:avLst/>
            </a:prstGeom>
            <a:noFill/>
          </p:spPr>
          <p:txBody>
            <a:bodyPr wrap="square" rtlCol="0">
              <a:spAutoFit/>
            </a:bodyPr>
            <a:lstStyle/>
            <a:p>
              <a:pPr algn="ctr"/>
              <a:r>
                <a:rPr lang="en-US" sz="2000">
                  <a:solidFill>
                    <a:schemeClr val="bg1"/>
                  </a:solidFill>
                  <a:latin typeface="Henry Sans Light" panose="02010303040501010106" pitchFamily="2" charset="77"/>
                </a:rPr>
                <a:t>ongoing</a:t>
              </a:r>
              <a:endParaRPr lang="en-US">
                <a:solidFill>
                  <a:schemeClr val="bg1"/>
                </a:solidFill>
                <a:latin typeface="Henry Sans Light" panose="02010303040501010106" pitchFamily="2" charset="77"/>
              </a:endParaRPr>
            </a:p>
          </p:txBody>
        </p:sp>
        <p:sp>
          <p:nvSpPr>
            <p:cNvPr id="102" name="TextBox 101">
              <a:extLst>
                <a:ext uri="{FF2B5EF4-FFF2-40B4-BE49-F238E27FC236}">
                  <a16:creationId xmlns:a16="http://schemas.microsoft.com/office/drawing/2014/main" id="{CBF805FE-6897-89CA-F145-84021405A387}"/>
                </a:ext>
              </a:extLst>
            </p:cNvPr>
            <p:cNvSpPr txBox="1"/>
            <p:nvPr/>
          </p:nvSpPr>
          <p:spPr>
            <a:xfrm>
              <a:off x="8627404" y="1684428"/>
              <a:ext cx="954107" cy="333425"/>
            </a:xfrm>
            <a:prstGeom prst="rect">
              <a:avLst/>
            </a:prstGeom>
            <a:noFill/>
          </p:spPr>
          <p:txBody>
            <a:bodyPr wrap="square" rtlCol="0">
              <a:spAutoFit/>
            </a:bodyPr>
            <a:lstStyle/>
            <a:p>
              <a:pPr algn="ctr"/>
              <a:r>
                <a:rPr lang="en-US" sz="2000">
                  <a:solidFill>
                    <a:srgbClr val="002060"/>
                  </a:solidFill>
                  <a:latin typeface="Henry Sans Light" panose="02010303040501010106" pitchFamily="2" charset="77"/>
                </a:rPr>
                <a:t>on track</a:t>
              </a:r>
            </a:p>
          </p:txBody>
        </p:sp>
        <p:sp>
          <p:nvSpPr>
            <p:cNvPr id="103" name="TextBox 102">
              <a:extLst>
                <a:ext uri="{FF2B5EF4-FFF2-40B4-BE49-F238E27FC236}">
                  <a16:creationId xmlns:a16="http://schemas.microsoft.com/office/drawing/2014/main" id="{FC5877D1-4865-6217-07F3-EDFF90FD45CC}"/>
                </a:ext>
              </a:extLst>
            </p:cNvPr>
            <p:cNvSpPr txBox="1"/>
            <p:nvPr/>
          </p:nvSpPr>
          <p:spPr>
            <a:xfrm>
              <a:off x="1716418" y="1599649"/>
              <a:ext cx="888792" cy="589906"/>
            </a:xfrm>
            <a:prstGeom prst="rect">
              <a:avLst/>
            </a:prstGeom>
            <a:noFill/>
          </p:spPr>
          <p:txBody>
            <a:bodyPr wrap="square" rtlCol="0">
              <a:spAutoFit/>
            </a:bodyPr>
            <a:lstStyle/>
            <a:p>
              <a:pPr algn="ctr"/>
              <a:r>
                <a:rPr lang="en-US" sz="2000">
                  <a:solidFill>
                    <a:schemeClr val="bg1"/>
                  </a:solidFill>
                  <a:latin typeface="Henry Sans Light" panose="02010303040501010106" pitchFamily="2" charset="77"/>
                </a:rPr>
                <a:t>100% done</a:t>
              </a:r>
              <a:endParaRPr lang="en-US">
                <a:solidFill>
                  <a:schemeClr val="bg1"/>
                </a:solidFill>
                <a:latin typeface="Henry Sans Light" panose="02010303040501010106" pitchFamily="2" charset="77"/>
              </a:endParaRPr>
            </a:p>
          </p:txBody>
        </p:sp>
        <p:cxnSp>
          <p:nvCxnSpPr>
            <p:cNvPr id="104" name="Straight Connector 103">
              <a:extLst>
                <a:ext uri="{FF2B5EF4-FFF2-40B4-BE49-F238E27FC236}">
                  <a16:creationId xmlns:a16="http://schemas.microsoft.com/office/drawing/2014/main" id="{77E3DA64-1D67-2BF7-BD1F-3C3308F4563D}"/>
                </a:ext>
              </a:extLst>
            </p:cNvPr>
            <p:cNvCxnSpPr>
              <a:cxnSpLocks/>
            </p:cNvCxnSpPr>
            <p:nvPr/>
          </p:nvCxnSpPr>
          <p:spPr>
            <a:xfrm>
              <a:off x="4430485" y="1899555"/>
              <a:ext cx="646627"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75B5FC91-F6F3-45C4-B86B-F4D0ACB9C400}"/>
                </a:ext>
              </a:extLst>
            </p:cNvPr>
            <p:cNvCxnSpPr>
              <a:cxnSpLocks/>
            </p:cNvCxnSpPr>
            <p:nvPr/>
          </p:nvCxnSpPr>
          <p:spPr>
            <a:xfrm>
              <a:off x="6150427" y="1883702"/>
              <a:ext cx="646627"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1D0498C2-DA23-8606-01C7-154EE9515262}"/>
                </a:ext>
              </a:extLst>
            </p:cNvPr>
            <p:cNvCxnSpPr>
              <a:cxnSpLocks/>
            </p:cNvCxnSpPr>
            <p:nvPr/>
          </p:nvCxnSpPr>
          <p:spPr>
            <a:xfrm>
              <a:off x="7888490" y="1866415"/>
              <a:ext cx="646627"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108106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B32D3-6238-29B2-5C80-3469148B465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D10959B-6BB0-B394-DDE5-D699C25F441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2C883D01-17E8-259B-6026-C69862D02CED}"/>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5A17073F-B592-864B-9D57-E83B4D356C7A}"/>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174D5CBB-7D8A-4A26-6736-73B5ED7FEAD0}"/>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E14B2CA6-D098-80A0-AE35-A87B3F5E240B}"/>
              </a:ext>
            </a:extLst>
          </p:cNvPr>
          <p:cNvSpPr/>
          <p:nvPr/>
        </p:nvSpPr>
        <p:spPr>
          <a:xfrm rot="-10800000">
            <a:off x="12706" y="-495692"/>
            <a:ext cx="18275294" cy="10959896"/>
          </a:xfrm>
          <a:custGeom>
            <a:avLst/>
            <a:gdLst/>
            <a:ahLst/>
            <a:cxnLst/>
            <a:rect l="l" t="t" r="r" b="b"/>
            <a:pathLst>
              <a:path w="18275294" h="10959896">
                <a:moveTo>
                  <a:pt x="0" y="0"/>
                </a:moveTo>
                <a:lnTo>
                  <a:pt x="18275294" y="0"/>
                </a:lnTo>
                <a:lnTo>
                  <a:pt x="18275294" y="10959896"/>
                </a:lnTo>
                <a:lnTo>
                  <a:pt x="0" y="10959896"/>
                </a:lnTo>
                <a:lnTo>
                  <a:pt x="0" y="0"/>
                </a:lnTo>
                <a:close/>
              </a:path>
            </a:pathLst>
          </a:custGeom>
          <a:blipFill>
            <a:blip r:embed="rId5"/>
            <a:stretch>
              <a:fillRect l="-10075" t="-3245"/>
            </a:stretch>
          </a:blipFill>
        </p:spPr>
        <p:txBody>
          <a:bodyPr/>
          <a:lstStyle/>
          <a:p>
            <a:endParaRPr lang="en-PH"/>
          </a:p>
        </p:txBody>
      </p:sp>
      <p:grpSp>
        <p:nvGrpSpPr>
          <p:cNvPr id="7" name="Group 7">
            <a:extLst>
              <a:ext uri="{FF2B5EF4-FFF2-40B4-BE49-F238E27FC236}">
                <a16:creationId xmlns:a16="http://schemas.microsoft.com/office/drawing/2014/main" id="{3DE95BD8-287E-8DEB-415D-FCDD5C50CDE3}"/>
              </a:ext>
            </a:extLst>
          </p:cNvPr>
          <p:cNvGrpSpPr/>
          <p:nvPr/>
        </p:nvGrpSpPr>
        <p:grpSpPr>
          <a:xfrm>
            <a:off x="12706" y="145721"/>
            <a:ext cx="18288000" cy="8878793"/>
            <a:chOff x="0" y="0"/>
            <a:chExt cx="4816593" cy="2338448"/>
          </a:xfrm>
        </p:grpSpPr>
        <p:sp>
          <p:nvSpPr>
            <p:cNvPr id="8" name="Freeform 8">
              <a:extLst>
                <a:ext uri="{FF2B5EF4-FFF2-40B4-BE49-F238E27FC236}">
                  <a16:creationId xmlns:a16="http://schemas.microsoft.com/office/drawing/2014/main" id="{47E6FF38-F89B-8090-66ED-DA99692CE04D}"/>
                </a:ext>
              </a:extLst>
            </p:cNvPr>
            <p:cNvSpPr/>
            <p:nvPr/>
          </p:nvSpPr>
          <p:spPr>
            <a:xfrm>
              <a:off x="0" y="0"/>
              <a:ext cx="4816592" cy="2338448"/>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556B78C0-E246-F0A4-3A9E-1C3ED4DCD0D9}"/>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dirty="0"/>
            </a:p>
            <a:p>
              <a:pPr algn="ctr">
                <a:lnSpc>
                  <a:spcPts val="2444"/>
                </a:lnSpc>
              </a:pPr>
              <a:r>
                <a:rPr lang="en-US" sz="2600" spc="-122" dirty="0">
                  <a:solidFill>
                    <a:srgbClr val="FFFFFF"/>
                  </a:solidFill>
                  <a:latin typeface="Henry Sans 1"/>
                  <a:ea typeface="Henry Sans 1"/>
                  <a:cs typeface="Henry Sans 1"/>
                  <a:sym typeface="Henry Sans 1"/>
                </a:rPr>
                <a:t>3PO 55</a:t>
              </a:r>
            </a:p>
            <a:p>
              <a:pPr algn="ctr">
                <a:lnSpc>
                  <a:spcPts val="2444"/>
                </a:lnSpc>
              </a:pPr>
              <a:r>
                <a:rPr lang="en-US" sz="2600" spc="-122" dirty="0">
                  <a:solidFill>
                    <a:srgbClr val="FFFFFF"/>
                  </a:solidFill>
                  <a:latin typeface="Henry Sans 1"/>
                  <a:ea typeface="Henry Sans 1"/>
                  <a:cs typeface="Henry Sans 1"/>
                  <a:sym typeface="Henry Sans 1"/>
                </a:rPr>
                <a:t>STANDALONE OFFICES 07 </a:t>
              </a:r>
            </a:p>
            <a:p>
              <a:pPr algn="ctr">
                <a:lnSpc>
                  <a:spcPts val="2444"/>
                </a:lnSpc>
              </a:pPr>
              <a:r>
                <a:rPr lang="en-US" sz="2600" spc="-122" dirty="0">
                  <a:solidFill>
                    <a:srgbClr val="FFFFFF"/>
                  </a:solidFill>
                  <a:latin typeface="Henry Sans 1"/>
                  <a:ea typeface="Henry Sans 1"/>
                  <a:cs typeface="Henry Sans 1"/>
                  <a:sym typeface="Henry Sans 1"/>
                </a:rPr>
                <a:t>MALL-ADJACENT OFFICES 15</a:t>
              </a:r>
            </a:p>
            <a:p>
              <a:pPr algn="ctr">
                <a:lnSpc>
                  <a:spcPts val="2444"/>
                </a:lnSpc>
              </a:pPr>
              <a:r>
                <a:rPr lang="en-US" sz="2600" spc="-122" dirty="0">
                  <a:solidFill>
                    <a:srgbClr val="FFFFFF"/>
                  </a:solidFill>
                  <a:latin typeface="Henry Sans 1"/>
                  <a:ea typeface="Henry Sans 1"/>
                  <a:cs typeface="Henry Sans 1"/>
                  <a:sym typeface="Henry Sans 1"/>
                </a:rPr>
                <a:t>WAREHOUSES </a:t>
              </a:r>
            </a:p>
            <a:p>
              <a:pPr algn="ctr">
                <a:lnSpc>
                  <a:spcPts val="2444"/>
                </a:lnSpc>
              </a:pPr>
              <a:r>
                <a:rPr lang="en-US" sz="2600" spc="-122" dirty="0">
                  <a:solidFill>
                    <a:srgbClr val="FFFFFF"/>
                  </a:solidFill>
                  <a:latin typeface="Henry Sans 1"/>
                  <a:ea typeface="Henry Sans 1"/>
                  <a:cs typeface="Henry Sans 1"/>
                  <a:sym typeface="Henry Sans 1"/>
                </a:rPr>
                <a:t>05</a:t>
              </a:r>
            </a:p>
            <a:p>
              <a:pPr algn="ctr">
                <a:lnSpc>
                  <a:spcPts val="2444"/>
                </a:lnSpc>
              </a:pPr>
              <a:r>
                <a:rPr lang="en-US" sz="2600" b="1" spc="-122" dirty="0">
                  <a:solidFill>
                    <a:srgbClr val="FFFFFF"/>
                  </a:solidFill>
                  <a:latin typeface="Henry Sans 1 Bold"/>
                  <a:ea typeface="Henry Sans 1 Bold"/>
                  <a:cs typeface="Henry Sans 1 Bold"/>
                  <a:sym typeface="Henry Sans 1 Bold"/>
                </a:rPr>
                <a:t>Office Tenant Mix (in %)</a:t>
              </a:r>
            </a:p>
            <a:p>
              <a:pPr algn="ctr">
                <a:lnSpc>
                  <a:spcPts val="2444"/>
                </a:lnSpc>
              </a:pPr>
              <a:r>
                <a:rPr lang="en-US" sz="2600" b="1" spc="-122" dirty="0">
                  <a:solidFill>
                    <a:srgbClr val="FFFFFF"/>
                  </a:solidFill>
                  <a:latin typeface="Henry Sans 1 Bold"/>
                  <a:ea typeface="Henry Sans 1 Bold"/>
                  <a:cs typeface="Henry Sans 1 Bold"/>
                  <a:sym typeface="Henry Sans 1 Bold"/>
                </a:rPr>
                <a:t>Developments</a:t>
              </a:r>
            </a:p>
            <a:p>
              <a:pPr algn="ctr">
                <a:lnSpc>
                  <a:spcPts val="2444"/>
                </a:lnSpc>
              </a:pPr>
              <a:endParaRPr lang="en-US" sz="2600" b="1" spc="-122" dirty="0">
                <a:solidFill>
                  <a:srgbClr val="FFFFFF"/>
                </a:solidFill>
                <a:latin typeface="Henry Sans 1 Bold"/>
                <a:ea typeface="Henry Sans 1 Bold"/>
                <a:cs typeface="Henry Sans 1 Bold"/>
                <a:sym typeface="Henry Sans 1 Bold"/>
              </a:endParaRPr>
            </a:p>
          </p:txBody>
        </p:sp>
      </p:grpSp>
      <p:sp>
        <p:nvSpPr>
          <p:cNvPr id="10" name="Freeform 10">
            <a:extLst>
              <a:ext uri="{FF2B5EF4-FFF2-40B4-BE49-F238E27FC236}">
                <a16:creationId xmlns:a16="http://schemas.microsoft.com/office/drawing/2014/main" id="{80081F46-C53F-F51F-53E8-DC596B7BC049}"/>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28" name="TextBox 28">
            <a:extLst>
              <a:ext uri="{FF2B5EF4-FFF2-40B4-BE49-F238E27FC236}">
                <a16:creationId xmlns:a16="http://schemas.microsoft.com/office/drawing/2014/main" id="{098B9257-55B5-41C2-D061-6037A7A15D15}"/>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21</a:t>
            </a:r>
          </a:p>
        </p:txBody>
      </p:sp>
      <p:sp>
        <p:nvSpPr>
          <p:cNvPr id="14" name="TextBox 8">
            <a:extLst>
              <a:ext uri="{FF2B5EF4-FFF2-40B4-BE49-F238E27FC236}">
                <a16:creationId xmlns:a16="http://schemas.microsoft.com/office/drawing/2014/main" id="{2EF3026E-069C-3AB6-A2FF-775BE300ADFC}"/>
              </a:ext>
            </a:extLst>
          </p:cNvPr>
          <p:cNvSpPr txBox="1"/>
          <p:nvPr/>
        </p:nvSpPr>
        <p:spPr>
          <a:xfrm>
            <a:off x="3933684" y="5179428"/>
            <a:ext cx="79302" cy="681148"/>
          </a:xfrm>
          <a:prstGeom prst="rect">
            <a:avLst/>
          </a:prstGeom>
        </p:spPr>
        <p:txBody>
          <a:bodyPr lIns="0" tIns="0" rIns="0" bIns="0" rtlCol="0" anchor="t">
            <a:spAutoFit/>
          </a:bodyPr>
          <a:lstStyle/>
          <a:p>
            <a:pPr algn="l">
              <a:lnSpc>
                <a:spcPts val="6113"/>
              </a:lnSpc>
            </a:pPr>
            <a:r>
              <a:rPr lang="en-US" sz="2445" spc="-7">
                <a:solidFill>
                  <a:srgbClr val="000F73"/>
                </a:solidFill>
                <a:latin typeface="Henry Sans 1"/>
                <a:ea typeface="Henry Sans 1"/>
                <a:cs typeface="Henry Sans 1"/>
                <a:sym typeface="Henry Sans 1"/>
              </a:rPr>
              <a:t> </a:t>
            </a:r>
          </a:p>
        </p:txBody>
      </p:sp>
      <p:sp>
        <p:nvSpPr>
          <p:cNvPr id="13" name="TextBox 11">
            <a:extLst>
              <a:ext uri="{FF2B5EF4-FFF2-40B4-BE49-F238E27FC236}">
                <a16:creationId xmlns:a16="http://schemas.microsoft.com/office/drawing/2014/main" id="{5F1871F7-4507-F98E-D4A9-37AD32A1F8AA}"/>
              </a:ext>
            </a:extLst>
          </p:cNvPr>
          <p:cNvSpPr txBox="1"/>
          <p:nvPr/>
        </p:nvSpPr>
        <p:spPr>
          <a:xfrm>
            <a:off x="5679374" y="2195988"/>
            <a:ext cx="11732326" cy="384721"/>
          </a:xfrm>
          <a:prstGeom prst="rect">
            <a:avLst/>
          </a:prstGeom>
        </p:spPr>
        <p:txBody>
          <a:bodyPr lIns="0" tIns="0" rIns="0" bIns="0" rtlCol="0" anchor="t">
            <a:spAutoFit/>
          </a:bodyPr>
          <a:lstStyle/>
          <a:p>
            <a:pPr algn="l">
              <a:lnSpc>
                <a:spcPts val="2999"/>
              </a:lnSpc>
              <a:spcBef>
                <a:spcPct val="0"/>
              </a:spcBef>
            </a:pPr>
            <a:r>
              <a:rPr lang="en-US" sz="3000" dirty="0">
                <a:solidFill>
                  <a:srgbClr val="000F73"/>
                </a:solidFill>
                <a:latin typeface="Henry Sans" panose="02010503040501010106" pitchFamily="2" charset="0"/>
                <a:sym typeface="Henry Sans 1"/>
              </a:rPr>
              <a:t>We continue to drive organic growth and expand into new markets.</a:t>
            </a:r>
          </a:p>
        </p:txBody>
      </p:sp>
      <p:sp>
        <p:nvSpPr>
          <p:cNvPr id="26" name="TextBox 12">
            <a:extLst>
              <a:ext uri="{FF2B5EF4-FFF2-40B4-BE49-F238E27FC236}">
                <a16:creationId xmlns:a16="http://schemas.microsoft.com/office/drawing/2014/main" id="{3B4A1358-E8E4-937E-42A0-1A316A4DA5DA}"/>
              </a:ext>
            </a:extLst>
          </p:cNvPr>
          <p:cNvSpPr txBox="1"/>
          <p:nvPr/>
        </p:nvSpPr>
        <p:spPr>
          <a:xfrm>
            <a:off x="1028700" y="967468"/>
            <a:ext cx="10916208" cy="718145"/>
          </a:xfrm>
          <a:prstGeom prst="rect">
            <a:avLst/>
          </a:prstGeom>
        </p:spPr>
        <p:txBody>
          <a:bodyPr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STRATEGIC UPDATES</a:t>
            </a:r>
          </a:p>
        </p:txBody>
      </p:sp>
      <p:sp>
        <p:nvSpPr>
          <p:cNvPr id="27" name="TextBox 14">
            <a:extLst>
              <a:ext uri="{FF2B5EF4-FFF2-40B4-BE49-F238E27FC236}">
                <a16:creationId xmlns:a16="http://schemas.microsoft.com/office/drawing/2014/main" id="{E5C51AB3-E2BF-16A4-4FDE-E92844246AA8}"/>
              </a:ext>
            </a:extLst>
          </p:cNvPr>
          <p:cNvSpPr txBox="1"/>
          <p:nvPr/>
        </p:nvSpPr>
        <p:spPr>
          <a:xfrm>
            <a:off x="5679374" y="3341321"/>
            <a:ext cx="4337596" cy="348813"/>
          </a:xfrm>
          <a:prstGeom prst="rect">
            <a:avLst/>
          </a:prstGeom>
        </p:spPr>
        <p:txBody>
          <a:bodyPr lIns="0" tIns="0" rIns="0" bIns="0" rtlCol="0" anchor="t">
            <a:spAutoFit/>
          </a:bodyPr>
          <a:lstStyle/>
          <a:p>
            <a:pPr algn="l">
              <a:lnSpc>
                <a:spcPts val="3009"/>
              </a:lnSpc>
            </a:pPr>
            <a:r>
              <a:rPr lang="en-US" sz="2499" b="1" spc="-14" dirty="0">
                <a:solidFill>
                  <a:srgbClr val="000F73"/>
                </a:solidFill>
                <a:latin typeface="Henry Sans Bold" panose="02010803040501010106" pitchFamily="2" charset="0"/>
                <a:ea typeface="Henry Sans 1 Bold"/>
                <a:cs typeface="Henry Sans 1 Bold"/>
                <a:sym typeface="Henry Sans 1 Bold"/>
              </a:rPr>
              <a:t>MALLS</a:t>
            </a:r>
          </a:p>
        </p:txBody>
      </p:sp>
      <p:sp>
        <p:nvSpPr>
          <p:cNvPr id="29" name="TextBox 15">
            <a:extLst>
              <a:ext uri="{FF2B5EF4-FFF2-40B4-BE49-F238E27FC236}">
                <a16:creationId xmlns:a16="http://schemas.microsoft.com/office/drawing/2014/main" id="{7EB184EE-C090-6E82-7B40-5ABF0F6D2ED5}"/>
              </a:ext>
            </a:extLst>
          </p:cNvPr>
          <p:cNvSpPr txBox="1"/>
          <p:nvPr/>
        </p:nvSpPr>
        <p:spPr>
          <a:xfrm>
            <a:off x="5679374" y="3826691"/>
            <a:ext cx="4541291" cy="1502976"/>
          </a:xfrm>
          <a:prstGeom prst="rect">
            <a:avLst/>
          </a:prstGeom>
        </p:spPr>
        <p:txBody>
          <a:bodyPr lIns="0" tIns="0" rIns="0" bIns="0" rtlCol="0" anchor="t">
            <a:spAutoFit/>
          </a:bodyPr>
          <a:lstStyle/>
          <a:p>
            <a:pPr>
              <a:lnSpc>
                <a:spcPts val="2989"/>
              </a:lnSpc>
            </a:pPr>
            <a:r>
              <a:rPr lang="en-US" sz="2499" spc="-7" dirty="0">
                <a:solidFill>
                  <a:srgbClr val="000F73"/>
                </a:solidFill>
                <a:latin typeface="Henry Sans" panose="02010503040501010106" pitchFamily="2" charset="0"/>
                <a:sym typeface="Henry Sans 1"/>
              </a:rPr>
              <a:t>N</a:t>
            </a:r>
            <a:r>
              <a:rPr lang="en-US" sz="2499" spc="-7" dirty="0">
                <a:solidFill>
                  <a:srgbClr val="000F73"/>
                </a:solidFill>
                <a:latin typeface="Henry Sans" panose="02010503040501010106" pitchFamily="2" charset="0"/>
              </a:rPr>
              <a:t>ationwide adjustment to its standard operating hours in response to the National Energy Emergency.</a:t>
            </a:r>
            <a:endParaRPr lang="en-US" sz="2499" spc="-7" dirty="0">
              <a:solidFill>
                <a:srgbClr val="000F73"/>
              </a:solidFill>
              <a:latin typeface="Henry Sans" panose="02010503040501010106" pitchFamily="2" charset="0"/>
              <a:sym typeface="Henry Sans 1"/>
            </a:endParaRPr>
          </a:p>
        </p:txBody>
      </p:sp>
      <p:sp>
        <p:nvSpPr>
          <p:cNvPr id="32" name="TextBox 16">
            <a:extLst>
              <a:ext uri="{FF2B5EF4-FFF2-40B4-BE49-F238E27FC236}">
                <a16:creationId xmlns:a16="http://schemas.microsoft.com/office/drawing/2014/main" id="{0011B579-436D-EC6F-3725-C22C4FB50A74}"/>
              </a:ext>
            </a:extLst>
          </p:cNvPr>
          <p:cNvSpPr txBox="1"/>
          <p:nvPr/>
        </p:nvSpPr>
        <p:spPr>
          <a:xfrm>
            <a:off x="5679374" y="5819775"/>
            <a:ext cx="4337596" cy="348813"/>
          </a:xfrm>
          <a:prstGeom prst="rect">
            <a:avLst/>
          </a:prstGeom>
        </p:spPr>
        <p:txBody>
          <a:bodyPr lIns="0" tIns="0" rIns="0" bIns="0" rtlCol="0" anchor="t">
            <a:spAutoFit/>
          </a:bodyPr>
          <a:lstStyle/>
          <a:p>
            <a:pPr algn="l">
              <a:lnSpc>
                <a:spcPts val="3009"/>
              </a:lnSpc>
            </a:pPr>
            <a:r>
              <a:rPr lang="en-US" sz="2499" b="1" spc="-14" dirty="0">
                <a:solidFill>
                  <a:srgbClr val="000F73"/>
                </a:solidFill>
                <a:latin typeface="Henry Sans Bold" panose="02010803040501010106" pitchFamily="2" charset="0"/>
                <a:ea typeface="Henry Sans 1 Bold"/>
                <a:cs typeface="Henry Sans 1 Bold"/>
                <a:sym typeface="Henry Sans 1 Bold"/>
              </a:rPr>
              <a:t>RESIDENCES</a:t>
            </a:r>
          </a:p>
        </p:txBody>
      </p:sp>
      <p:sp>
        <p:nvSpPr>
          <p:cNvPr id="33" name="TextBox 17">
            <a:extLst>
              <a:ext uri="{FF2B5EF4-FFF2-40B4-BE49-F238E27FC236}">
                <a16:creationId xmlns:a16="http://schemas.microsoft.com/office/drawing/2014/main" id="{0D7E3C03-F0BB-A81A-3C2E-2C229F963E47}"/>
              </a:ext>
            </a:extLst>
          </p:cNvPr>
          <p:cNvSpPr txBox="1"/>
          <p:nvPr/>
        </p:nvSpPr>
        <p:spPr>
          <a:xfrm>
            <a:off x="5679374" y="6304280"/>
            <a:ext cx="4541291" cy="1502976"/>
          </a:xfrm>
          <a:prstGeom prst="rect">
            <a:avLst/>
          </a:prstGeom>
        </p:spPr>
        <p:txBody>
          <a:bodyPr lIns="0" tIns="0" rIns="0" bIns="0" rtlCol="0" anchor="t">
            <a:spAutoFit/>
          </a:bodyPr>
          <a:lstStyle/>
          <a:p>
            <a:pPr algn="l">
              <a:lnSpc>
                <a:spcPts val="2989"/>
              </a:lnSpc>
            </a:pPr>
            <a:r>
              <a:rPr lang="en-US" sz="2499" spc="-7" dirty="0">
                <a:solidFill>
                  <a:srgbClr val="000F73"/>
                </a:solidFill>
                <a:latin typeface="Henry Sans" panose="02010503040501010106" pitchFamily="2" charset="0"/>
                <a:ea typeface="Henry Sans 1"/>
                <a:cs typeface="Henry Sans 1"/>
                <a:sym typeface="Henry Sans 1"/>
              </a:rPr>
              <a:t>Focus on lowering inventory level by pushing RFO units to the market and completing on-going units to increase RFO units.</a:t>
            </a:r>
          </a:p>
        </p:txBody>
      </p:sp>
      <p:sp>
        <p:nvSpPr>
          <p:cNvPr id="34" name="TextBox 18">
            <a:extLst>
              <a:ext uri="{FF2B5EF4-FFF2-40B4-BE49-F238E27FC236}">
                <a16:creationId xmlns:a16="http://schemas.microsoft.com/office/drawing/2014/main" id="{8AE7F311-EE2A-C728-A412-9852B7A8D9C0}"/>
              </a:ext>
            </a:extLst>
          </p:cNvPr>
          <p:cNvSpPr txBox="1"/>
          <p:nvPr/>
        </p:nvSpPr>
        <p:spPr>
          <a:xfrm>
            <a:off x="10657550" y="3341321"/>
            <a:ext cx="5611744" cy="348813"/>
          </a:xfrm>
          <a:prstGeom prst="rect">
            <a:avLst/>
          </a:prstGeom>
        </p:spPr>
        <p:txBody>
          <a:bodyPr lIns="0" tIns="0" rIns="0" bIns="0" rtlCol="0" anchor="t">
            <a:spAutoFit/>
          </a:bodyPr>
          <a:lstStyle/>
          <a:p>
            <a:pPr algn="l">
              <a:lnSpc>
                <a:spcPts val="3009"/>
              </a:lnSpc>
            </a:pPr>
            <a:r>
              <a:rPr lang="en-US" sz="2499" b="1" spc="-14" dirty="0">
                <a:solidFill>
                  <a:srgbClr val="000F73"/>
                </a:solidFill>
                <a:latin typeface="Henry Sans Bold" panose="02010803040501010106" pitchFamily="2" charset="0"/>
                <a:ea typeface="Henry Sans 1 Bold"/>
                <a:cs typeface="Henry Sans 1 Bold"/>
                <a:sym typeface="Henry Sans 1 Bold"/>
              </a:rPr>
              <a:t>HOTELS AND CONVENTION CENTERS</a:t>
            </a:r>
          </a:p>
        </p:txBody>
      </p:sp>
      <p:sp>
        <p:nvSpPr>
          <p:cNvPr id="43" name="TextBox 19">
            <a:extLst>
              <a:ext uri="{FF2B5EF4-FFF2-40B4-BE49-F238E27FC236}">
                <a16:creationId xmlns:a16="http://schemas.microsoft.com/office/drawing/2014/main" id="{4123E917-4E42-F12E-480D-9367358073A0}"/>
              </a:ext>
            </a:extLst>
          </p:cNvPr>
          <p:cNvSpPr txBox="1"/>
          <p:nvPr/>
        </p:nvSpPr>
        <p:spPr>
          <a:xfrm>
            <a:off x="10657550" y="3826691"/>
            <a:ext cx="4541291" cy="1118255"/>
          </a:xfrm>
          <a:prstGeom prst="rect">
            <a:avLst/>
          </a:prstGeom>
        </p:spPr>
        <p:txBody>
          <a:bodyPr lIns="0" tIns="0" rIns="0" bIns="0" rtlCol="0" anchor="t">
            <a:spAutoFit/>
          </a:bodyPr>
          <a:lstStyle/>
          <a:p>
            <a:pPr algn="l">
              <a:lnSpc>
                <a:spcPts val="2989"/>
              </a:lnSpc>
            </a:pPr>
            <a:r>
              <a:rPr lang="en-US" sz="2499" spc="-7" dirty="0">
                <a:solidFill>
                  <a:srgbClr val="000F73"/>
                </a:solidFill>
                <a:latin typeface="Henry Sans" panose="02010503040501010106" pitchFamily="2" charset="0"/>
                <a:ea typeface="Henry Sans 1"/>
                <a:cs typeface="Henry Sans 1"/>
                <a:sym typeface="Henry Sans 1"/>
              </a:rPr>
              <a:t>Open new convention center and trade halls  to capture more MICE-related events and requirements</a:t>
            </a:r>
          </a:p>
        </p:txBody>
      </p:sp>
      <p:sp>
        <p:nvSpPr>
          <p:cNvPr id="44" name="TextBox 20">
            <a:extLst>
              <a:ext uri="{FF2B5EF4-FFF2-40B4-BE49-F238E27FC236}">
                <a16:creationId xmlns:a16="http://schemas.microsoft.com/office/drawing/2014/main" id="{FC65D14D-5EAD-FACD-D7BE-35FC52EAE90F}"/>
              </a:ext>
            </a:extLst>
          </p:cNvPr>
          <p:cNvSpPr txBox="1"/>
          <p:nvPr/>
        </p:nvSpPr>
        <p:spPr>
          <a:xfrm>
            <a:off x="10657550" y="5819775"/>
            <a:ext cx="4337596" cy="348813"/>
          </a:xfrm>
          <a:prstGeom prst="rect">
            <a:avLst/>
          </a:prstGeom>
        </p:spPr>
        <p:txBody>
          <a:bodyPr lIns="0" tIns="0" rIns="0" bIns="0" rtlCol="0" anchor="t">
            <a:spAutoFit/>
          </a:bodyPr>
          <a:lstStyle/>
          <a:p>
            <a:pPr algn="l">
              <a:lnSpc>
                <a:spcPts val="3009"/>
              </a:lnSpc>
            </a:pPr>
            <a:r>
              <a:rPr lang="en-US" sz="2499" b="1" spc="-14" dirty="0">
                <a:solidFill>
                  <a:srgbClr val="000F73"/>
                </a:solidFill>
                <a:latin typeface="Henry Sans Bold" panose="02010803040501010106" pitchFamily="2" charset="0"/>
                <a:ea typeface="Henry Sans 1 Bold"/>
                <a:cs typeface="Henry Sans 1 Bold"/>
                <a:sym typeface="Henry Sans 1 Bold"/>
              </a:rPr>
              <a:t>OFFICES</a:t>
            </a:r>
          </a:p>
        </p:txBody>
      </p:sp>
      <p:sp>
        <p:nvSpPr>
          <p:cNvPr id="45" name="TextBox 21">
            <a:extLst>
              <a:ext uri="{FF2B5EF4-FFF2-40B4-BE49-F238E27FC236}">
                <a16:creationId xmlns:a16="http://schemas.microsoft.com/office/drawing/2014/main" id="{958717C4-A939-5B19-5077-0F1F658F4BC4}"/>
              </a:ext>
            </a:extLst>
          </p:cNvPr>
          <p:cNvSpPr txBox="1"/>
          <p:nvPr/>
        </p:nvSpPr>
        <p:spPr>
          <a:xfrm>
            <a:off x="10657550" y="6304280"/>
            <a:ext cx="4541291" cy="348813"/>
          </a:xfrm>
          <a:prstGeom prst="rect">
            <a:avLst/>
          </a:prstGeom>
        </p:spPr>
        <p:txBody>
          <a:bodyPr lIns="0" tIns="0" rIns="0" bIns="0" rtlCol="0" anchor="t">
            <a:spAutoFit/>
          </a:bodyPr>
          <a:lstStyle/>
          <a:p>
            <a:pPr algn="l">
              <a:lnSpc>
                <a:spcPts val="2989"/>
              </a:lnSpc>
            </a:pPr>
            <a:r>
              <a:rPr lang="en-US" sz="2499" spc="-7" dirty="0">
                <a:solidFill>
                  <a:srgbClr val="000F73"/>
                </a:solidFill>
                <a:latin typeface="Henry Sans" panose="02010503040501010106" pitchFamily="2" charset="0"/>
                <a:ea typeface="Henry Sans 1"/>
                <a:cs typeface="Henry Sans 1"/>
                <a:sym typeface="Henry Sans 1"/>
              </a:rPr>
              <a:t>Complete </a:t>
            </a:r>
            <a:r>
              <a:rPr lang="en-US" sz="2499" spc="-7" dirty="0" err="1">
                <a:solidFill>
                  <a:srgbClr val="000F73"/>
                </a:solidFill>
                <a:latin typeface="Henry Sans" panose="02010503040501010106" pitchFamily="2" charset="0"/>
                <a:ea typeface="Henry Sans 1"/>
                <a:cs typeface="Henry Sans 1"/>
                <a:sym typeface="Henry Sans 1"/>
              </a:rPr>
              <a:t>SixE</a:t>
            </a:r>
            <a:r>
              <a:rPr lang="en-US" sz="2499" spc="-7" dirty="0">
                <a:solidFill>
                  <a:srgbClr val="000F73"/>
                </a:solidFill>
                <a:latin typeface="Henry Sans" panose="02010503040501010106" pitchFamily="2" charset="0"/>
                <a:ea typeface="Henry Sans 1"/>
                <a:cs typeface="Henry Sans 1"/>
                <a:sym typeface="Henry Sans 1"/>
              </a:rPr>
              <a:t>-Com as scheduled.</a:t>
            </a:r>
          </a:p>
        </p:txBody>
      </p:sp>
      <p:pic>
        <p:nvPicPr>
          <p:cNvPr id="15" name="Picture 14">
            <a:extLst>
              <a:ext uri="{FF2B5EF4-FFF2-40B4-BE49-F238E27FC236}">
                <a16:creationId xmlns:a16="http://schemas.microsoft.com/office/drawing/2014/main" id="{A1DC5370-C3CE-ACC6-005E-39BAC4FEA955}"/>
              </a:ext>
            </a:extLst>
          </p:cNvPr>
          <p:cNvPicPr>
            <a:picLocks noChangeAspect="1"/>
          </p:cNvPicPr>
          <p:nvPr/>
        </p:nvPicPr>
        <p:blipFill>
          <a:blip r:embed="rId6">
            <a:extLst>
              <a:ext uri="{28A0092B-C50C-407E-A947-70E740481C1C}">
                <a14:useLocalDpi xmlns:a14="http://schemas.microsoft.com/office/drawing/2010/main" val="0"/>
              </a:ext>
            </a:extLst>
          </a:blip>
          <a:srcRect l="16899" t="2386" r="29379" b="35539"/>
          <a:stretch>
            <a:fillRect/>
          </a:stretch>
        </p:blipFill>
        <p:spPr>
          <a:xfrm>
            <a:off x="1066800" y="2014649"/>
            <a:ext cx="4144801" cy="6385655"/>
          </a:xfrm>
          <a:prstGeom prst="rect">
            <a:avLst/>
          </a:prstGeom>
        </p:spPr>
      </p:pic>
    </p:spTree>
    <p:extLst>
      <p:ext uri="{BB962C8B-B14F-4D97-AF65-F5344CB8AC3E}">
        <p14:creationId xmlns:p14="http://schemas.microsoft.com/office/powerpoint/2010/main" val="3164574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932"/>
            <a:ext cx="18288000" cy="10296932"/>
          </a:xfrm>
          <a:custGeom>
            <a:avLst/>
            <a:gdLst/>
            <a:ahLst/>
            <a:cxnLst/>
            <a:rect l="l" t="t" r="r" b="b"/>
            <a:pathLst>
              <a:path w="18228520" h="10253542">
                <a:moveTo>
                  <a:pt x="0" y="0"/>
                </a:moveTo>
                <a:lnTo>
                  <a:pt x="18228520" y="0"/>
                </a:lnTo>
                <a:lnTo>
                  <a:pt x="18228520" y="10253542"/>
                </a:lnTo>
                <a:lnTo>
                  <a:pt x="0" y="10253542"/>
                </a:lnTo>
                <a:lnTo>
                  <a:pt x="0" y="0"/>
                </a:lnTo>
                <a:close/>
              </a:path>
            </a:pathLst>
          </a:custGeom>
          <a:blipFill>
            <a:blip r:embed="rId2"/>
            <a:stretch>
              <a:fillRect/>
            </a:stretch>
          </a:blipFill>
        </p:spPr>
        <p:txBody>
          <a:bodyPr/>
          <a:lstStyle/>
          <a:p>
            <a:endParaRPr lang="en-PH">
              <a:latin typeface="Henry Sans Bold" panose="02010803040501010106" pitchFamily="2" charset="0"/>
            </a:endParaRPr>
          </a:p>
        </p:txBody>
      </p:sp>
      <p:sp>
        <p:nvSpPr>
          <p:cNvPr id="3" name="Freeform 3"/>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sp>
        <p:nvSpPr>
          <p:cNvPr id="10" name="TextBox 10"/>
          <p:cNvSpPr txBox="1"/>
          <p:nvPr/>
        </p:nvSpPr>
        <p:spPr>
          <a:xfrm>
            <a:off x="959782" y="1048503"/>
            <a:ext cx="9010578" cy="718145"/>
          </a:xfrm>
          <a:prstGeom prst="rect">
            <a:avLst/>
          </a:prstGeom>
        </p:spPr>
        <p:txBody>
          <a:bodyPr lIns="0" tIns="0" rIns="0" bIns="0" rtlCol="0" anchor="t">
            <a:spAutoFit/>
          </a:bodyPr>
          <a:lstStyle/>
          <a:p>
            <a:pPr algn="l">
              <a:lnSpc>
                <a:spcPts val="5640"/>
              </a:lnSpc>
            </a:pPr>
            <a:r>
              <a:rPr lang="en-US" sz="6000" b="1" dirty="0">
                <a:solidFill>
                  <a:srgbClr val="FFFFFF"/>
                </a:solidFill>
                <a:latin typeface="Henry Sans Bold" panose="02010803040501010106" pitchFamily="2" charset="0"/>
                <a:ea typeface="Henry Sans 1 Bold"/>
                <a:cs typeface="Henry Sans 1 Bold"/>
                <a:sym typeface="Henry Sans 1 Bold"/>
              </a:rPr>
              <a:t>OUTLOOK</a:t>
            </a:r>
          </a:p>
        </p:txBody>
      </p:sp>
      <p:sp>
        <p:nvSpPr>
          <p:cNvPr id="12" name="TextBox 12"/>
          <p:cNvSpPr txBox="1"/>
          <p:nvPr/>
        </p:nvSpPr>
        <p:spPr>
          <a:xfrm>
            <a:off x="936693" y="9201151"/>
            <a:ext cx="5111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22</a:t>
            </a:r>
          </a:p>
        </p:txBody>
      </p:sp>
      <p:sp>
        <p:nvSpPr>
          <p:cNvPr id="14" name="TextBox 14"/>
          <p:cNvSpPr txBox="1"/>
          <p:nvPr/>
        </p:nvSpPr>
        <p:spPr>
          <a:xfrm>
            <a:off x="9593278" y="2027521"/>
            <a:ext cx="3485767" cy="770255"/>
          </a:xfrm>
          <a:prstGeom prst="rect">
            <a:avLst/>
          </a:prstGeom>
        </p:spPr>
        <p:txBody>
          <a:bodyPr lIns="0" tIns="0" rIns="0" bIns="0" rtlCol="0" anchor="t">
            <a:spAutoFit/>
          </a:bodyPr>
          <a:lstStyle/>
          <a:p>
            <a:pPr algn="l">
              <a:lnSpc>
                <a:spcPts val="3010"/>
              </a:lnSpc>
            </a:pPr>
            <a:r>
              <a:rPr lang="en-US" sz="2500" b="1" spc="-17" dirty="0">
                <a:solidFill>
                  <a:srgbClr val="FFBD59"/>
                </a:solidFill>
                <a:latin typeface="Henry Sans Bold" panose="02010803040501010106" pitchFamily="2" charset="0"/>
                <a:ea typeface="Henry Sans 1 Bold"/>
                <a:cs typeface="Henry Sans 1 Bold"/>
                <a:sym typeface="Henry Sans 1 Bold"/>
              </a:rPr>
              <a:t>HOTELS AND CONVENTION CENTERS</a:t>
            </a:r>
          </a:p>
        </p:txBody>
      </p:sp>
      <p:sp>
        <p:nvSpPr>
          <p:cNvPr id="15" name="TextBox 15"/>
          <p:cNvSpPr txBox="1"/>
          <p:nvPr/>
        </p:nvSpPr>
        <p:spPr>
          <a:xfrm>
            <a:off x="1028700" y="3294552"/>
            <a:ext cx="3584343" cy="5386090"/>
          </a:xfrm>
          <a:prstGeom prst="rect">
            <a:avLst/>
          </a:prstGeom>
        </p:spPr>
        <p:txBody>
          <a:bodyPr lIns="0" tIns="0" rIns="0" bIns="0" rtlCol="0" anchor="t">
            <a:spAutoFit/>
          </a:bodyPr>
          <a:lstStyle/>
          <a:p>
            <a:pPr algn="l">
              <a:lnSpc>
                <a:spcPts val="3010"/>
              </a:lnSpc>
            </a:pPr>
            <a:r>
              <a:rPr lang="en-US" sz="2500" spc="-15" dirty="0">
                <a:solidFill>
                  <a:srgbClr val="FFFFFF"/>
                </a:solidFill>
                <a:latin typeface="Henry Sans" panose="02010503040501010106" pitchFamily="2" charset="0"/>
                <a:ea typeface="Henry Sans 1"/>
                <a:cs typeface="Henry Sans 1"/>
                <a:sym typeface="Henry Sans 1"/>
              </a:rPr>
              <a:t>Opened SM City Zamboanga last March and scheduled to open 3 more malls this year including one in Sta. Rosa in Laguna, General Trias in Cavite and Tagum in Davao del Norte.</a:t>
            </a:r>
          </a:p>
          <a:p>
            <a:pPr algn="l">
              <a:lnSpc>
                <a:spcPts val="3010"/>
              </a:lnSpc>
            </a:pPr>
            <a:endParaRPr lang="en-US" sz="2500" spc="-15" dirty="0">
              <a:solidFill>
                <a:srgbClr val="FFFFFF"/>
              </a:solidFill>
              <a:latin typeface="Henry Sans" panose="02010503040501010106" pitchFamily="2" charset="0"/>
              <a:ea typeface="Henry Sans 1"/>
              <a:cs typeface="Henry Sans 1"/>
              <a:sym typeface="Henry Sans 1"/>
            </a:endParaRPr>
          </a:p>
          <a:p>
            <a:pPr algn="l">
              <a:lnSpc>
                <a:spcPts val="3010"/>
              </a:lnSpc>
            </a:pPr>
            <a:r>
              <a:rPr lang="en-US" sz="2500" spc="-15" dirty="0">
                <a:solidFill>
                  <a:srgbClr val="FFFFFF"/>
                </a:solidFill>
                <a:latin typeface="Henry Sans" panose="02010503040501010106" pitchFamily="2" charset="0"/>
                <a:ea typeface="Henry Sans 1"/>
                <a:cs typeface="Henry Sans 1"/>
                <a:sym typeface="Henry Sans 1"/>
              </a:rPr>
              <a:t>SM Prime is also scheduled to open Seaside Arena in Cebu City in 2Q 2026.</a:t>
            </a:r>
          </a:p>
          <a:p>
            <a:pPr algn="l">
              <a:lnSpc>
                <a:spcPts val="3010"/>
              </a:lnSpc>
            </a:pPr>
            <a:endParaRPr lang="en-US" sz="2500" spc="-15" dirty="0">
              <a:solidFill>
                <a:srgbClr val="FFFFFF"/>
              </a:solidFill>
              <a:latin typeface="Henry Sans" panose="02010503040501010106" pitchFamily="2" charset="0"/>
              <a:ea typeface="Henry Sans 1"/>
              <a:cs typeface="Henry Sans 1"/>
              <a:sym typeface="Henry Sans 1"/>
            </a:endParaRPr>
          </a:p>
          <a:p>
            <a:pPr algn="l">
              <a:lnSpc>
                <a:spcPts val="3010"/>
              </a:lnSpc>
            </a:pPr>
            <a:endParaRPr lang="en-US" sz="2500" spc="-15" dirty="0">
              <a:solidFill>
                <a:srgbClr val="FFFFFF"/>
              </a:solidFill>
              <a:latin typeface="Henry Sans" panose="02010503040501010106" pitchFamily="2" charset="0"/>
              <a:ea typeface="Henry Sans 1"/>
              <a:cs typeface="Henry Sans 1"/>
              <a:sym typeface="Henry Sans 1"/>
            </a:endParaRPr>
          </a:p>
        </p:txBody>
      </p:sp>
      <p:sp>
        <p:nvSpPr>
          <p:cNvPr id="16" name="TextBox 16"/>
          <p:cNvSpPr txBox="1"/>
          <p:nvPr/>
        </p:nvSpPr>
        <p:spPr>
          <a:xfrm>
            <a:off x="5067058" y="3272930"/>
            <a:ext cx="3447433" cy="1923604"/>
          </a:xfrm>
          <a:prstGeom prst="rect">
            <a:avLst/>
          </a:prstGeom>
        </p:spPr>
        <p:txBody>
          <a:bodyPr lIns="0" tIns="0" rIns="0" bIns="0" rtlCol="0" anchor="t">
            <a:spAutoFit/>
          </a:bodyPr>
          <a:lstStyle/>
          <a:p>
            <a:pPr algn="l">
              <a:lnSpc>
                <a:spcPts val="3010"/>
              </a:lnSpc>
            </a:pPr>
            <a:r>
              <a:rPr lang="en-US" sz="2500" spc="-15" dirty="0">
                <a:solidFill>
                  <a:srgbClr val="FFFFFF"/>
                </a:solidFill>
                <a:latin typeface="Henry Sans" panose="02010503040501010106" pitchFamily="2" charset="0"/>
                <a:ea typeface="Henry Sans 1"/>
                <a:cs typeface="Henry Sans 1"/>
                <a:sym typeface="Henry Sans 1"/>
              </a:rPr>
              <a:t>Continues expanding projects in Tagaytay Highlands and Costa del </a:t>
            </a:r>
            <a:r>
              <a:rPr lang="en-US" sz="2500" spc="-15" dirty="0" err="1">
                <a:solidFill>
                  <a:srgbClr val="FFFFFF"/>
                </a:solidFill>
                <a:latin typeface="Henry Sans" panose="02010503040501010106" pitchFamily="2" charset="0"/>
                <a:ea typeface="Henry Sans 1"/>
                <a:cs typeface="Henry Sans 1"/>
                <a:sym typeface="Henry Sans 1"/>
              </a:rPr>
              <a:t>Hamilo</a:t>
            </a:r>
            <a:r>
              <a:rPr lang="en-US" sz="2500" spc="-15" dirty="0">
                <a:solidFill>
                  <a:srgbClr val="FFFFFF"/>
                </a:solidFill>
                <a:latin typeface="Henry Sans" panose="02010503040501010106" pitchFamily="2" charset="0"/>
                <a:ea typeface="Henry Sans 1"/>
                <a:cs typeface="Henry Sans 1"/>
                <a:sym typeface="Henry Sans 1"/>
              </a:rPr>
              <a:t> in Batangas.</a:t>
            </a:r>
          </a:p>
          <a:p>
            <a:pPr algn="l">
              <a:lnSpc>
                <a:spcPts val="3010"/>
              </a:lnSpc>
            </a:pPr>
            <a:endParaRPr lang="en-US" sz="2500" spc="-15" dirty="0">
              <a:solidFill>
                <a:srgbClr val="FFFFFF"/>
              </a:solidFill>
              <a:latin typeface="Henry Sans" panose="02010503040501010106" pitchFamily="2" charset="0"/>
              <a:ea typeface="Henry Sans 1"/>
              <a:cs typeface="Henry Sans 1"/>
              <a:sym typeface="Henry Sans 1"/>
            </a:endParaRPr>
          </a:p>
        </p:txBody>
      </p:sp>
      <p:sp>
        <p:nvSpPr>
          <p:cNvPr id="17" name="TextBox 17"/>
          <p:cNvSpPr txBox="1"/>
          <p:nvPr/>
        </p:nvSpPr>
        <p:spPr>
          <a:xfrm>
            <a:off x="9229506" y="3272930"/>
            <a:ext cx="3447433" cy="3462486"/>
          </a:xfrm>
          <a:prstGeom prst="rect">
            <a:avLst/>
          </a:prstGeom>
        </p:spPr>
        <p:txBody>
          <a:bodyPr lIns="0" tIns="0" rIns="0" bIns="0" rtlCol="0" anchor="t">
            <a:spAutoFit/>
          </a:bodyPr>
          <a:lstStyle/>
          <a:p>
            <a:pPr>
              <a:lnSpc>
                <a:spcPts val="3010"/>
              </a:lnSpc>
            </a:pPr>
            <a:r>
              <a:rPr lang="en-US" sz="2500" spc="-15" dirty="0">
                <a:solidFill>
                  <a:srgbClr val="FFFFFF"/>
                </a:solidFill>
                <a:latin typeface="Henry Sans" panose="02010503040501010106" pitchFamily="2" charset="0"/>
                <a:sym typeface="Henry Sans 1"/>
              </a:rPr>
              <a:t>Scheduled to open </a:t>
            </a:r>
            <a:r>
              <a:rPr lang="fr-FR" sz="2500" spc="-15" dirty="0">
                <a:solidFill>
                  <a:srgbClr val="FFFFFF"/>
                </a:solidFill>
                <a:latin typeface="Henry Sans" panose="02010503040501010106" pitchFamily="2" charset="0"/>
              </a:rPr>
              <a:t>SMX Convention Center </a:t>
            </a:r>
            <a:r>
              <a:rPr lang="fr-FR" sz="2500" spc="-15" dirty="0" err="1">
                <a:solidFill>
                  <a:srgbClr val="FFFFFF"/>
                </a:solidFill>
                <a:latin typeface="Henry Sans" panose="02010503040501010106" pitchFamily="2" charset="0"/>
              </a:rPr>
              <a:t>Seaside</a:t>
            </a:r>
            <a:r>
              <a:rPr lang="fr-FR" sz="2500" spc="-15" dirty="0">
                <a:solidFill>
                  <a:srgbClr val="FFFFFF"/>
                </a:solidFill>
                <a:latin typeface="Henry Sans" panose="02010503040501010106" pitchFamily="2" charset="0"/>
              </a:rPr>
              <a:t> Cebu</a:t>
            </a:r>
          </a:p>
          <a:p>
            <a:pPr>
              <a:lnSpc>
                <a:spcPts val="3010"/>
              </a:lnSpc>
            </a:pPr>
            <a:r>
              <a:rPr lang="en-US" sz="2500" spc="-15" dirty="0">
                <a:solidFill>
                  <a:srgbClr val="FFFFFF"/>
                </a:solidFill>
                <a:latin typeface="Henry Sans" panose="02010503040501010106" pitchFamily="2" charset="0"/>
                <a:ea typeface="Henry Sans 1"/>
                <a:cs typeface="Henry Sans 1"/>
                <a:sym typeface="Henry Sans 1"/>
              </a:rPr>
              <a:t>this 2026 along with new SMX Trade Halls in Cabanatuan in Nueva Ecija; Santo Tomas in Batangas; and Santa Rosa in Laguna.</a:t>
            </a:r>
          </a:p>
        </p:txBody>
      </p:sp>
      <p:sp>
        <p:nvSpPr>
          <p:cNvPr id="21" name="TextBox 21"/>
          <p:cNvSpPr txBox="1"/>
          <p:nvPr/>
        </p:nvSpPr>
        <p:spPr>
          <a:xfrm>
            <a:off x="14123243" y="2049494"/>
            <a:ext cx="3120558" cy="384721"/>
          </a:xfrm>
          <a:prstGeom prst="rect">
            <a:avLst/>
          </a:prstGeom>
        </p:spPr>
        <p:txBody>
          <a:bodyPr lIns="0" tIns="0" rIns="0" bIns="0" rtlCol="0" anchor="t">
            <a:spAutoFit/>
          </a:bodyPr>
          <a:lstStyle/>
          <a:p>
            <a:pPr algn="l">
              <a:lnSpc>
                <a:spcPts val="3010"/>
              </a:lnSpc>
            </a:pPr>
            <a:r>
              <a:rPr lang="en-US" sz="2500" b="1" spc="-17" dirty="0">
                <a:solidFill>
                  <a:srgbClr val="66FFF6"/>
                </a:solidFill>
                <a:latin typeface="Henry Sans Bold" panose="02010803040501010106" pitchFamily="2" charset="0"/>
                <a:ea typeface="Henry Sans 1 Bold"/>
                <a:cs typeface="Henry Sans 1 Bold"/>
                <a:sym typeface="Henry Sans 1 Bold"/>
              </a:rPr>
              <a:t>OFFICES</a:t>
            </a:r>
          </a:p>
        </p:txBody>
      </p:sp>
      <p:sp>
        <p:nvSpPr>
          <p:cNvPr id="22" name="TextBox 22"/>
          <p:cNvSpPr txBox="1"/>
          <p:nvPr/>
        </p:nvSpPr>
        <p:spPr>
          <a:xfrm>
            <a:off x="13758753" y="3226384"/>
            <a:ext cx="3447433" cy="1538883"/>
          </a:xfrm>
          <a:prstGeom prst="rect">
            <a:avLst/>
          </a:prstGeom>
        </p:spPr>
        <p:txBody>
          <a:bodyPr lIns="0" tIns="0" rIns="0" bIns="0" rtlCol="0" anchor="t">
            <a:spAutoFit/>
          </a:bodyPr>
          <a:lstStyle/>
          <a:p>
            <a:pPr>
              <a:lnSpc>
                <a:spcPts val="3010"/>
              </a:lnSpc>
            </a:pPr>
            <a:r>
              <a:rPr lang="en-US" sz="2500" spc="-15" dirty="0">
                <a:solidFill>
                  <a:srgbClr val="FFFFFF"/>
                </a:solidFill>
                <a:latin typeface="Henry Sans" panose="02010503040501010106" pitchFamily="2" charset="0"/>
                <a:ea typeface="Henry Sans 1"/>
                <a:cs typeface="Henry Sans 1"/>
                <a:sym typeface="Henry Sans 1"/>
              </a:rPr>
              <a:t>Set to open SM City Cebu Towers providing additional 60,000 square meters of leasable space.</a:t>
            </a:r>
          </a:p>
        </p:txBody>
      </p:sp>
      <p:grpSp>
        <p:nvGrpSpPr>
          <p:cNvPr id="18" name="Group 17">
            <a:extLst>
              <a:ext uri="{FF2B5EF4-FFF2-40B4-BE49-F238E27FC236}">
                <a16:creationId xmlns:a16="http://schemas.microsoft.com/office/drawing/2014/main" id="{EBF370D8-2F22-3F08-F1FF-EC3BE0EA92BE}"/>
              </a:ext>
            </a:extLst>
          </p:cNvPr>
          <p:cNvGrpSpPr/>
          <p:nvPr/>
        </p:nvGrpSpPr>
        <p:grpSpPr>
          <a:xfrm>
            <a:off x="936693" y="2027521"/>
            <a:ext cx="3458734" cy="448978"/>
            <a:chOff x="701936" y="2476500"/>
            <a:chExt cx="3458734" cy="448978"/>
          </a:xfrm>
        </p:grpSpPr>
        <p:sp>
          <p:nvSpPr>
            <p:cNvPr id="11" name="TextBox 11"/>
            <p:cNvSpPr txBox="1"/>
            <p:nvPr/>
          </p:nvSpPr>
          <p:spPr>
            <a:xfrm>
              <a:off x="1028700" y="2536223"/>
              <a:ext cx="3131970" cy="389255"/>
            </a:xfrm>
            <a:prstGeom prst="rect">
              <a:avLst/>
            </a:prstGeom>
          </p:spPr>
          <p:txBody>
            <a:bodyPr lIns="0" tIns="0" rIns="0" bIns="0" rtlCol="0" anchor="t">
              <a:spAutoFit/>
            </a:bodyPr>
            <a:lstStyle/>
            <a:p>
              <a:pPr algn="l">
                <a:lnSpc>
                  <a:spcPts val="3010"/>
                </a:lnSpc>
              </a:pPr>
              <a:r>
                <a:rPr lang="en-US" sz="2500" b="1" spc="-17" dirty="0">
                  <a:solidFill>
                    <a:srgbClr val="1FA1FF"/>
                  </a:solidFill>
                  <a:latin typeface="Henry Sans Bold" panose="02010803040501010106" pitchFamily="2" charset="0"/>
                  <a:ea typeface="Henry Sans 1 Bold"/>
                  <a:cs typeface="Henry Sans 1 Bold"/>
                  <a:sym typeface="Henry Sans 1 Bold"/>
                </a:rPr>
                <a:t>MALLS</a:t>
              </a:r>
            </a:p>
          </p:txBody>
        </p:sp>
        <p:grpSp>
          <p:nvGrpSpPr>
            <p:cNvPr id="23" name="Group 23"/>
            <p:cNvGrpSpPr/>
            <p:nvPr/>
          </p:nvGrpSpPr>
          <p:grpSpPr>
            <a:xfrm>
              <a:off x="701936" y="2476500"/>
              <a:ext cx="257845" cy="434387"/>
              <a:chOff x="0" y="0"/>
              <a:chExt cx="48294" cy="1444309"/>
            </a:xfrm>
          </p:grpSpPr>
          <p:sp>
            <p:nvSpPr>
              <p:cNvPr id="24" name="Freeform 24"/>
              <p:cNvSpPr/>
              <p:nvPr/>
            </p:nvSpPr>
            <p:spPr>
              <a:xfrm>
                <a:off x="0" y="0"/>
                <a:ext cx="48294" cy="1444309"/>
              </a:xfrm>
              <a:custGeom>
                <a:avLst/>
                <a:gdLst/>
                <a:ahLst/>
                <a:cxnLst/>
                <a:rect l="l" t="t" r="r" b="b"/>
                <a:pathLst>
                  <a:path w="48294" h="1444309">
                    <a:moveTo>
                      <a:pt x="0" y="0"/>
                    </a:moveTo>
                    <a:lnTo>
                      <a:pt x="48294" y="0"/>
                    </a:lnTo>
                    <a:lnTo>
                      <a:pt x="48294" y="1444309"/>
                    </a:lnTo>
                    <a:lnTo>
                      <a:pt x="0" y="1444309"/>
                    </a:lnTo>
                    <a:close/>
                  </a:path>
                </a:pathLst>
              </a:custGeom>
              <a:solidFill>
                <a:srgbClr val="1FA1FF"/>
              </a:solidFill>
            </p:spPr>
            <p:txBody>
              <a:bodyPr/>
              <a:lstStyle/>
              <a:p>
                <a:endParaRPr lang="en-PH"/>
              </a:p>
            </p:txBody>
          </p:sp>
          <p:sp>
            <p:nvSpPr>
              <p:cNvPr id="25" name="TextBox 25"/>
              <p:cNvSpPr txBox="1"/>
              <p:nvPr/>
            </p:nvSpPr>
            <p:spPr>
              <a:xfrm>
                <a:off x="0" y="0"/>
                <a:ext cx="48294" cy="1444309"/>
              </a:xfrm>
              <a:prstGeom prst="rect">
                <a:avLst/>
              </a:prstGeom>
            </p:spPr>
            <p:txBody>
              <a:bodyPr lIns="50800" tIns="50800" rIns="50800" bIns="50800" rtlCol="0" anchor="ctr"/>
              <a:lstStyle/>
              <a:p>
                <a:pPr algn="ctr">
                  <a:lnSpc>
                    <a:spcPts val="2897"/>
                  </a:lnSpc>
                </a:pPr>
                <a:endParaRPr/>
              </a:p>
            </p:txBody>
          </p:sp>
        </p:grpSp>
      </p:grpSp>
      <p:sp>
        <p:nvSpPr>
          <p:cNvPr id="35" name="Slide Number Placeholder 34">
            <a:extLst>
              <a:ext uri="{FF2B5EF4-FFF2-40B4-BE49-F238E27FC236}">
                <a16:creationId xmlns:a16="http://schemas.microsoft.com/office/drawing/2014/main" id="{9DC1CBBD-BE24-A9BD-BFA5-E7AE4E2EA35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22</a:t>
            </a:fld>
            <a:endParaRPr lang="en-US"/>
          </a:p>
        </p:txBody>
      </p:sp>
      <p:grpSp>
        <p:nvGrpSpPr>
          <p:cNvPr id="19" name="Group 18">
            <a:extLst>
              <a:ext uri="{FF2B5EF4-FFF2-40B4-BE49-F238E27FC236}">
                <a16:creationId xmlns:a16="http://schemas.microsoft.com/office/drawing/2014/main" id="{EE7D3651-66F3-8F8D-3FEF-4D7617998BEC}"/>
              </a:ext>
            </a:extLst>
          </p:cNvPr>
          <p:cNvGrpSpPr/>
          <p:nvPr/>
        </p:nvGrpSpPr>
        <p:grpSpPr>
          <a:xfrm>
            <a:off x="4988403" y="1985644"/>
            <a:ext cx="3604062" cy="448978"/>
            <a:chOff x="4953000" y="2476500"/>
            <a:chExt cx="3604062" cy="448978"/>
          </a:xfrm>
        </p:grpSpPr>
        <p:sp>
          <p:nvSpPr>
            <p:cNvPr id="13" name="TextBox 13"/>
            <p:cNvSpPr txBox="1"/>
            <p:nvPr/>
          </p:nvSpPr>
          <p:spPr>
            <a:xfrm>
              <a:off x="5296517" y="2536223"/>
              <a:ext cx="3260545" cy="389255"/>
            </a:xfrm>
            <a:prstGeom prst="rect">
              <a:avLst/>
            </a:prstGeom>
          </p:spPr>
          <p:txBody>
            <a:bodyPr lIns="0" tIns="0" rIns="0" bIns="0" rtlCol="0" anchor="t">
              <a:spAutoFit/>
            </a:bodyPr>
            <a:lstStyle/>
            <a:p>
              <a:pPr algn="l">
                <a:lnSpc>
                  <a:spcPts val="3010"/>
                </a:lnSpc>
              </a:pPr>
              <a:r>
                <a:rPr lang="en-US" sz="2500" b="1" spc="-17" dirty="0">
                  <a:solidFill>
                    <a:srgbClr val="FF751F"/>
                  </a:solidFill>
                  <a:latin typeface="Henry Sans Bold" panose="02010803040501010106" pitchFamily="2" charset="0"/>
                  <a:ea typeface="Henry Sans 1 Bold"/>
                  <a:cs typeface="Henry Sans 1 Bold"/>
                  <a:sym typeface="Henry Sans 1 Bold"/>
                </a:rPr>
                <a:t>RESIDENCES</a:t>
              </a:r>
            </a:p>
          </p:txBody>
        </p:sp>
        <p:grpSp>
          <p:nvGrpSpPr>
            <p:cNvPr id="36" name="Group 23">
              <a:extLst>
                <a:ext uri="{FF2B5EF4-FFF2-40B4-BE49-F238E27FC236}">
                  <a16:creationId xmlns:a16="http://schemas.microsoft.com/office/drawing/2014/main" id="{142923FF-FE2B-36A7-845E-ADB58993D127}"/>
                </a:ext>
              </a:extLst>
            </p:cNvPr>
            <p:cNvGrpSpPr/>
            <p:nvPr/>
          </p:nvGrpSpPr>
          <p:grpSpPr>
            <a:xfrm>
              <a:off x="4953000" y="2476500"/>
              <a:ext cx="257845" cy="434387"/>
              <a:chOff x="0" y="0"/>
              <a:chExt cx="48294" cy="1444309"/>
            </a:xfrm>
          </p:grpSpPr>
          <p:sp>
            <p:nvSpPr>
              <p:cNvPr id="37" name="Freeform 24">
                <a:extLst>
                  <a:ext uri="{FF2B5EF4-FFF2-40B4-BE49-F238E27FC236}">
                    <a16:creationId xmlns:a16="http://schemas.microsoft.com/office/drawing/2014/main" id="{4F7EAE74-639B-6C45-1C82-3CD29BA66505}"/>
                  </a:ext>
                </a:extLst>
              </p:cNvPr>
              <p:cNvSpPr/>
              <p:nvPr/>
            </p:nvSpPr>
            <p:spPr>
              <a:xfrm>
                <a:off x="0" y="0"/>
                <a:ext cx="48294" cy="1444309"/>
              </a:xfrm>
              <a:custGeom>
                <a:avLst/>
                <a:gdLst/>
                <a:ahLst/>
                <a:cxnLst/>
                <a:rect l="l" t="t" r="r" b="b"/>
                <a:pathLst>
                  <a:path w="48294" h="1444309">
                    <a:moveTo>
                      <a:pt x="0" y="0"/>
                    </a:moveTo>
                    <a:lnTo>
                      <a:pt x="48294" y="0"/>
                    </a:lnTo>
                    <a:lnTo>
                      <a:pt x="48294" y="1444309"/>
                    </a:lnTo>
                    <a:lnTo>
                      <a:pt x="0" y="1444309"/>
                    </a:lnTo>
                    <a:close/>
                  </a:path>
                </a:pathLst>
              </a:custGeom>
              <a:solidFill>
                <a:srgbClr val="FF751F"/>
              </a:solidFill>
            </p:spPr>
            <p:txBody>
              <a:bodyPr/>
              <a:lstStyle/>
              <a:p>
                <a:endParaRPr lang="en-PH"/>
              </a:p>
            </p:txBody>
          </p:sp>
          <p:sp>
            <p:nvSpPr>
              <p:cNvPr id="38" name="TextBox 25">
                <a:extLst>
                  <a:ext uri="{FF2B5EF4-FFF2-40B4-BE49-F238E27FC236}">
                    <a16:creationId xmlns:a16="http://schemas.microsoft.com/office/drawing/2014/main" id="{23242EE4-DD33-1AFA-D5FE-CCA989F09971}"/>
                  </a:ext>
                </a:extLst>
              </p:cNvPr>
              <p:cNvSpPr txBox="1"/>
              <p:nvPr/>
            </p:nvSpPr>
            <p:spPr>
              <a:xfrm>
                <a:off x="0" y="0"/>
                <a:ext cx="48294" cy="1444309"/>
              </a:xfrm>
              <a:prstGeom prst="rect">
                <a:avLst/>
              </a:prstGeom>
            </p:spPr>
            <p:txBody>
              <a:bodyPr lIns="50800" tIns="50800" rIns="50800" bIns="50800" rtlCol="0" anchor="ctr"/>
              <a:lstStyle/>
              <a:p>
                <a:pPr algn="ctr">
                  <a:lnSpc>
                    <a:spcPts val="2897"/>
                  </a:lnSpc>
                </a:pPr>
                <a:endParaRPr/>
              </a:p>
            </p:txBody>
          </p:sp>
        </p:grpSp>
      </p:grpSp>
      <p:grpSp>
        <p:nvGrpSpPr>
          <p:cNvPr id="4" name="Group 23">
            <a:extLst>
              <a:ext uri="{FF2B5EF4-FFF2-40B4-BE49-F238E27FC236}">
                <a16:creationId xmlns:a16="http://schemas.microsoft.com/office/drawing/2014/main" id="{9DE7C638-1BCE-C893-1510-09D60BC40DD7}"/>
              </a:ext>
            </a:extLst>
          </p:cNvPr>
          <p:cNvGrpSpPr/>
          <p:nvPr/>
        </p:nvGrpSpPr>
        <p:grpSpPr>
          <a:xfrm>
            <a:off x="9254907" y="1985643"/>
            <a:ext cx="257845" cy="434387"/>
            <a:chOff x="0" y="0"/>
            <a:chExt cx="48294" cy="1444309"/>
          </a:xfrm>
        </p:grpSpPr>
        <p:sp>
          <p:nvSpPr>
            <p:cNvPr id="5" name="Freeform 24">
              <a:extLst>
                <a:ext uri="{FF2B5EF4-FFF2-40B4-BE49-F238E27FC236}">
                  <a16:creationId xmlns:a16="http://schemas.microsoft.com/office/drawing/2014/main" id="{F7A27CD2-4881-6EDE-32C5-B26DCAEAF516}"/>
                </a:ext>
              </a:extLst>
            </p:cNvPr>
            <p:cNvSpPr/>
            <p:nvPr/>
          </p:nvSpPr>
          <p:spPr>
            <a:xfrm>
              <a:off x="0" y="0"/>
              <a:ext cx="48294" cy="1444309"/>
            </a:xfrm>
            <a:custGeom>
              <a:avLst/>
              <a:gdLst/>
              <a:ahLst/>
              <a:cxnLst/>
              <a:rect l="l" t="t" r="r" b="b"/>
              <a:pathLst>
                <a:path w="48294" h="1444309">
                  <a:moveTo>
                    <a:pt x="0" y="0"/>
                  </a:moveTo>
                  <a:lnTo>
                    <a:pt x="48294" y="0"/>
                  </a:lnTo>
                  <a:lnTo>
                    <a:pt x="48294" y="1444309"/>
                  </a:lnTo>
                  <a:lnTo>
                    <a:pt x="0" y="1444309"/>
                  </a:lnTo>
                  <a:close/>
                </a:path>
              </a:pathLst>
            </a:custGeom>
            <a:solidFill>
              <a:srgbClr val="C99F5E"/>
            </a:solidFill>
          </p:spPr>
          <p:txBody>
            <a:bodyPr/>
            <a:lstStyle/>
            <a:p>
              <a:endParaRPr lang="en-PH" dirty="0"/>
            </a:p>
          </p:txBody>
        </p:sp>
        <p:sp>
          <p:nvSpPr>
            <p:cNvPr id="6" name="TextBox 25">
              <a:extLst>
                <a:ext uri="{FF2B5EF4-FFF2-40B4-BE49-F238E27FC236}">
                  <a16:creationId xmlns:a16="http://schemas.microsoft.com/office/drawing/2014/main" id="{7721337B-E65D-52F0-D8A2-BCE6E74FA3E6}"/>
                </a:ext>
              </a:extLst>
            </p:cNvPr>
            <p:cNvSpPr txBox="1"/>
            <p:nvPr/>
          </p:nvSpPr>
          <p:spPr>
            <a:xfrm>
              <a:off x="0" y="0"/>
              <a:ext cx="48294" cy="1444309"/>
            </a:xfrm>
            <a:prstGeom prst="rect">
              <a:avLst/>
            </a:prstGeom>
          </p:spPr>
          <p:txBody>
            <a:bodyPr lIns="50800" tIns="50800" rIns="50800" bIns="50800" rtlCol="0" anchor="ctr"/>
            <a:lstStyle/>
            <a:p>
              <a:pPr algn="ctr">
                <a:lnSpc>
                  <a:spcPts val="2897"/>
                </a:lnSpc>
              </a:pPr>
              <a:endParaRPr dirty="0"/>
            </a:p>
          </p:txBody>
        </p:sp>
      </p:grpSp>
      <p:grpSp>
        <p:nvGrpSpPr>
          <p:cNvPr id="7" name="Group 23">
            <a:extLst>
              <a:ext uri="{FF2B5EF4-FFF2-40B4-BE49-F238E27FC236}">
                <a16:creationId xmlns:a16="http://schemas.microsoft.com/office/drawing/2014/main" id="{64C575D6-006C-73F1-BD92-523C55224518}"/>
              </a:ext>
            </a:extLst>
          </p:cNvPr>
          <p:cNvGrpSpPr/>
          <p:nvPr/>
        </p:nvGrpSpPr>
        <p:grpSpPr>
          <a:xfrm>
            <a:off x="13779072" y="1945583"/>
            <a:ext cx="257845" cy="434387"/>
            <a:chOff x="0" y="0"/>
            <a:chExt cx="48294" cy="1444309"/>
          </a:xfrm>
        </p:grpSpPr>
        <p:sp>
          <p:nvSpPr>
            <p:cNvPr id="8" name="Freeform 24">
              <a:extLst>
                <a:ext uri="{FF2B5EF4-FFF2-40B4-BE49-F238E27FC236}">
                  <a16:creationId xmlns:a16="http://schemas.microsoft.com/office/drawing/2014/main" id="{6FD50D93-B4EB-AB08-D799-6E0E42D23F0C}"/>
                </a:ext>
              </a:extLst>
            </p:cNvPr>
            <p:cNvSpPr/>
            <p:nvPr/>
          </p:nvSpPr>
          <p:spPr>
            <a:xfrm>
              <a:off x="0" y="0"/>
              <a:ext cx="48294" cy="1444309"/>
            </a:xfrm>
            <a:custGeom>
              <a:avLst/>
              <a:gdLst/>
              <a:ahLst/>
              <a:cxnLst/>
              <a:rect l="l" t="t" r="r" b="b"/>
              <a:pathLst>
                <a:path w="48294" h="1444309">
                  <a:moveTo>
                    <a:pt x="0" y="0"/>
                  </a:moveTo>
                  <a:lnTo>
                    <a:pt x="48294" y="0"/>
                  </a:lnTo>
                  <a:lnTo>
                    <a:pt x="48294" y="1444309"/>
                  </a:lnTo>
                  <a:lnTo>
                    <a:pt x="0" y="1444309"/>
                  </a:lnTo>
                  <a:close/>
                </a:path>
              </a:pathLst>
            </a:custGeom>
            <a:solidFill>
              <a:srgbClr val="66FFF6"/>
            </a:solidFill>
          </p:spPr>
          <p:txBody>
            <a:bodyPr/>
            <a:lstStyle/>
            <a:p>
              <a:endParaRPr lang="en-PH"/>
            </a:p>
          </p:txBody>
        </p:sp>
        <p:sp>
          <p:nvSpPr>
            <p:cNvPr id="9" name="TextBox 25">
              <a:extLst>
                <a:ext uri="{FF2B5EF4-FFF2-40B4-BE49-F238E27FC236}">
                  <a16:creationId xmlns:a16="http://schemas.microsoft.com/office/drawing/2014/main" id="{98343635-96C0-2221-AC5D-CDCF88E1F749}"/>
                </a:ext>
              </a:extLst>
            </p:cNvPr>
            <p:cNvSpPr txBox="1"/>
            <p:nvPr/>
          </p:nvSpPr>
          <p:spPr>
            <a:xfrm>
              <a:off x="0" y="0"/>
              <a:ext cx="48294" cy="1444309"/>
            </a:xfrm>
            <a:prstGeom prst="rect">
              <a:avLst/>
            </a:prstGeom>
          </p:spPr>
          <p:txBody>
            <a:bodyPr lIns="50800" tIns="50800" rIns="50800" bIns="50800" rtlCol="0" anchor="ctr"/>
            <a:lstStyle/>
            <a:p>
              <a:pPr algn="ctr">
                <a:lnSpc>
                  <a:spcPts val="2897"/>
                </a:lnSpc>
              </a:pP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86462" y="1028700"/>
            <a:ext cx="2172839" cy="342222"/>
          </a:xfrm>
          <a:custGeom>
            <a:avLst/>
            <a:gdLst/>
            <a:ahLst/>
            <a:cxnLst/>
            <a:rect l="l" t="t" r="r" b="b"/>
            <a:pathLst>
              <a:path w="2172839" h="342222">
                <a:moveTo>
                  <a:pt x="0" y="0"/>
                </a:moveTo>
                <a:lnTo>
                  <a:pt x="2172839" y="0"/>
                </a:lnTo>
                <a:lnTo>
                  <a:pt x="2172839" y="342222"/>
                </a:lnTo>
                <a:lnTo>
                  <a:pt x="0" y="342222"/>
                </a:lnTo>
                <a:lnTo>
                  <a:pt x="0" y="0"/>
                </a:lnTo>
                <a:close/>
              </a:path>
            </a:pathLst>
          </a:custGeom>
          <a:blipFill>
            <a:blip r:embed="rId2"/>
            <a:stretch>
              <a:fillRect/>
            </a:stretch>
          </a:blipFill>
        </p:spPr>
        <p:txBody>
          <a:bodyPr/>
          <a:lstStyle/>
          <a:p>
            <a:endParaRPr lang="en-PH"/>
          </a:p>
        </p:txBody>
      </p:sp>
      <p:sp>
        <p:nvSpPr>
          <p:cNvPr id="3" name="Freeform 3"/>
          <p:cNvSpPr/>
          <p:nvPr/>
        </p:nvSpPr>
        <p:spPr>
          <a:xfrm rot="-21600000">
            <a:off x="0" y="2"/>
            <a:ext cx="18288000" cy="3672947"/>
          </a:xfrm>
          <a:custGeom>
            <a:avLst/>
            <a:gdLst/>
            <a:ahLst/>
            <a:cxnLst/>
            <a:rect l="l" t="t" r="r" b="b"/>
            <a:pathLst>
              <a:path w="18275294" h="3672947">
                <a:moveTo>
                  <a:pt x="18275294" y="3672947"/>
                </a:moveTo>
                <a:lnTo>
                  <a:pt x="0" y="3672947"/>
                </a:lnTo>
                <a:lnTo>
                  <a:pt x="0" y="0"/>
                </a:lnTo>
                <a:lnTo>
                  <a:pt x="18275294" y="0"/>
                </a:lnTo>
                <a:lnTo>
                  <a:pt x="18275294" y="3672947"/>
                </a:lnTo>
                <a:close/>
              </a:path>
            </a:pathLst>
          </a:custGeom>
          <a:blipFill>
            <a:blip r:embed="rId3"/>
            <a:stretch>
              <a:fillRect l="-3853" r="-6221" b="-208079"/>
            </a:stretch>
          </a:blipFill>
        </p:spPr>
        <p:txBody>
          <a:bodyPr/>
          <a:lstStyle/>
          <a:p>
            <a:endParaRPr lang="en-PH"/>
          </a:p>
        </p:txBody>
      </p:sp>
      <p:sp>
        <p:nvSpPr>
          <p:cNvPr id="4" name="Freeform 4"/>
          <p:cNvSpPr/>
          <p:nvPr/>
        </p:nvSpPr>
        <p:spPr>
          <a:xfrm>
            <a:off x="-1" y="3672949"/>
            <a:ext cx="18288002" cy="6614054"/>
          </a:xfrm>
          <a:custGeom>
            <a:avLst/>
            <a:gdLst/>
            <a:ahLst/>
            <a:cxnLst/>
            <a:rect l="l" t="t" r="r" b="b"/>
            <a:pathLst>
              <a:path w="18275294" h="6614053">
                <a:moveTo>
                  <a:pt x="0" y="0"/>
                </a:moveTo>
                <a:lnTo>
                  <a:pt x="18275294" y="0"/>
                </a:lnTo>
                <a:lnTo>
                  <a:pt x="18275294" y="6614053"/>
                </a:lnTo>
                <a:lnTo>
                  <a:pt x="0" y="6614053"/>
                </a:lnTo>
                <a:lnTo>
                  <a:pt x="0" y="0"/>
                </a:lnTo>
                <a:close/>
              </a:path>
            </a:pathLst>
          </a:custGeom>
          <a:blipFill>
            <a:blip r:embed="rId4"/>
            <a:stretch>
              <a:fillRect t="-69654" b="-14782"/>
            </a:stretch>
          </a:blipFill>
        </p:spPr>
        <p:txBody>
          <a:bodyPr/>
          <a:lstStyle/>
          <a:p>
            <a:endParaRPr lang="en-PH"/>
          </a:p>
        </p:txBody>
      </p:sp>
      <p:sp>
        <p:nvSpPr>
          <p:cNvPr id="5" name="TextBox 5"/>
          <p:cNvSpPr txBox="1"/>
          <p:nvPr/>
        </p:nvSpPr>
        <p:spPr>
          <a:xfrm>
            <a:off x="1028701" y="1698201"/>
            <a:ext cx="4848047" cy="952568"/>
          </a:xfrm>
          <a:prstGeom prst="rect">
            <a:avLst/>
          </a:prstGeom>
        </p:spPr>
        <p:txBody>
          <a:bodyPr lIns="0" tIns="0" rIns="0" bIns="0" rtlCol="0" anchor="t">
            <a:spAutoFit/>
          </a:bodyPr>
          <a:lstStyle/>
          <a:p>
            <a:pPr>
              <a:lnSpc>
                <a:spcPts val="8400"/>
              </a:lnSpc>
              <a:spcBef>
                <a:spcPct val="0"/>
              </a:spcBef>
            </a:pPr>
            <a:r>
              <a:rPr lang="en-US" sz="6000" b="1" dirty="0">
                <a:solidFill>
                  <a:srgbClr val="FFFFFF"/>
                </a:solidFill>
                <a:latin typeface="Henry Sans Bold" panose="02010803040501010106" pitchFamily="2" charset="0"/>
                <a:ea typeface="Henry Sans 1 Bold"/>
                <a:cs typeface="Henry Sans 1 Bold"/>
                <a:sym typeface="Henry Sans 1 Bold"/>
              </a:rPr>
              <a:t>Q&amp;A</a:t>
            </a:r>
          </a:p>
        </p:txBody>
      </p:sp>
      <p:sp>
        <p:nvSpPr>
          <p:cNvPr id="6" name="TextBox 6"/>
          <p:cNvSpPr txBox="1"/>
          <p:nvPr/>
        </p:nvSpPr>
        <p:spPr>
          <a:xfrm>
            <a:off x="936693" y="9201152"/>
            <a:ext cx="5111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23</a:t>
            </a:r>
          </a:p>
        </p:txBody>
      </p:sp>
      <p:sp>
        <p:nvSpPr>
          <p:cNvPr id="7" name="Freeform 7"/>
          <p:cNvSpPr/>
          <p:nvPr/>
        </p:nvSpPr>
        <p:spPr>
          <a:xfrm>
            <a:off x="14974488" y="92583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5"/>
            <a:stretch>
              <a:fillRect/>
            </a:stretch>
          </a:blipFill>
        </p:spPr>
        <p:txBody>
          <a:bodyPr/>
          <a:lstStyle/>
          <a:p>
            <a:endParaRPr lang="en-PH"/>
          </a:p>
        </p:txBody>
      </p:sp>
      <p:sp>
        <p:nvSpPr>
          <p:cNvPr id="8" name="Slide Number Placeholder 7">
            <a:extLst>
              <a:ext uri="{FF2B5EF4-FFF2-40B4-BE49-F238E27FC236}">
                <a16:creationId xmlns:a16="http://schemas.microsoft.com/office/drawing/2014/main" id="{FAB6C47F-CD30-B9DC-3288-827F0BA3D56F}"/>
              </a:ext>
            </a:extLst>
          </p:cNvPr>
          <p:cNvSpPr>
            <a:spLocks noGrp="1"/>
          </p:cNvSpPr>
          <p:nvPr>
            <p:ph type="sldNum" sz="quarter" idx="4294967295"/>
          </p:nvPr>
        </p:nvSpPr>
        <p:spPr>
          <a:xfrm>
            <a:off x="6553200" y="6356351"/>
            <a:ext cx="2133600" cy="365126"/>
          </a:xfrm>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PH"/>
          </a:p>
        </p:txBody>
      </p:sp>
      <p:sp>
        <p:nvSpPr>
          <p:cNvPr id="5" name="TextBox 5"/>
          <p:cNvSpPr txBox="1"/>
          <p:nvPr/>
        </p:nvSpPr>
        <p:spPr>
          <a:xfrm>
            <a:off x="0" y="2175882"/>
            <a:ext cx="11610948" cy="5364737"/>
          </a:xfrm>
          <a:prstGeom prst="rect">
            <a:avLst/>
          </a:prstGeom>
        </p:spPr>
        <p:txBody>
          <a:bodyPr lIns="50800" tIns="50800" rIns="50800" bIns="50800" rtlCol="0" anchor="ctr"/>
          <a:lstStyle/>
          <a:p>
            <a:pPr algn="ctr">
              <a:lnSpc>
                <a:spcPts val="3499"/>
              </a:lnSpc>
            </a:pPr>
            <a:endParaRPr/>
          </a:p>
        </p:txBody>
      </p:sp>
      <p:sp>
        <p:nvSpPr>
          <p:cNvPr id="6" name="TextBox 6"/>
          <p:cNvSpPr txBox="1"/>
          <p:nvPr/>
        </p:nvSpPr>
        <p:spPr>
          <a:xfrm>
            <a:off x="1028700" y="3711437"/>
            <a:ext cx="6083611" cy="952568"/>
          </a:xfrm>
          <a:prstGeom prst="rect">
            <a:avLst/>
          </a:prstGeom>
        </p:spPr>
        <p:txBody>
          <a:bodyPr lIns="0" tIns="0" rIns="0" bIns="0" rtlCol="0" anchor="t">
            <a:spAutoFit/>
          </a:bodyPr>
          <a:lstStyle/>
          <a:p>
            <a:pPr algn="l">
              <a:lnSpc>
                <a:spcPts val="8400"/>
              </a:lnSpc>
            </a:pPr>
            <a:r>
              <a:rPr lang="en-US" sz="6000" b="1" dirty="0">
                <a:solidFill>
                  <a:srgbClr val="000F73"/>
                </a:solidFill>
                <a:latin typeface="Henry Sans Bold" panose="02010803040501010106" pitchFamily="2" charset="0"/>
                <a:ea typeface="Henry Sans 1 Bold"/>
                <a:cs typeface="Henry Sans 1 Bold"/>
                <a:sym typeface="Henry Sans 1 Bold"/>
              </a:rPr>
              <a:t>JEFFREY C. LIM</a:t>
            </a:r>
          </a:p>
        </p:txBody>
      </p:sp>
      <p:sp>
        <p:nvSpPr>
          <p:cNvPr id="7" name="AutoShape 7"/>
          <p:cNvSpPr/>
          <p:nvPr/>
        </p:nvSpPr>
        <p:spPr>
          <a:xfrm>
            <a:off x="1028700" y="4946543"/>
            <a:ext cx="11394606" cy="0"/>
          </a:xfrm>
          <a:prstGeom prst="line">
            <a:avLst/>
          </a:prstGeom>
          <a:ln w="38100" cap="flat">
            <a:solidFill>
              <a:srgbClr val="1A2C9D"/>
            </a:solidFill>
            <a:prstDash val="solid"/>
            <a:headEnd type="none" w="sm" len="sm"/>
            <a:tailEnd type="none" w="sm" len="sm"/>
          </a:ln>
        </p:spPr>
        <p:txBody>
          <a:bodyPr/>
          <a:lstStyle/>
          <a:p>
            <a:endParaRPr lang="en-PH"/>
          </a:p>
        </p:txBody>
      </p:sp>
      <p:sp>
        <p:nvSpPr>
          <p:cNvPr id="9" name="TextBox 9"/>
          <p:cNvSpPr txBox="1"/>
          <p:nvPr/>
        </p:nvSpPr>
        <p:spPr>
          <a:xfrm>
            <a:off x="1028700" y="5260868"/>
            <a:ext cx="3229388" cy="756617"/>
          </a:xfrm>
          <a:prstGeom prst="rect">
            <a:avLst/>
          </a:prstGeom>
        </p:spPr>
        <p:txBody>
          <a:bodyPr lIns="0" tIns="0" rIns="0" bIns="0" rtlCol="0" anchor="t">
            <a:spAutoFit/>
          </a:bodyPr>
          <a:lstStyle/>
          <a:p>
            <a:pPr algn="l">
              <a:lnSpc>
                <a:spcPts val="5939"/>
              </a:lnSpc>
            </a:pPr>
            <a:r>
              <a:rPr lang="en-US" sz="6000" dirty="0">
                <a:solidFill>
                  <a:srgbClr val="000F73"/>
                </a:solidFill>
                <a:latin typeface="Henry Sans" panose="02010503040501010106" pitchFamily="2" charset="0"/>
                <a:ea typeface="Henry Sans 1"/>
                <a:cs typeface="Henry Sans 1"/>
                <a:sym typeface="Henry Sans 1"/>
              </a:rPr>
              <a:t>President</a:t>
            </a:r>
          </a:p>
        </p:txBody>
      </p:sp>
      <p:sp>
        <p:nvSpPr>
          <p:cNvPr id="10" name="Freeform 10"/>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sp>
        <p:nvSpPr>
          <p:cNvPr id="11" name="TextBox 11"/>
          <p:cNvSpPr txBox="1"/>
          <p:nvPr/>
        </p:nvSpPr>
        <p:spPr>
          <a:xfrm>
            <a:off x="959782" y="1048503"/>
            <a:ext cx="9010578" cy="718145"/>
          </a:xfrm>
          <a:prstGeom prst="rect">
            <a:avLst/>
          </a:prstGeom>
        </p:spPr>
        <p:txBody>
          <a:bodyPr lIns="0" tIns="0" rIns="0" bIns="0" rtlCol="0" anchor="t">
            <a:spAutoFit/>
          </a:bodyPr>
          <a:lstStyle/>
          <a:p>
            <a:pPr algn="l">
              <a:lnSpc>
                <a:spcPts val="5640"/>
              </a:lnSpc>
            </a:pPr>
            <a:r>
              <a:rPr lang="en-US" sz="6000" b="1" dirty="0">
                <a:solidFill>
                  <a:srgbClr val="FFFFFF"/>
                </a:solidFill>
                <a:latin typeface="Henry Sans Bold" panose="02010803040501010106" pitchFamily="2" charset="0"/>
                <a:ea typeface="Henry Sans 1 Bold"/>
                <a:cs typeface="Henry Sans 1 Bold"/>
                <a:sym typeface="Henry Sans 1 Bold"/>
              </a:rPr>
              <a:t>CLOSING REMARKS</a:t>
            </a:r>
          </a:p>
        </p:txBody>
      </p:sp>
      <p:sp>
        <p:nvSpPr>
          <p:cNvPr id="12" name="TextBox 12"/>
          <p:cNvSpPr txBox="1"/>
          <p:nvPr/>
        </p:nvSpPr>
        <p:spPr>
          <a:xfrm>
            <a:off x="936693" y="9201151"/>
            <a:ext cx="4349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23</a:t>
            </a:r>
          </a:p>
        </p:txBody>
      </p:sp>
      <p:sp>
        <p:nvSpPr>
          <p:cNvPr id="14" name="TextBox 13">
            <a:extLst>
              <a:ext uri="{FF2B5EF4-FFF2-40B4-BE49-F238E27FC236}">
                <a16:creationId xmlns:a16="http://schemas.microsoft.com/office/drawing/2014/main" id="{4E5C6350-670D-E54C-E2A1-6AA107E4E23D}"/>
              </a:ext>
            </a:extLst>
          </p:cNvPr>
          <p:cNvSpPr txBox="1"/>
          <p:nvPr/>
        </p:nvSpPr>
        <p:spPr>
          <a:xfrm>
            <a:off x="7439530" y="5650066"/>
            <a:ext cx="5490042" cy="584775"/>
          </a:xfrm>
          <a:prstGeom prst="rect">
            <a:avLst/>
          </a:prstGeom>
          <a:solidFill>
            <a:srgbClr val="FF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solidFill>
                  <a:schemeClr val="bg1"/>
                </a:solidFill>
                <a:latin typeface="Henry Sans"/>
                <a:ea typeface="Calibri"/>
                <a:cs typeface="Calibri"/>
              </a:rPr>
              <a:t>Replace JCL photo </a:t>
            </a:r>
          </a:p>
        </p:txBody>
      </p:sp>
      <p:sp>
        <p:nvSpPr>
          <p:cNvPr id="16" name="Freeform 2">
            <a:extLst>
              <a:ext uri="{FF2B5EF4-FFF2-40B4-BE49-F238E27FC236}">
                <a16:creationId xmlns:a16="http://schemas.microsoft.com/office/drawing/2014/main" id="{085E3DBC-2838-FBB3-2534-080A8F361585}"/>
              </a:ext>
            </a:extLst>
          </p:cNvPr>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4"/>
            <a:stretch>
              <a:fillRect l="-10075" t="-9999"/>
            </a:stretch>
          </a:blipFill>
        </p:spPr>
        <p:txBody>
          <a:bodyPr/>
          <a:lstStyle/>
          <a:p>
            <a:endParaRPr lang="en-PH"/>
          </a:p>
        </p:txBody>
      </p:sp>
      <p:grpSp>
        <p:nvGrpSpPr>
          <p:cNvPr id="20" name="Group 3">
            <a:extLst>
              <a:ext uri="{FF2B5EF4-FFF2-40B4-BE49-F238E27FC236}">
                <a16:creationId xmlns:a16="http://schemas.microsoft.com/office/drawing/2014/main" id="{48D92A89-2F38-6B8F-EA37-1876FE3D71B3}"/>
              </a:ext>
            </a:extLst>
          </p:cNvPr>
          <p:cNvGrpSpPr/>
          <p:nvPr/>
        </p:nvGrpSpPr>
        <p:grpSpPr>
          <a:xfrm>
            <a:off x="0" y="-38100"/>
            <a:ext cx="18288000" cy="7204113"/>
            <a:chOff x="0" y="0"/>
            <a:chExt cx="4816593" cy="1897379"/>
          </a:xfrm>
        </p:grpSpPr>
        <p:sp>
          <p:nvSpPr>
            <p:cNvPr id="18" name="Freeform 4">
              <a:extLst>
                <a:ext uri="{FF2B5EF4-FFF2-40B4-BE49-F238E27FC236}">
                  <a16:creationId xmlns:a16="http://schemas.microsoft.com/office/drawing/2014/main" id="{2A0EA55A-192B-DD00-9A8F-4EA06124CE5C}"/>
                </a:ext>
              </a:extLst>
            </p:cNvPr>
            <p:cNvSpPr/>
            <p:nvPr/>
          </p:nvSpPr>
          <p:spPr>
            <a:xfrm>
              <a:off x="0" y="0"/>
              <a:ext cx="4816592" cy="1897379"/>
            </a:xfrm>
            <a:custGeom>
              <a:avLst/>
              <a:gdLst/>
              <a:ahLst/>
              <a:cxnLst/>
              <a:rect l="l" t="t" r="r" b="b"/>
              <a:pathLst>
                <a:path w="4816592" h="1897379">
                  <a:moveTo>
                    <a:pt x="0" y="0"/>
                  </a:moveTo>
                  <a:lnTo>
                    <a:pt x="4816592" y="0"/>
                  </a:lnTo>
                  <a:lnTo>
                    <a:pt x="4816592" y="1897379"/>
                  </a:lnTo>
                  <a:lnTo>
                    <a:pt x="0" y="1897379"/>
                  </a:lnTo>
                  <a:close/>
                </a:path>
              </a:pathLst>
            </a:custGeom>
            <a:solidFill>
              <a:srgbClr val="FDFEFF"/>
            </a:solidFill>
          </p:spPr>
          <p:txBody>
            <a:bodyPr/>
            <a:lstStyle/>
            <a:p>
              <a:endParaRPr lang="en-PH" dirty="0"/>
            </a:p>
          </p:txBody>
        </p:sp>
        <p:sp>
          <p:nvSpPr>
            <p:cNvPr id="19" name="TextBox 5">
              <a:extLst>
                <a:ext uri="{FF2B5EF4-FFF2-40B4-BE49-F238E27FC236}">
                  <a16:creationId xmlns:a16="http://schemas.microsoft.com/office/drawing/2014/main" id="{F9057CE2-CDE1-E42A-BB6D-7EB68FD1020D}"/>
                </a:ext>
              </a:extLst>
            </p:cNvPr>
            <p:cNvSpPr txBox="1"/>
            <p:nvPr/>
          </p:nvSpPr>
          <p:spPr>
            <a:xfrm>
              <a:off x="0" y="57150"/>
              <a:ext cx="4816593" cy="1840228"/>
            </a:xfrm>
            <a:prstGeom prst="rect">
              <a:avLst/>
            </a:prstGeom>
          </p:spPr>
          <p:txBody>
            <a:bodyPr lIns="50800" tIns="50800" rIns="50800" bIns="50800" rtlCol="0" anchor="ctr"/>
            <a:lstStyle/>
            <a:p>
              <a:pPr algn="ctr">
                <a:lnSpc>
                  <a:spcPts val="2444"/>
                </a:lnSpc>
              </a:pPr>
              <a:endParaRPr/>
            </a:p>
          </p:txBody>
        </p:sp>
      </p:grpSp>
      <p:pic>
        <p:nvPicPr>
          <p:cNvPr id="17" name="Picture 16">
            <a:extLst>
              <a:ext uri="{FF2B5EF4-FFF2-40B4-BE49-F238E27FC236}">
                <a16:creationId xmlns:a16="http://schemas.microsoft.com/office/drawing/2014/main" id="{2D997D02-275C-56E7-4A18-0625A078F57B}"/>
              </a:ext>
            </a:extLst>
          </p:cNvPr>
          <p:cNvPicPr>
            <a:picLocks noChangeAspect="1"/>
          </p:cNvPicPr>
          <p:nvPr/>
        </p:nvPicPr>
        <p:blipFill>
          <a:blip r:embed="rId5">
            <a:extLst>
              <a:ext uri="{28A0092B-C50C-407E-A947-70E740481C1C}">
                <a14:useLocalDpi xmlns:a14="http://schemas.microsoft.com/office/drawing/2010/main" val="0"/>
              </a:ext>
            </a:extLst>
          </a:blip>
          <a:srcRect l="33222" r="31773"/>
          <a:stretch>
            <a:fillRect/>
          </a:stretch>
        </p:blipFill>
        <p:spPr>
          <a:xfrm>
            <a:off x="9753600" y="-36814"/>
            <a:ext cx="6400800" cy="10285714"/>
          </a:xfrm>
          <a:prstGeom prst="rect">
            <a:avLst/>
          </a:prstGeom>
        </p:spPr>
      </p:pic>
      <p:sp>
        <p:nvSpPr>
          <p:cNvPr id="22" name="TextBox 12">
            <a:extLst>
              <a:ext uri="{FF2B5EF4-FFF2-40B4-BE49-F238E27FC236}">
                <a16:creationId xmlns:a16="http://schemas.microsoft.com/office/drawing/2014/main" id="{128F828E-9254-4D23-92CF-0122DFFB6E9F}"/>
              </a:ext>
            </a:extLst>
          </p:cNvPr>
          <p:cNvSpPr txBox="1"/>
          <p:nvPr/>
        </p:nvSpPr>
        <p:spPr>
          <a:xfrm>
            <a:off x="1024424" y="4934739"/>
            <a:ext cx="2684012" cy="846386"/>
          </a:xfrm>
          <a:prstGeom prst="rect">
            <a:avLst/>
          </a:prstGeom>
        </p:spPr>
        <p:txBody>
          <a:bodyPr wrap="square" lIns="0" tIns="0" rIns="0" bIns="0" rtlCol="0" anchor="t">
            <a:spAutoFit/>
          </a:bodyPr>
          <a:lstStyle/>
          <a:p>
            <a:r>
              <a:rPr lang="en-US" sz="3000" b="1" dirty="0">
                <a:solidFill>
                  <a:srgbClr val="000F73"/>
                </a:solidFill>
                <a:latin typeface="Henry Sans Bold" panose="02010803040501010106" pitchFamily="2" charset="0"/>
                <a:sym typeface="Henry Sans 1 Bold"/>
              </a:rPr>
              <a:t>JEFFREY C. LIM</a:t>
            </a:r>
          </a:p>
          <a:p>
            <a:r>
              <a:rPr lang="en-US" sz="2500" dirty="0">
                <a:solidFill>
                  <a:srgbClr val="000F73"/>
                </a:solidFill>
                <a:latin typeface="Henry Sans Light" panose="02010303040501010106" pitchFamily="2" charset="0"/>
                <a:sym typeface="Henry Sans 1 Bold"/>
              </a:rPr>
              <a:t>President</a:t>
            </a:r>
          </a:p>
        </p:txBody>
      </p:sp>
      <p:sp>
        <p:nvSpPr>
          <p:cNvPr id="8" name="TextBox 5">
            <a:extLst>
              <a:ext uri="{FF2B5EF4-FFF2-40B4-BE49-F238E27FC236}">
                <a16:creationId xmlns:a16="http://schemas.microsoft.com/office/drawing/2014/main" id="{B6F2E7E2-9FB1-0101-2F74-5469F26FCC4C}"/>
              </a:ext>
            </a:extLst>
          </p:cNvPr>
          <p:cNvSpPr txBox="1"/>
          <p:nvPr/>
        </p:nvSpPr>
        <p:spPr>
          <a:xfrm>
            <a:off x="1028700" y="1698201"/>
            <a:ext cx="4914900" cy="1846659"/>
          </a:xfrm>
          <a:prstGeom prst="rect">
            <a:avLst/>
          </a:prstGeom>
        </p:spPr>
        <p:txBody>
          <a:bodyPr wrap="square" lIns="0" tIns="0" rIns="0" bIns="0" rtlCol="0" anchor="t">
            <a:spAutoFit/>
          </a:bodyPr>
          <a:lstStyle/>
          <a:p>
            <a:r>
              <a:rPr lang="en-US" sz="6000" b="1" dirty="0">
                <a:solidFill>
                  <a:srgbClr val="000F73"/>
                </a:solidFill>
                <a:latin typeface="Henry Sans Bold" panose="02010803040501010106" pitchFamily="2" charset="0"/>
                <a:ea typeface="Henry Sans 2 Bold"/>
                <a:cs typeface="Henry Sans 2 Bold"/>
                <a:sym typeface="Henry Sans 2 Bold"/>
              </a:rPr>
              <a:t>CLOSING REMARKS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11265-B85E-4F32-7DB8-24C9DA60A3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1A34280-EB52-7126-BF6F-1035141A49F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PH"/>
          </a:p>
        </p:txBody>
      </p:sp>
      <p:sp>
        <p:nvSpPr>
          <p:cNvPr id="3" name="Freeform 3">
            <a:extLst>
              <a:ext uri="{FF2B5EF4-FFF2-40B4-BE49-F238E27FC236}">
                <a16:creationId xmlns:a16="http://schemas.microsoft.com/office/drawing/2014/main" id="{2D123A6C-EC6B-E73A-AAB6-4108B7211554}"/>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3"/>
            <a:stretch>
              <a:fillRect/>
            </a:stretch>
          </a:blipFill>
        </p:spPr>
        <p:txBody>
          <a:bodyPr/>
          <a:lstStyle/>
          <a:p>
            <a:endParaRPr lang="en-PH"/>
          </a:p>
        </p:txBody>
      </p:sp>
      <p:grpSp>
        <p:nvGrpSpPr>
          <p:cNvPr id="7" name="Group 7">
            <a:extLst>
              <a:ext uri="{FF2B5EF4-FFF2-40B4-BE49-F238E27FC236}">
                <a16:creationId xmlns:a16="http://schemas.microsoft.com/office/drawing/2014/main" id="{E2992D14-546A-9C9D-D773-1F33907B1630}"/>
              </a:ext>
            </a:extLst>
          </p:cNvPr>
          <p:cNvGrpSpPr/>
          <p:nvPr/>
        </p:nvGrpSpPr>
        <p:grpSpPr>
          <a:xfrm>
            <a:off x="897026" y="5299744"/>
            <a:ext cx="5314374" cy="3424455"/>
            <a:chOff x="0" y="0"/>
            <a:chExt cx="1399670" cy="901914"/>
          </a:xfrm>
        </p:grpSpPr>
        <p:sp>
          <p:nvSpPr>
            <p:cNvPr id="8" name="Freeform 8">
              <a:extLst>
                <a:ext uri="{FF2B5EF4-FFF2-40B4-BE49-F238E27FC236}">
                  <a16:creationId xmlns:a16="http://schemas.microsoft.com/office/drawing/2014/main" id="{AF1112E3-E439-FBDC-5968-0836230D544D}"/>
                </a:ext>
              </a:extLst>
            </p:cNvPr>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dirty="0"/>
            </a:p>
          </p:txBody>
        </p:sp>
        <p:sp>
          <p:nvSpPr>
            <p:cNvPr id="9" name="TextBox 9">
              <a:extLst>
                <a:ext uri="{FF2B5EF4-FFF2-40B4-BE49-F238E27FC236}">
                  <a16:creationId xmlns:a16="http://schemas.microsoft.com/office/drawing/2014/main" id="{E1418E5C-D675-5CD8-2EC2-5AF207313D75}"/>
                </a:ext>
              </a:extLst>
            </p:cNvPr>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grpSp>
        <p:nvGrpSpPr>
          <p:cNvPr id="10" name="Group 10">
            <a:extLst>
              <a:ext uri="{FF2B5EF4-FFF2-40B4-BE49-F238E27FC236}">
                <a16:creationId xmlns:a16="http://schemas.microsoft.com/office/drawing/2014/main" id="{4E9B9157-A5B4-0CA7-2F11-516A1E7ACC93}"/>
              </a:ext>
            </a:extLst>
          </p:cNvPr>
          <p:cNvGrpSpPr/>
          <p:nvPr/>
        </p:nvGrpSpPr>
        <p:grpSpPr>
          <a:xfrm>
            <a:off x="6420949" y="5299744"/>
            <a:ext cx="5314374" cy="3424455"/>
            <a:chOff x="0" y="0"/>
            <a:chExt cx="1399670" cy="901914"/>
          </a:xfrm>
        </p:grpSpPr>
        <p:sp>
          <p:nvSpPr>
            <p:cNvPr id="11" name="Freeform 11">
              <a:extLst>
                <a:ext uri="{FF2B5EF4-FFF2-40B4-BE49-F238E27FC236}">
                  <a16:creationId xmlns:a16="http://schemas.microsoft.com/office/drawing/2014/main" id="{CAB734F1-702B-B7D0-BAFE-3A6EF23B2B61}"/>
                </a:ext>
              </a:extLst>
            </p:cNvPr>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12" name="TextBox 12">
              <a:extLst>
                <a:ext uri="{FF2B5EF4-FFF2-40B4-BE49-F238E27FC236}">
                  <a16:creationId xmlns:a16="http://schemas.microsoft.com/office/drawing/2014/main" id="{F2D05EBE-1681-9C98-73B6-810F61624131}"/>
                </a:ext>
              </a:extLst>
            </p:cNvPr>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grpSp>
        <p:nvGrpSpPr>
          <p:cNvPr id="13" name="Group 13">
            <a:extLst>
              <a:ext uri="{FF2B5EF4-FFF2-40B4-BE49-F238E27FC236}">
                <a16:creationId xmlns:a16="http://schemas.microsoft.com/office/drawing/2014/main" id="{1C8851C2-7841-7B8A-191D-5E050CE69C38}"/>
              </a:ext>
            </a:extLst>
          </p:cNvPr>
          <p:cNvGrpSpPr/>
          <p:nvPr/>
        </p:nvGrpSpPr>
        <p:grpSpPr>
          <a:xfrm>
            <a:off x="11944926" y="5277136"/>
            <a:ext cx="5314374" cy="3424455"/>
            <a:chOff x="0" y="0"/>
            <a:chExt cx="1399670" cy="901914"/>
          </a:xfrm>
        </p:grpSpPr>
        <p:sp>
          <p:nvSpPr>
            <p:cNvPr id="14" name="Freeform 14">
              <a:extLst>
                <a:ext uri="{FF2B5EF4-FFF2-40B4-BE49-F238E27FC236}">
                  <a16:creationId xmlns:a16="http://schemas.microsoft.com/office/drawing/2014/main" id="{65DC56AC-87AF-0CE2-745A-616E4AFC0577}"/>
                </a:ext>
              </a:extLst>
            </p:cNvPr>
            <p:cNvSpPr/>
            <p:nvPr/>
          </p:nvSpPr>
          <p:spPr>
            <a:xfrm>
              <a:off x="0" y="0"/>
              <a:ext cx="1399670" cy="901914"/>
            </a:xfrm>
            <a:custGeom>
              <a:avLst/>
              <a:gdLst/>
              <a:ahLst/>
              <a:cxnLst/>
              <a:rect l="l" t="t" r="r" b="b"/>
              <a:pathLst>
                <a:path w="1399670" h="901914">
                  <a:moveTo>
                    <a:pt x="0" y="0"/>
                  </a:moveTo>
                  <a:lnTo>
                    <a:pt x="1399670" y="0"/>
                  </a:lnTo>
                  <a:lnTo>
                    <a:pt x="1399670" y="901914"/>
                  </a:lnTo>
                  <a:lnTo>
                    <a:pt x="0" y="901914"/>
                  </a:lnTo>
                  <a:close/>
                </a:path>
              </a:pathLst>
            </a:custGeom>
            <a:solidFill>
              <a:srgbClr val="FDFEFF"/>
            </a:solidFill>
          </p:spPr>
          <p:txBody>
            <a:bodyPr/>
            <a:lstStyle/>
            <a:p>
              <a:endParaRPr lang="en-PH"/>
            </a:p>
          </p:txBody>
        </p:sp>
        <p:sp>
          <p:nvSpPr>
            <p:cNvPr id="15" name="TextBox 15">
              <a:extLst>
                <a:ext uri="{FF2B5EF4-FFF2-40B4-BE49-F238E27FC236}">
                  <a16:creationId xmlns:a16="http://schemas.microsoft.com/office/drawing/2014/main" id="{B5762B09-E984-5E37-11D3-1EC291AC788D}"/>
                </a:ext>
              </a:extLst>
            </p:cNvPr>
            <p:cNvSpPr txBox="1"/>
            <p:nvPr/>
          </p:nvSpPr>
          <p:spPr>
            <a:xfrm>
              <a:off x="0" y="0"/>
              <a:ext cx="1399670" cy="901914"/>
            </a:xfrm>
            <a:prstGeom prst="rect">
              <a:avLst/>
            </a:prstGeom>
          </p:spPr>
          <p:txBody>
            <a:bodyPr lIns="50800" tIns="50800" rIns="50800" bIns="50800" rtlCol="0" anchor="ctr"/>
            <a:lstStyle/>
            <a:p>
              <a:pPr algn="ctr">
                <a:lnSpc>
                  <a:spcPts val="2897"/>
                </a:lnSpc>
              </a:pPr>
              <a:endParaRPr/>
            </a:p>
          </p:txBody>
        </p:sp>
      </p:grpSp>
      <p:sp>
        <p:nvSpPr>
          <p:cNvPr id="29" name="TextBox 29">
            <a:extLst>
              <a:ext uri="{FF2B5EF4-FFF2-40B4-BE49-F238E27FC236}">
                <a16:creationId xmlns:a16="http://schemas.microsoft.com/office/drawing/2014/main" id="{3F59D3D4-F5F5-405C-62AE-3A961516DD67}"/>
              </a:ext>
            </a:extLst>
          </p:cNvPr>
          <p:cNvSpPr txBox="1"/>
          <p:nvPr/>
        </p:nvSpPr>
        <p:spPr>
          <a:xfrm>
            <a:off x="1028700" y="4355840"/>
            <a:ext cx="3848100" cy="471668"/>
          </a:xfrm>
          <a:prstGeom prst="rect">
            <a:avLst/>
          </a:prstGeom>
        </p:spPr>
        <p:txBody>
          <a:bodyPr wrap="square" lIns="0" tIns="0" rIns="0" bIns="0" rtlCol="0" anchor="t">
            <a:spAutoFit/>
          </a:bodyPr>
          <a:lstStyle/>
          <a:p>
            <a:pPr algn="l">
              <a:lnSpc>
                <a:spcPts val="3419"/>
              </a:lnSpc>
            </a:pPr>
            <a:r>
              <a:rPr lang="en-US" sz="6000" b="1" dirty="0">
                <a:solidFill>
                  <a:srgbClr val="FDFEFF"/>
                </a:solidFill>
                <a:latin typeface="Henry Sans Bold" panose="02010803040501010106" pitchFamily="2" charset="0"/>
                <a:ea typeface="Henry Sans 2 Bold"/>
                <a:cs typeface="Henry Sans 2 Bold"/>
                <a:sym typeface="Henry Sans 2 Bold"/>
              </a:rPr>
              <a:t>APPENDIX</a:t>
            </a:r>
          </a:p>
        </p:txBody>
      </p:sp>
      <p:sp>
        <p:nvSpPr>
          <p:cNvPr id="35" name="TextBox 35">
            <a:extLst>
              <a:ext uri="{FF2B5EF4-FFF2-40B4-BE49-F238E27FC236}">
                <a16:creationId xmlns:a16="http://schemas.microsoft.com/office/drawing/2014/main" id="{49EE02C5-637E-5C69-06CA-D5DB03A14DC4}"/>
              </a:ext>
            </a:extLst>
          </p:cNvPr>
          <p:cNvSpPr txBox="1"/>
          <p:nvPr/>
        </p:nvSpPr>
        <p:spPr>
          <a:xfrm>
            <a:off x="1035053" y="9201150"/>
            <a:ext cx="56514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25</a:t>
            </a:r>
          </a:p>
        </p:txBody>
      </p:sp>
      <p:pic>
        <p:nvPicPr>
          <p:cNvPr id="38" name="Picture 37">
            <a:extLst>
              <a:ext uri="{FF2B5EF4-FFF2-40B4-BE49-F238E27FC236}">
                <a16:creationId xmlns:a16="http://schemas.microsoft.com/office/drawing/2014/main" id="{DD85D37A-AC72-56B0-8281-C192E010D161}"/>
              </a:ext>
            </a:extLst>
          </p:cNvPr>
          <p:cNvPicPr>
            <a:picLocks noChangeAspect="1"/>
          </p:cNvPicPr>
          <p:nvPr/>
        </p:nvPicPr>
        <p:blipFill>
          <a:blip r:embed="rId4" cstate="print">
            <a:extLst>
              <a:ext uri="{28A0092B-C50C-407E-A947-70E740481C1C}">
                <a14:useLocalDpi xmlns:a14="http://schemas.microsoft.com/office/drawing/2010/main" val="0"/>
              </a:ext>
            </a:extLst>
          </a:blip>
          <a:srcRect l="4342" r="6325" b="27137"/>
          <a:stretch>
            <a:fillRect/>
          </a:stretch>
        </p:blipFill>
        <p:spPr>
          <a:xfrm>
            <a:off x="896972" y="6285999"/>
            <a:ext cx="5300820" cy="2438200"/>
          </a:xfrm>
          <a:prstGeom prst="rect">
            <a:avLst/>
          </a:prstGeom>
        </p:spPr>
      </p:pic>
      <p:sp>
        <p:nvSpPr>
          <p:cNvPr id="31" name="TextBox 31">
            <a:extLst>
              <a:ext uri="{FF2B5EF4-FFF2-40B4-BE49-F238E27FC236}">
                <a16:creationId xmlns:a16="http://schemas.microsoft.com/office/drawing/2014/main" id="{F13FCE59-1CD4-37A7-617F-AB2724D1B4FD}"/>
              </a:ext>
            </a:extLst>
          </p:cNvPr>
          <p:cNvSpPr txBox="1"/>
          <p:nvPr/>
        </p:nvSpPr>
        <p:spPr>
          <a:xfrm>
            <a:off x="1193686" y="5600700"/>
            <a:ext cx="3054987" cy="846386"/>
          </a:xfrm>
          <a:prstGeom prst="rect">
            <a:avLst/>
          </a:prstGeom>
        </p:spPr>
        <p:txBody>
          <a:bodyPr wrap="square" lIns="0" tIns="0" rIns="0" bIns="0" rtlCol="0" anchor="t">
            <a:spAutoFit/>
          </a:bodyPr>
          <a:lstStyle/>
          <a:p>
            <a:pPr>
              <a:lnSpc>
                <a:spcPts val="3300"/>
              </a:lnSpc>
            </a:pPr>
            <a:r>
              <a:rPr lang="en-US" sz="3000" dirty="0">
                <a:solidFill>
                  <a:srgbClr val="002060"/>
                </a:solidFill>
                <a:latin typeface="Henry Sans"/>
                <a:ea typeface="Calibri"/>
                <a:cs typeface="Calibri"/>
                <a:sym typeface="Henry Sans 1"/>
              </a:rPr>
              <a:t>FINANCIAL STATEMENTS</a:t>
            </a:r>
          </a:p>
        </p:txBody>
      </p:sp>
      <p:sp>
        <p:nvSpPr>
          <p:cNvPr id="32" name="TextBox 32">
            <a:extLst>
              <a:ext uri="{FF2B5EF4-FFF2-40B4-BE49-F238E27FC236}">
                <a16:creationId xmlns:a16="http://schemas.microsoft.com/office/drawing/2014/main" id="{75D36B04-3264-4527-0808-4693ECC97137}"/>
              </a:ext>
            </a:extLst>
          </p:cNvPr>
          <p:cNvSpPr txBox="1"/>
          <p:nvPr/>
        </p:nvSpPr>
        <p:spPr>
          <a:xfrm>
            <a:off x="1212213" y="6601147"/>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26</a:t>
            </a:r>
          </a:p>
        </p:txBody>
      </p:sp>
      <p:pic>
        <p:nvPicPr>
          <p:cNvPr id="40" name="Picture 39">
            <a:extLst>
              <a:ext uri="{FF2B5EF4-FFF2-40B4-BE49-F238E27FC236}">
                <a16:creationId xmlns:a16="http://schemas.microsoft.com/office/drawing/2014/main" id="{4B1DC3E4-9621-ACDA-68D8-3ECCF71FBA98}"/>
              </a:ext>
            </a:extLst>
          </p:cNvPr>
          <p:cNvPicPr>
            <a:picLocks noChangeAspect="1"/>
          </p:cNvPicPr>
          <p:nvPr/>
        </p:nvPicPr>
        <p:blipFill>
          <a:blip r:embed="rId5" cstate="print">
            <a:extLst>
              <a:ext uri="{28A0092B-C50C-407E-A947-70E740481C1C}">
                <a14:useLocalDpi xmlns:a14="http://schemas.microsoft.com/office/drawing/2010/main" val="0"/>
              </a:ext>
            </a:extLst>
          </a:blip>
          <a:srcRect l="16640" t="-10130" r="11714" b="44449"/>
          <a:stretch>
            <a:fillRect/>
          </a:stretch>
        </p:blipFill>
        <p:spPr>
          <a:xfrm>
            <a:off x="6420895" y="6070466"/>
            <a:ext cx="5281769" cy="2631126"/>
          </a:xfrm>
          <a:prstGeom prst="rect">
            <a:avLst/>
          </a:prstGeom>
        </p:spPr>
      </p:pic>
      <p:sp>
        <p:nvSpPr>
          <p:cNvPr id="28" name="TextBox 28">
            <a:extLst>
              <a:ext uri="{FF2B5EF4-FFF2-40B4-BE49-F238E27FC236}">
                <a16:creationId xmlns:a16="http://schemas.microsoft.com/office/drawing/2014/main" id="{0236C5D7-9E5D-01AA-7F61-ECCA9C7A1D25}"/>
              </a:ext>
            </a:extLst>
          </p:cNvPr>
          <p:cNvSpPr txBox="1"/>
          <p:nvPr/>
        </p:nvSpPr>
        <p:spPr>
          <a:xfrm>
            <a:off x="6854891" y="5619083"/>
            <a:ext cx="3642182" cy="846386"/>
          </a:xfrm>
          <a:prstGeom prst="rect">
            <a:avLst/>
          </a:prstGeom>
        </p:spPr>
        <p:txBody>
          <a:bodyPr wrap="square" lIns="0" tIns="0" rIns="0" bIns="0" rtlCol="0" anchor="t">
            <a:spAutoFit/>
          </a:bodyPr>
          <a:lstStyle/>
          <a:p>
            <a:pPr>
              <a:lnSpc>
                <a:spcPts val="3300"/>
              </a:lnSpc>
            </a:pPr>
            <a:r>
              <a:rPr lang="en-US" sz="3000" dirty="0">
                <a:solidFill>
                  <a:srgbClr val="002060"/>
                </a:solidFill>
                <a:latin typeface="Henry Sans"/>
                <a:ea typeface="Calibri"/>
                <a:cs typeface="Calibri"/>
                <a:sym typeface="Henry Sans 1"/>
              </a:rPr>
              <a:t>OTHER BUSINESS UPDATES</a:t>
            </a:r>
          </a:p>
        </p:txBody>
      </p:sp>
      <p:sp>
        <p:nvSpPr>
          <p:cNvPr id="33" name="TextBox 33">
            <a:extLst>
              <a:ext uri="{FF2B5EF4-FFF2-40B4-BE49-F238E27FC236}">
                <a16:creationId xmlns:a16="http://schemas.microsoft.com/office/drawing/2014/main" id="{7C9A97E3-327A-BF3D-F192-BDED0A8CF427}"/>
              </a:ext>
            </a:extLst>
          </p:cNvPr>
          <p:cNvSpPr txBox="1"/>
          <p:nvPr/>
        </p:nvSpPr>
        <p:spPr>
          <a:xfrm>
            <a:off x="6858000" y="6601147"/>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29</a:t>
            </a:r>
          </a:p>
        </p:txBody>
      </p:sp>
      <p:sp>
        <p:nvSpPr>
          <p:cNvPr id="30" name="TextBox 30">
            <a:extLst>
              <a:ext uri="{FF2B5EF4-FFF2-40B4-BE49-F238E27FC236}">
                <a16:creationId xmlns:a16="http://schemas.microsoft.com/office/drawing/2014/main" id="{ABF995C4-1F7E-B752-9419-3946F76EA0BB}"/>
              </a:ext>
            </a:extLst>
          </p:cNvPr>
          <p:cNvSpPr txBox="1"/>
          <p:nvPr/>
        </p:nvSpPr>
        <p:spPr>
          <a:xfrm>
            <a:off x="12325873" y="5619083"/>
            <a:ext cx="2533127" cy="846386"/>
          </a:xfrm>
          <a:prstGeom prst="rect">
            <a:avLst/>
          </a:prstGeom>
        </p:spPr>
        <p:txBody>
          <a:bodyPr wrap="square" lIns="0" tIns="0" rIns="0" bIns="0" rtlCol="0" anchor="t">
            <a:spAutoFit/>
          </a:bodyPr>
          <a:lstStyle/>
          <a:p>
            <a:pPr>
              <a:lnSpc>
                <a:spcPts val="3300"/>
              </a:lnSpc>
            </a:pPr>
            <a:r>
              <a:rPr lang="en-US" sz="3000" dirty="0">
                <a:solidFill>
                  <a:srgbClr val="002060"/>
                </a:solidFill>
                <a:latin typeface="Henry Sans"/>
                <a:ea typeface="Calibri"/>
                <a:cs typeface="Calibri"/>
                <a:sym typeface="Henry Sans 1"/>
              </a:rPr>
              <a:t>ESG HIGHLIGHTS</a:t>
            </a:r>
          </a:p>
        </p:txBody>
      </p:sp>
      <p:pic>
        <p:nvPicPr>
          <p:cNvPr id="48" name="Picture 47">
            <a:extLst>
              <a:ext uri="{FF2B5EF4-FFF2-40B4-BE49-F238E27FC236}">
                <a16:creationId xmlns:a16="http://schemas.microsoft.com/office/drawing/2014/main" id="{39DA42EA-06F8-72F1-0B69-EC2AF122CAFA}"/>
              </a:ext>
            </a:extLst>
          </p:cNvPr>
          <p:cNvPicPr>
            <a:picLocks noChangeAspect="1"/>
          </p:cNvPicPr>
          <p:nvPr/>
        </p:nvPicPr>
        <p:blipFill>
          <a:blip r:embed="rId6" cstate="print">
            <a:extLst>
              <a:ext uri="{28A0092B-C50C-407E-A947-70E740481C1C}">
                <a14:useLocalDpi xmlns:a14="http://schemas.microsoft.com/office/drawing/2010/main" val="0"/>
              </a:ext>
            </a:extLst>
          </a:blip>
          <a:srcRect r="2714" b="35477"/>
          <a:stretch>
            <a:fillRect/>
          </a:stretch>
        </p:blipFill>
        <p:spPr>
          <a:xfrm>
            <a:off x="11944872" y="6742300"/>
            <a:ext cx="5314374" cy="1982600"/>
          </a:xfrm>
          <a:prstGeom prst="rect">
            <a:avLst/>
          </a:prstGeom>
        </p:spPr>
      </p:pic>
      <p:sp>
        <p:nvSpPr>
          <p:cNvPr id="34" name="TextBox 34">
            <a:extLst>
              <a:ext uri="{FF2B5EF4-FFF2-40B4-BE49-F238E27FC236}">
                <a16:creationId xmlns:a16="http://schemas.microsoft.com/office/drawing/2014/main" id="{5BA1205F-DA74-5452-E904-E973BD9F6AD7}"/>
              </a:ext>
            </a:extLst>
          </p:cNvPr>
          <p:cNvSpPr txBox="1"/>
          <p:nvPr/>
        </p:nvSpPr>
        <p:spPr>
          <a:xfrm>
            <a:off x="12344400" y="6601147"/>
            <a:ext cx="867728" cy="294953"/>
          </a:xfrm>
          <a:prstGeom prst="rect">
            <a:avLst/>
          </a:prstGeom>
        </p:spPr>
        <p:txBody>
          <a:bodyPr lIns="0" tIns="0" rIns="0" bIns="0" rtlCol="0" anchor="t">
            <a:spAutoFit/>
          </a:bodyPr>
          <a:lstStyle/>
          <a:p>
            <a:pPr algn="l">
              <a:lnSpc>
                <a:spcPts val="2349"/>
              </a:lnSpc>
            </a:pPr>
            <a:r>
              <a:rPr lang="en-US" sz="2499" spc="-117" dirty="0">
                <a:solidFill>
                  <a:srgbClr val="000F73"/>
                </a:solidFill>
                <a:latin typeface="Henry Sans" panose="02010503040501010106" pitchFamily="2" charset="0"/>
                <a:ea typeface="Henry Sans 1"/>
                <a:cs typeface="Henry Sans 1"/>
                <a:sym typeface="Henry Sans 1"/>
              </a:rPr>
              <a:t>31</a:t>
            </a:r>
          </a:p>
        </p:txBody>
      </p:sp>
    </p:spTree>
    <p:extLst>
      <p:ext uri="{BB962C8B-B14F-4D97-AF65-F5344CB8AC3E}">
        <p14:creationId xmlns:p14="http://schemas.microsoft.com/office/powerpoint/2010/main" val="2493151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0E218-9BD3-62D8-1CE2-E101817A04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E941D0-8256-A419-A2F3-35CF75B1FE8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361E874F-8721-ABC6-D982-54D386BD52DA}"/>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343171CA-15EF-C979-A61C-AC652E7CD2F2}"/>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3BDF161B-60CB-DFDC-9376-A0B780FCEA42}"/>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07740C93-F62A-0487-FDAD-8D91F546C1A1}"/>
              </a:ext>
            </a:extLst>
          </p:cNvPr>
          <p:cNvSpPr/>
          <p:nvPr/>
        </p:nvSpPr>
        <p:spPr>
          <a:xfrm rot="-10800000">
            <a:off x="12706" y="-495692"/>
            <a:ext cx="18275294" cy="11327809"/>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7521ACE8-3238-3C8A-A0BD-7AA31E67F519}"/>
              </a:ext>
            </a:extLst>
          </p:cNvPr>
          <p:cNvGrpSpPr/>
          <p:nvPr/>
        </p:nvGrpSpPr>
        <p:grpSpPr>
          <a:xfrm>
            <a:off x="12706" y="225309"/>
            <a:ext cx="18288000" cy="8911716"/>
            <a:chOff x="0" y="-8671"/>
            <a:chExt cx="4816593" cy="2347119"/>
          </a:xfrm>
        </p:grpSpPr>
        <p:sp>
          <p:nvSpPr>
            <p:cNvPr id="8" name="Freeform 8">
              <a:extLst>
                <a:ext uri="{FF2B5EF4-FFF2-40B4-BE49-F238E27FC236}">
                  <a16:creationId xmlns:a16="http://schemas.microsoft.com/office/drawing/2014/main" id="{1E55CBF1-DA98-A428-E55A-FAE3406A2001}"/>
                </a:ext>
              </a:extLst>
            </p:cNvPr>
            <p:cNvSpPr/>
            <p:nvPr/>
          </p:nvSpPr>
          <p:spPr>
            <a:xfrm>
              <a:off x="0" y="-8671"/>
              <a:ext cx="4816592" cy="2347119"/>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52FDB4AA-8E81-AE58-DA65-8009FDF6604C}"/>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36791F23-1327-8C32-D593-0A5A4F2ECAAC}"/>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2" name="TextBox 12">
            <a:extLst>
              <a:ext uri="{FF2B5EF4-FFF2-40B4-BE49-F238E27FC236}">
                <a16:creationId xmlns:a16="http://schemas.microsoft.com/office/drawing/2014/main" id="{E02BE6EA-973B-1772-6BBD-5B35F5267182}"/>
              </a:ext>
            </a:extLst>
          </p:cNvPr>
          <p:cNvSpPr txBox="1"/>
          <p:nvPr/>
        </p:nvSpPr>
        <p:spPr>
          <a:xfrm>
            <a:off x="914400" y="638567"/>
            <a:ext cx="8610600" cy="718145"/>
          </a:xfrm>
          <a:prstGeom prst="rect">
            <a:avLst/>
          </a:prstGeom>
        </p:spPr>
        <p:txBody>
          <a:bodyPr wrap="square" lIns="0" tIns="0" rIns="0" bIns="0" rtlCol="0" anchor="t">
            <a:spAutoFit/>
          </a:bodyPr>
          <a:lstStyle/>
          <a:p>
            <a:pPr>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INCOME STATEMENT</a:t>
            </a:r>
          </a:p>
        </p:txBody>
      </p:sp>
      <p:sp>
        <p:nvSpPr>
          <p:cNvPr id="13" name="TextBox 13">
            <a:extLst>
              <a:ext uri="{FF2B5EF4-FFF2-40B4-BE49-F238E27FC236}">
                <a16:creationId xmlns:a16="http://schemas.microsoft.com/office/drawing/2014/main" id="{D1DE8693-7F2B-9356-7550-3AA1C6A87011}"/>
              </a:ext>
            </a:extLst>
          </p:cNvPr>
          <p:cNvSpPr txBox="1"/>
          <p:nvPr/>
        </p:nvSpPr>
        <p:spPr>
          <a:xfrm>
            <a:off x="1089094" y="9353550"/>
            <a:ext cx="619130"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26</a:t>
            </a:r>
          </a:p>
        </p:txBody>
      </p:sp>
      <p:sp>
        <p:nvSpPr>
          <p:cNvPr id="58" name="TextBox 29">
            <a:extLst>
              <a:ext uri="{FF2B5EF4-FFF2-40B4-BE49-F238E27FC236}">
                <a16:creationId xmlns:a16="http://schemas.microsoft.com/office/drawing/2014/main" id="{1D544F7E-4157-68A6-007A-52702850AEDB}"/>
              </a:ext>
            </a:extLst>
          </p:cNvPr>
          <p:cNvSpPr txBox="1"/>
          <p:nvPr/>
        </p:nvSpPr>
        <p:spPr>
          <a:xfrm>
            <a:off x="930729" y="1333500"/>
            <a:ext cx="7108580" cy="269304"/>
          </a:xfrm>
          <a:prstGeom prst="rect">
            <a:avLst/>
          </a:prstGeom>
        </p:spPr>
        <p:txBody>
          <a:bodyPr wrap="square" lIns="0" tIns="0" rIns="0" bIns="0" rtlCol="0" anchor="t">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2000" b="0" i="0" u="none" strike="noStrike" kern="1200" cap="none" spc="-4" normalizeH="0" baseline="0" noProof="0" dirty="0">
                <a:ln>
                  <a:noFill/>
                </a:ln>
                <a:solidFill>
                  <a:srgbClr val="000F73"/>
                </a:solidFill>
                <a:effectLst/>
                <a:uLnTx/>
                <a:uFillTx/>
                <a:latin typeface="Henry Sans Light" panose="02010303040501010106" pitchFamily="2" charset="0"/>
                <a:ea typeface="Henry Sans 2 Light"/>
                <a:cs typeface="Henry Sans 2 Light"/>
                <a:sym typeface="Henry Sans 2 Light"/>
              </a:rPr>
              <a:t>Condensed, Unaudited</a:t>
            </a:r>
          </a:p>
        </p:txBody>
      </p:sp>
      <p:graphicFrame>
        <p:nvGraphicFramePr>
          <p:cNvPr id="15" name="Table 11">
            <a:extLst>
              <a:ext uri="{FF2B5EF4-FFF2-40B4-BE49-F238E27FC236}">
                <a16:creationId xmlns:a16="http://schemas.microsoft.com/office/drawing/2014/main" id="{6A4047FB-5940-7194-71B3-BDF78ACF6B31}"/>
              </a:ext>
            </a:extLst>
          </p:cNvPr>
          <p:cNvGraphicFramePr>
            <a:graphicFrameLocks noGrp="1"/>
          </p:cNvGraphicFramePr>
          <p:nvPr>
            <p:extLst>
              <p:ext uri="{D42A27DB-BD31-4B8C-83A1-F6EECF244321}">
                <p14:modId xmlns:p14="http://schemas.microsoft.com/office/powerpoint/2010/main" val="608332432"/>
              </p:ext>
            </p:extLst>
          </p:nvPr>
        </p:nvGraphicFramePr>
        <p:xfrm>
          <a:off x="930729" y="1746974"/>
          <a:ext cx="8298312" cy="7081633"/>
        </p:xfrm>
        <a:graphic>
          <a:graphicData uri="http://schemas.openxmlformats.org/drawingml/2006/table">
            <a:tbl>
              <a:tblPr/>
              <a:tblGrid>
                <a:gridCol w="4668456">
                  <a:extLst>
                    <a:ext uri="{9D8B030D-6E8A-4147-A177-3AD203B41FA5}">
                      <a16:colId xmlns:a16="http://schemas.microsoft.com/office/drawing/2014/main" val="20000"/>
                    </a:ext>
                  </a:extLst>
                </a:gridCol>
                <a:gridCol w="1814928">
                  <a:extLst>
                    <a:ext uri="{9D8B030D-6E8A-4147-A177-3AD203B41FA5}">
                      <a16:colId xmlns:a16="http://schemas.microsoft.com/office/drawing/2014/main" val="20001"/>
                    </a:ext>
                  </a:extLst>
                </a:gridCol>
                <a:gridCol w="1814928">
                  <a:extLst>
                    <a:ext uri="{9D8B030D-6E8A-4147-A177-3AD203B41FA5}">
                      <a16:colId xmlns:a16="http://schemas.microsoft.com/office/drawing/2014/main" val="20002"/>
                    </a:ext>
                  </a:extLst>
                </a:gridCol>
              </a:tblGrid>
              <a:tr h="700084">
                <a:tc>
                  <a:txBody>
                    <a:bodyPr/>
                    <a:lstStyle/>
                    <a:p>
                      <a:pPr algn="l">
                        <a:lnSpc>
                          <a:spcPts val="3359"/>
                        </a:lnSpc>
                        <a:defRPr/>
                      </a:pPr>
                      <a:r>
                        <a:rPr lang="en-US" sz="1800" dirty="0">
                          <a:solidFill>
                            <a:srgbClr val="FDFEFF"/>
                          </a:solidFill>
                          <a:latin typeface="Henry Sans Light" panose="02010303040501010106" pitchFamily="2" charset="0"/>
                          <a:ea typeface="Henry Sans 1"/>
                          <a:cs typeface="Henry Sans 1"/>
                          <a:sym typeface="Henry Sans 1"/>
                        </a:rPr>
                        <a:t>In Php </a:t>
                      </a:r>
                      <a:r>
                        <a:rPr lang="en-US" sz="1800" dirty="0" err="1">
                          <a:solidFill>
                            <a:srgbClr val="FDFEFF"/>
                          </a:solidFill>
                          <a:latin typeface="Henry Sans Light" panose="02010303040501010106" pitchFamily="2" charset="0"/>
                          <a:ea typeface="Henry Sans 1"/>
                          <a:cs typeface="Henry Sans 1"/>
                          <a:sym typeface="Henry Sans 1"/>
                        </a:rPr>
                        <a:t>mn</a:t>
                      </a:r>
                      <a:r>
                        <a:rPr lang="en-US" sz="1800" dirty="0">
                          <a:solidFill>
                            <a:srgbClr val="FDFEFF"/>
                          </a:solidFill>
                          <a:latin typeface="Henry Sans Light" panose="02010303040501010106" pitchFamily="2" charset="0"/>
                          <a:ea typeface="Henry Sans 1"/>
                          <a:cs typeface="Henry Sans 1"/>
                          <a:sym typeface="Henry Sans 1"/>
                        </a:rPr>
                        <a:t>, except EPS</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1800" b="1" dirty="0">
                          <a:solidFill>
                            <a:srgbClr val="FDFEFF"/>
                          </a:solidFill>
                          <a:latin typeface="Henry Sans Bold" panose="02010803040501010106" pitchFamily="2" charset="0"/>
                          <a:ea typeface="Henry Sans 1 Bold"/>
                          <a:cs typeface="Henry Sans 1 Bold"/>
                          <a:sym typeface="Henry Sans 1 Bold"/>
                        </a:rPr>
                        <a:t>1Q 2026</a:t>
                      </a:r>
                      <a:endParaRPr lang="en-US" sz="1000" dirty="0">
                        <a:latin typeface="Henry Sans Bold" panose="02010803040501010106" pitchFamily="2" charset="0"/>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1800" b="1" dirty="0">
                          <a:solidFill>
                            <a:srgbClr val="FDFEFF"/>
                          </a:solidFill>
                          <a:latin typeface="Henry Sans Bold" panose="02010803040501010106" pitchFamily="2" charset="0"/>
                          <a:ea typeface="Henry Sans 1 Bold"/>
                          <a:cs typeface="Henry Sans 1 Bold"/>
                          <a:sym typeface="Henry Sans 1 Bold"/>
                        </a:rPr>
                        <a:t>1Q 2025</a:t>
                      </a:r>
                      <a:endParaRPr lang="en-US" sz="1000" dirty="0">
                        <a:latin typeface="Henry Sans Bold" panose="02010803040501010106" pitchFamily="2" charset="0"/>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Revenues</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33,279</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32,773</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Cost and Expenses</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16,552</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16,095</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Operating Income</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16,727</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16,679</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Other Charges</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-2,347</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-2,299</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Income Before Tax</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14,380</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14,380</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Provision for Income Tax</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2,513</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2,516</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6"/>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Net Income</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11,867</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11,864</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7"/>
                  </a:ext>
                </a:extLst>
              </a:tr>
              <a:tr h="709061">
                <a:tc>
                  <a:txBody>
                    <a:bodyPr/>
                    <a:lstStyle/>
                    <a:p>
                      <a:pPr algn="l">
                        <a:lnSpc>
                          <a:spcPts val="2239"/>
                        </a:lnSpc>
                        <a:defRPr/>
                      </a:pPr>
                      <a:r>
                        <a:rPr lang="en-US" sz="1800" dirty="0">
                          <a:solidFill>
                            <a:srgbClr val="002060"/>
                          </a:solidFill>
                          <a:latin typeface="Henry Sans"/>
                          <a:ea typeface="Henry Sans"/>
                          <a:cs typeface="Henry Sans"/>
                          <a:sym typeface="Henry Sans"/>
                        </a:rPr>
                        <a:t>Net Income Attributable to Parent</a:t>
                      </a:r>
                      <a:endParaRPr lang="en-US" sz="1800" dirty="0">
                        <a:solidFill>
                          <a:srgbClr val="002060"/>
                        </a:solidFill>
                      </a:endParaRP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11,661</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11,653</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8"/>
                  </a:ext>
                </a:extLst>
              </a:tr>
              <a:tr h="709061">
                <a:tc>
                  <a:txBody>
                    <a:bodyPr/>
                    <a:lstStyle/>
                    <a:p>
                      <a:pPr algn="l">
                        <a:lnSpc>
                          <a:spcPts val="2239"/>
                        </a:lnSpc>
                        <a:defRPr/>
                      </a:pPr>
                      <a:r>
                        <a:rPr lang="en-US" sz="1800" dirty="0">
                          <a:solidFill>
                            <a:srgbClr val="002060"/>
                          </a:solidFill>
                        </a:rPr>
                        <a:t>EPS – Basic/Diluted</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1800" b="1" dirty="0">
                          <a:solidFill>
                            <a:srgbClr val="002060"/>
                          </a:solidFill>
                          <a:latin typeface="Henry Sans" panose="02010503040501010106" pitchFamily="2" charset="0"/>
                        </a:rPr>
                        <a:t>0.41</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1800" b="0" dirty="0">
                          <a:solidFill>
                            <a:srgbClr val="002060"/>
                          </a:solidFill>
                          <a:latin typeface="Henry Sans" panose="02010503040501010106" pitchFamily="2" charset="0"/>
                        </a:rPr>
                        <a:t>0.40</a:t>
                      </a:r>
                    </a:p>
                  </a:txBody>
                  <a:tcPr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3290004708"/>
                  </a:ext>
                </a:extLst>
              </a:tr>
            </a:tbl>
          </a:graphicData>
        </a:graphic>
      </p:graphicFrame>
      <p:pic>
        <p:nvPicPr>
          <p:cNvPr id="16" name="Picture 15">
            <a:extLst>
              <a:ext uri="{FF2B5EF4-FFF2-40B4-BE49-F238E27FC236}">
                <a16:creationId xmlns:a16="http://schemas.microsoft.com/office/drawing/2014/main" id="{238AEB95-2203-DC61-EB99-C1765012C011}"/>
              </a:ext>
            </a:extLst>
          </p:cNvPr>
          <p:cNvPicPr>
            <a:picLocks noChangeAspect="1"/>
          </p:cNvPicPr>
          <p:nvPr/>
        </p:nvPicPr>
        <p:blipFill>
          <a:blip r:embed="rId6">
            <a:extLst>
              <a:ext uri="{28A0092B-C50C-407E-A947-70E740481C1C}">
                <a14:useLocalDpi xmlns:a14="http://schemas.microsoft.com/office/drawing/2010/main" val="0"/>
              </a:ext>
            </a:extLst>
          </a:blip>
          <a:srcRect l="24411" t="19595" r="36803" b="29520"/>
          <a:stretch>
            <a:fillRect/>
          </a:stretch>
        </p:blipFill>
        <p:spPr>
          <a:xfrm>
            <a:off x="9528412" y="1746972"/>
            <a:ext cx="8149988" cy="7037664"/>
          </a:xfrm>
          <a:prstGeom prst="rect">
            <a:avLst/>
          </a:prstGeom>
        </p:spPr>
      </p:pic>
    </p:spTree>
    <p:extLst>
      <p:ext uri="{BB962C8B-B14F-4D97-AF65-F5344CB8AC3E}">
        <p14:creationId xmlns:p14="http://schemas.microsoft.com/office/powerpoint/2010/main" val="1883457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651FF-8EF2-F583-AD4D-39532DADF5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CC4FE3-D47A-1CB1-89E6-5C43DB5D312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7754141A-0926-1B0E-69DF-05C458CEDB7F}"/>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3225BAC7-8CF9-6955-2FF2-20B9F8B896AE}"/>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FAA7A285-8286-4129-4D2C-05647078719E}"/>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45F0396B-3B2A-6101-A4D3-33DDE839F83A}"/>
              </a:ext>
            </a:extLst>
          </p:cNvPr>
          <p:cNvSpPr/>
          <p:nvPr/>
        </p:nvSpPr>
        <p:spPr>
          <a:xfrm rot="-10800000">
            <a:off x="12706" y="-495692"/>
            <a:ext cx="18275294" cy="11327809"/>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746FB027-8CBC-9D67-71C6-F075D82D2D92}"/>
              </a:ext>
            </a:extLst>
          </p:cNvPr>
          <p:cNvGrpSpPr/>
          <p:nvPr/>
        </p:nvGrpSpPr>
        <p:grpSpPr>
          <a:xfrm>
            <a:off x="12706" y="157577"/>
            <a:ext cx="18288000" cy="8911716"/>
            <a:chOff x="0" y="-8671"/>
            <a:chExt cx="4816593" cy="2347119"/>
          </a:xfrm>
        </p:grpSpPr>
        <p:sp>
          <p:nvSpPr>
            <p:cNvPr id="8" name="Freeform 8">
              <a:extLst>
                <a:ext uri="{FF2B5EF4-FFF2-40B4-BE49-F238E27FC236}">
                  <a16:creationId xmlns:a16="http://schemas.microsoft.com/office/drawing/2014/main" id="{EFC426BF-0596-B4BA-0937-35F793F9530C}"/>
                </a:ext>
              </a:extLst>
            </p:cNvPr>
            <p:cNvSpPr/>
            <p:nvPr/>
          </p:nvSpPr>
          <p:spPr>
            <a:xfrm>
              <a:off x="0" y="-8671"/>
              <a:ext cx="4816592" cy="2347119"/>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DAF1FFEB-6004-95E3-13E6-F87DA0787A31}"/>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3BC278A6-3363-4576-31B0-05377BC63DAE}"/>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aphicFrame>
        <p:nvGraphicFramePr>
          <p:cNvPr id="11" name="Table 11">
            <a:extLst>
              <a:ext uri="{FF2B5EF4-FFF2-40B4-BE49-F238E27FC236}">
                <a16:creationId xmlns:a16="http://schemas.microsoft.com/office/drawing/2014/main" id="{1FB6137F-77EC-E508-51B9-840370769E8A}"/>
              </a:ext>
            </a:extLst>
          </p:cNvPr>
          <p:cNvGraphicFramePr>
            <a:graphicFrameLocks noGrp="1"/>
          </p:cNvGraphicFramePr>
          <p:nvPr>
            <p:extLst>
              <p:ext uri="{D42A27DB-BD31-4B8C-83A1-F6EECF244321}">
                <p14:modId xmlns:p14="http://schemas.microsoft.com/office/powerpoint/2010/main" val="3763552183"/>
              </p:ext>
            </p:extLst>
          </p:nvPr>
        </p:nvGraphicFramePr>
        <p:xfrm>
          <a:off x="881743" y="1852405"/>
          <a:ext cx="8314641" cy="6144835"/>
        </p:xfrm>
        <a:graphic>
          <a:graphicData uri="http://schemas.openxmlformats.org/drawingml/2006/table">
            <a:tbl>
              <a:tblPr/>
              <a:tblGrid>
                <a:gridCol w="4677643">
                  <a:extLst>
                    <a:ext uri="{9D8B030D-6E8A-4147-A177-3AD203B41FA5}">
                      <a16:colId xmlns:a16="http://schemas.microsoft.com/office/drawing/2014/main" val="20000"/>
                    </a:ext>
                  </a:extLst>
                </a:gridCol>
                <a:gridCol w="1818499">
                  <a:extLst>
                    <a:ext uri="{9D8B030D-6E8A-4147-A177-3AD203B41FA5}">
                      <a16:colId xmlns:a16="http://schemas.microsoft.com/office/drawing/2014/main" val="20001"/>
                    </a:ext>
                  </a:extLst>
                </a:gridCol>
                <a:gridCol w="1818499">
                  <a:extLst>
                    <a:ext uri="{9D8B030D-6E8A-4147-A177-3AD203B41FA5}">
                      <a16:colId xmlns:a16="http://schemas.microsoft.com/office/drawing/2014/main" val="20002"/>
                    </a:ext>
                  </a:extLst>
                </a:gridCol>
              </a:tblGrid>
              <a:tr h="728346">
                <a:tc>
                  <a:txBody>
                    <a:bodyPr/>
                    <a:lstStyle/>
                    <a:p>
                      <a:pPr algn="l">
                        <a:lnSpc>
                          <a:spcPts val="3359"/>
                        </a:lnSpc>
                        <a:defRPr/>
                      </a:pPr>
                      <a:r>
                        <a:rPr lang="en-US" sz="2300" dirty="0">
                          <a:solidFill>
                            <a:srgbClr val="FDFEFF"/>
                          </a:solidFill>
                          <a:latin typeface="Henry Sans Light" panose="02010303040501010106" pitchFamily="2" charset="0"/>
                          <a:ea typeface="Henry Sans 1"/>
                          <a:cs typeface="Henry Sans 1"/>
                          <a:sym typeface="Henry Sans 1"/>
                        </a:rPr>
                        <a:t>ASSETS (in Php </a:t>
                      </a:r>
                      <a:r>
                        <a:rPr lang="en-US" sz="2300" dirty="0" err="1">
                          <a:solidFill>
                            <a:srgbClr val="FDFEFF"/>
                          </a:solidFill>
                          <a:latin typeface="Henry Sans Light" panose="02010303040501010106" pitchFamily="2" charset="0"/>
                          <a:ea typeface="Henry Sans 1"/>
                          <a:cs typeface="Henry Sans 1"/>
                          <a:sym typeface="Henry Sans 1"/>
                        </a:rPr>
                        <a:t>mn</a:t>
                      </a:r>
                      <a:r>
                        <a:rPr lang="en-US" sz="2300" dirty="0">
                          <a:solidFill>
                            <a:srgbClr val="FDFEFF"/>
                          </a:solidFill>
                          <a:latin typeface="Henry Sans Light" panose="02010303040501010106" pitchFamily="2" charset="0"/>
                          <a:ea typeface="Henry Sans 1"/>
                          <a:cs typeface="Henry Sans 1"/>
                          <a:sym typeface="Henry Sans 1"/>
                        </a:rPr>
                        <a:t>)</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FY2025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35204">
                <a:tc>
                  <a:txBody>
                    <a:bodyPr/>
                    <a:lstStyle/>
                    <a:p>
                      <a:pPr algn="l">
                        <a:lnSpc>
                          <a:spcPts val="1759"/>
                        </a:lnSpc>
                        <a:defRPr/>
                      </a:pPr>
                      <a:r>
                        <a:rPr lang="en-US" sz="2300" dirty="0">
                          <a:solidFill>
                            <a:srgbClr val="002060"/>
                          </a:solidFill>
                          <a:latin typeface="Henry Sans"/>
                          <a:ea typeface="Henry Sans"/>
                          <a:cs typeface="Henry Sans"/>
                          <a:sym typeface="Henry Sans"/>
                        </a:rPr>
                        <a:t>Cash &amp; Cash Equivalents</a:t>
                      </a:r>
                      <a:endParaRPr lang="en-US" sz="2300" dirty="0">
                        <a:solidFill>
                          <a:srgbClr val="002060"/>
                        </a:solidFill>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35,410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27,645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35204">
                <a:tc>
                  <a:txBody>
                    <a:bodyPr/>
                    <a:lstStyle/>
                    <a:p>
                      <a:pPr algn="l">
                        <a:lnSpc>
                          <a:spcPts val="1759"/>
                        </a:lnSpc>
                        <a:defRPr/>
                      </a:pPr>
                      <a:r>
                        <a:rPr lang="en-US" sz="2300" dirty="0">
                          <a:solidFill>
                            <a:srgbClr val="002060"/>
                          </a:solidFill>
                          <a:latin typeface="Henry Sans"/>
                          <a:ea typeface="Henry Sans"/>
                          <a:cs typeface="Henry Sans"/>
                          <a:sym typeface="Henry Sans"/>
                        </a:rPr>
                        <a:t>Equity instruments at FVOCI</a:t>
                      </a:r>
                      <a:endParaRPr lang="en-US" sz="2300" dirty="0">
                        <a:solidFill>
                          <a:srgbClr val="002060"/>
                        </a:solidFill>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17,033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19,008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35204">
                <a:tc>
                  <a:txBody>
                    <a:bodyPr/>
                    <a:lstStyle/>
                    <a:p>
                      <a:pPr algn="l">
                        <a:lnSpc>
                          <a:spcPts val="1759"/>
                        </a:lnSpc>
                        <a:defRPr/>
                      </a:pPr>
                      <a:r>
                        <a:rPr lang="en-US" sz="2300" dirty="0">
                          <a:solidFill>
                            <a:srgbClr val="002060"/>
                          </a:solidFill>
                          <a:latin typeface="Henry Sans"/>
                          <a:ea typeface="Henry Sans"/>
                          <a:cs typeface="Henry Sans"/>
                          <a:sym typeface="Henry Sans"/>
                        </a:rPr>
                        <a:t>Receivables and Contract Assets</a:t>
                      </a:r>
                      <a:endParaRPr lang="en-US" sz="2300" dirty="0">
                        <a:solidFill>
                          <a:srgbClr val="002060"/>
                        </a:solidFill>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88,038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86,190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735204">
                <a:tc>
                  <a:txBody>
                    <a:bodyPr/>
                    <a:lstStyle/>
                    <a:p>
                      <a:pPr algn="l">
                        <a:lnSpc>
                          <a:spcPts val="1759"/>
                        </a:lnSpc>
                        <a:defRPr/>
                      </a:pPr>
                      <a:r>
                        <a:rPr lang="en-US" sz="2300">
                          <a:solidFill>
                            <a:srgbClr val="002060"/>
                          </a:solidFill>
                          <a:latin typeface="Henry Sans"/>
                          <a:ea typeface="Henry Sans"/>
                          <a:cs typeface="Henry Sans"/>
                          <a:sym typeface="Henry Sans"/>
                        </a:rPr>
                        <a:t>Real Estate Inventories</a:t>
                      </a:r>
                      <a:endParaRPr lang="en-US" sz="2300">
                        <a:solidFill>
                          <a:srgbClr val="002060"/>
                        </a:solidFill>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75,347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74,108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735204">
                <a:tc>
                  <a:txBody>
                    <a:bodyPr/>
                    <a:lstStyle/>
                    <a:p>
                      <a:pPr algn="l">
                        <a:lnSpc>
                          <a:spcPts val="1759"/>
                        </a:lnSpc>
                        <a:defRPr/>
                      </a:pPr>
                      <a:r>
                        <a:rPr lang="en-US" sz="2300">
                          <a:solidFill>
                            <a:srgbClr val="002060"/>
                          </a:solidFill>
                          <a:latin typeface="Henry Sans"/>
                          <a:ea typeface="Henry Sans"/>
                          <a:cs typeface="Henry Sans"/>
                          <a:sym typeface="Henry Sans"/>
                        </a:rPr>
                        <a:t>Investment Properties</a:t>
                      </a:r>
                      <a:endParaRPr lang="en-US" sz="2300">
                        <a:solidFill>
                          <a:srgbClr val="002060"/>
                        </a:solidFill>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679,276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665,641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r h="735204">
                <a:tc>
                  <a:txBody>
                    <a:bodyPr/>
                    <a:lstStyle/>
                    <a:p>
                      <a:pPr algn="l">
                        <a:lnSpc>
                          <a:spcPts val="1759"/>
                        </a:lnSpc>
                        <a:defRPr/>
                      </a:pPr>
                      <a:r>
                        <a:rPr lang="en-US" sz="2300" dirty="0">
                          <a:solidFill>
                            <a:srgbClr val="002060"/>
                          </a:solidFill>
                          <a:latin typeface="Henry Sans"/>
                          <a:ea typeface="Henry Sans"/>
                          <a:cs typeface="Henry Sans"/>
                          <a:sym typeface="Henry Sans"/>
                        </a:rPr>
                        <a:t>Other Assets</a:t>
                      </a:r>
                      <a:endParaRPr lang="en-US" sz="2300" dirty="0">
                        <a:solidFill>
                          <a:srgbClr val="002060"/>
                        </a:solidFill>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215,776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221,287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6"/>
                  </a:ext>
                </a:extLst>
              </a:tr>
              <a:tr h="735204">
                <a:tc>
                  <a:txBody>
                    <a:bodyPr/>
                    <a:lstStyle/>
                    <a:p>
                      <a:pPr algn="l">
                        <a:lnSpc>
                          <a:spcPts val="1759"/>
                        </a:lnSpc>
                        <a:defRPr/>
                      </a:pPr>
                      <a:r>
                        <a:rPr lang="en-US" sz="2300" b="1">
                          <a:solidFill>
                            <a:srgbClr val="002060"/>
                          </a:solidFill>
                          <a:latin typeface="Henry Sans 1 Bold"/>
                          <a:ea typeface="Henry Sans Bold"/>
                          <a:cs typeface="Henry Sans Bold"/>
                          <a:sym typeface="Henry Sans Bold"/>
                        </a:rPr>
                        <a:t>Total Assets</a:t>
                      </a:r>
                      <a:endParaRPr lang="en-US" sz="2300">
                        <a:solidFill>
                          <a:srgbClr val="002060"/>
                        </a:solidFill>
                        <a:latin typeface="Henry Sans 1 Bold"/>
                      </a:endParaRPr>
                    </a:p>
                  </a:txBody>
                  <a:tcPr marL="145530" marR="145530" marT="145530" marB="14553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1,110,880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1,093,879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2" name="TextBox 12">
            <a:extLst>
              <a:ext uri="{FF2B5EF4-FFF2-40B4-BE49-F238E27FC236}">
                <a16:creationId xmlns:a16="http://schemas.microsoft.com/office/drawing/2014/main" id="{B052A8B3-F4A4-94A9-4461-1DE1513D305A}"/>
              </a:ext>
            </a:extLst>
          </p:cNvPr>
          <p:cNvSpPr txBox="1"/>
          <p:nvPr/>
        </p:nvSpPr>
        <p:spPr>
          <a:xfrm>
            <a:off x="914400" y="638567"/>
            <a:ext cx="8610600" cy="718145"/>
          </a:xfrm>
          <a:prstGeom prst="rect">
            <a:avLst/>
          </a:prstGeom>
        </p:spPr>
        <p:txBody>
          <a:bodyPr wrap="square"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BALANCE SHEET</a:t>
            </a:r>
          </a:p>
        </p:txBody>
      </p:sp>
      <p:sp>
        <p:nvSpPr>
          <p:cNvPr id="13" name="TextBox 13">
            <a:extLst>
              <a:ext uri="{FF2B5EF4-FFF2-40B4-BE49-F238E27FC236}">
                <a16:creationId xmlns:a16="http://schemas.microsoft.com/office/drawing/2014/main" id="{E4DD8531-B5C0-D49E-0AD9-18F6EE5C3D58}"/>
              </a:ext>
            </a:extLst>
          </p:cNvPr>
          <p:cNvSpPr txBox="1"/>
          <p:nvPr/>
        </p:nvSpPr>
        <p:spPr>
          <a:xfrm>
            <a:off x="1089094" y="9353550"/>
            <a:ext cx="619130"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27</a:t>
            </a:r>
          </a:p>
        </p:txBody>
      </p:sp>
      <p:sp>
        <p:nvSpPr>
          <p:cNvPr id="58" name="TextBox 29">
            <a:extLst>
              <a:ext uri="{FF2B5EF4-FFF2-40B4-BE49-F238E27FC236}">
                <a16:creationId xmlns:a16="http://schemas.microsoft.com/office/drawing/2014/main" id="{7FAF0898-C390-B27C-5FF6-7C5AC7DC2BF4}"/>
              </a:ext>
            </a:extLst>
          </p:cNvPr>
          <p:cNvSpPr txBox="1"/>
          <p:nvPr/>
        </p:nvSpPr>
        <p:spPr>
          <a:xfrm>
            <a:off x="930729" y="1424673"/>
            <a:ext cx="7108580" cy="269304"/>
          </a:xfrm>
          <a:prstGeom prst="rect">
            <a:avLst/>
          </a:prstGeom>
        </p:spPr>
        <p:txBody>
          <a:bodyPr wrap="square" lIns="0" tIns="0" rIns="0" bIns="0" rtlCol="0" anchor="t">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2000" b="0" i="0" u="none" strike="noStrike" kern="1200" cap="none" spc="-4" normalizeH="0" baseline="0" noProof="0" dirty="0">
                <a:ln>
                  <a:noFill/>
                </a:ln>
                <a:solidFill>
                  <a:srgbClr val="000F73"/>
                </a:solidFill>
                <a:effectLst/>
                <a:uLnTx/>
                <a:uFillTx/>
                <a:latin typeface="Henry Sans Light" panose="02010303040501010106" pitchFamily="2" charset="0"/>
                <a:ea typeface="Henry Sans 2 Light"/>
                <a:cs typeface="Henry Sans 2 Light"/>
                <a:sym typeface="Henry Sans 2 Light"/>
              </a:rPr>
              <a:t>Condensed, Unaudited</a:t>
            </a:r>
          </a:p>
        </p:txBody>
      </p:sp>
      <p:graphicFrame>
        <p:nvGraphicFramePr>
          <p:cNvPr id="14" name="Table 11">
            <a:extLst>
              <a:ext uri="{FF2B5EF4-FFF2-40B4-BE49-F238E27FC236}">
                <a16:creationId xmlns:a16="http://schemas.microsoft.com/office/drawing/2014/main" id="{9262DAB9-88B0-3929-6AEF-D2A36486A824}"/>
              </a:ext>
            </a:extLst>
          </p:cNvPr>
          <p:cNvGraphicFramePr>
            <a:graphicFrameLocks noGrp="1"/>
          </p:cNvGraphicFramePr>
          <p:nvPr>
            <p:extLst>
              <p:ext uri="{D42A27DB-BD31-4B8C-83A1-F6EECF244321}">
                <p14:modId xmlns:p14="http://schemas.microsoft.com/office/powerpoint/2010/main" val="901136124"/>
              </p:ext>
            </p:extLst>
          </p:nvPr>
        </p:nvGraphicFramePr>
        <p:xfrm>
          <a:off x="9525000" y="1834397"/>
          <a:ext cx="8314641" cy="5955300"/>
        </p:xfrm>
        <a:graphic>
          <a:graphicData uri="http://schemas.openxmlformats.org/drawingml/2006/table">
            <a:tbl>
              <a:tblPr/>
              <a:tblGrid>
                <a:gridCol w="4677643">
                  <a:extLst>
                    <a:ext uri="{9D8B030D-6E8A-4147-A177-3AD203B41FA5}">
                      <a16:colId xmlns:a16="http://schemas.microsoft.com/office/drawing/2014/main" val="20000"/>
                    </a:ext>
                  </a:extLst>
                </a:gridCol>
                <a:gridCol w="1818499">
                  <a:extLst>
                    <a:ext uri="{9D8B030D-6E8A-4147-A177-3AD203B41FA5}">
                      <a16:colId xmlns:a16="http://schemas.microsoft.com/office/drawing/2014/main" val="20001"/>
                    </a:ext>
                  </a:extLst>
                </a:gridCol>
                <a:gridCol w="1818499">
                  <a:extLst>
                    <a:ext uri="{9D8B030D-6E8A-4147-A177-3AD203B41FA5}">
                      <a16:colId xmlns:a16="http://schemas.microsoft.com/office/drawing/2014/main" val="20002"/>
                    </a:ext>
                  </a:extLst>
                </a:gridCol>
              </a:tblGrid>
              <a:tr h="0">
                <a:tc>
                  <a:txBody>
                    <a:bodyPr/>
                    <a:lstStyle/>
                    <a:p>
                      <a:pPr algn="l">
                        <a:lnSpc>
                          <a:spcPts val="3359"/>
                        </a:lnSpc>
                        <a:defRPr/>
                      </a:pPr>
                      <a:r>
                        <a:rPr lang="en-US" sz="2300" dirty="0">
                          <a:solidFill>
                            <a:srgbClr val="FDFEFF"/>
                          </a:solidFill>
                          <a:latin typeface="Henry Sans Light" panose="02010303040501010106" pitchFamily="2" charset="0"/>
                          <a:ea typeface="Henry Sans 1"/>
                          <a:cs typeface="Henry Sans 1"/>
                          <a:sym typeface="Henry Sans 1"/>
                        </a:rPr>
                        <a:t>LIABILITIES &amp; EQUITY (in Php </a:t>
                      </a:r>
                      <a:r>
                        <a:rPr lang="en-US" sz="2300" dirty="0" err="1">
                          <a:solidFill>
                            <a:srgbClr val="FDFEFF"/>
                          </a:solidFill>
                          <a:latin typeface="Henry Sans Light" panose="02010303040501010106" pitchFamily="2" charset="0"/>
                          <a:ea typeface="Henry Sans 1"/>
                          <a:cs typeface="Henry Sans 1"/>
                          <a:sym typeface="Henry Sans 1"/>
                        </a:rPr>
                        <a:t>mn</a:t>
                      </a:r>
                      <a:r>
                        <a:rPr lang="en-US" sz="2300" dirty="0">
                          <a:solidFill>
                            <a:srgbClr val="FDFEFF"/>
                          </a:solidFill>
                          <a:latin typeface="Henry Sans Light" panose="02010303040501010106" pitchFamily="2" charset="0"/>
                          <a:ea typeface="Henry Sans 1"/>
                          <a:cs typeface="Henry Sans 1"/>
                          <a:sym typeface="Henry Sans 1"/>
                        </a:rPr>
                        <a:t>)</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FY2025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70400">
                <a:tc>
                  <a:txBody>
                    <a:bodyPr/>
                    <a:lstStyle/>
                    <a:p>
                      <a:pPr algn="l">
                        <a:lnSpc>
                          <a:spcPct val="100000"/>
                        </a:lnSpc>
                        <a:defRPr/>
                      </a:pPr>
                      <a:r>
                        <a:rPr lang="en-US" sz="2300" dirty="0">
                          <a:solidFill>
                            <a:srgbClr val="002060"/>
                          </a:solidFill>
                          <a:latin typeface="Henry Sans"/>
                          <a:ea typeface="Henry Sans"/>
                          <a:cs typeface="Henry Sans"/>
                          <a:sym typeface="Henry Sans"/>
                        </a:rPr>
                        <a:t>Loans Payable and Current Portion of Long-term debt</a:t>
                      </a:r>
                      <a:endParaRPr lang="en-US" sz="2300" dirty="0">
                        <a:solidFill>
                          <a:srgbClr val="002060"/>
                        </a:solidFill>
                      </a:endParaRPr>
                    </a:p>
                  </a:txBody>
                  <a:tcPr marL="130211" marR="130211" marT="130211" marB="130211"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83,123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99,295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l">
                        <a:lnSpc>
                          <a:spcPct val="100000"/>
                        </a:lnSpc>
                        <a:defRPr/>
                      </a:pPr>
                      <a:r>
                        <a:rPr lang="en-US" sz="2300" dirty="0">
                          <a:solidFill>
                            <a:srgbClr val="002060"/>
                          </a:solidFill>
                          <a:latin typeface="Henry Sans"/>
                          <a:ea typeface="Henry Sans"/>
                          <a:cs typeface="Henry Sans"/>
                          <a:sym typeface="Henry Sans"/>
                        </a:rPr>
                        <a:t>Accounts Payable &amp; Other Liabilities</a:t>
                      </a:r>
                      <a:endParaRPr lang="en-US" sz="2300" dirty="0">
                        <a:solidFill>
                          <a:srgbClr val="002060"/>
                        </a:solidFill>
                      </a:endParaRPr>
                    </a:p>
                  </a:txBody>
                  <a:tcPr marL="130211" marR="130211" marT="130211" marB="130211"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206,443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202,046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70400">
                <a:tc>
                  <a:txBody>
                    <a:bodyPr/>
                    <a:lstStyle/>
                    <a:p>
                      <a:pPr algn="l">
                        <a:lnSpc>
                          <a:spcPct val="100000"/>
                        </a:lnSpc>
                        <a:defRPr/>
                      </a:pPr>
                      <a:r>
                        <a:rPr lang="en-US" sz="2300" dirty="0">
                          <a:solidFill>
                            <a:srgbClr val="002060"/>
                          </a:solidFill>
                          <a:latin typeface="Henry Sans"/>
                          <a:ea typeface="Henry Sans"/>
                          <a:cs typeface="Henry Sans"/>
                          <a:sym typeface="Henry Sans"/>
                        </a:rPr>
                        <a:t>Long-term debt - net of current portion</a:t>
                      </a:r>
                      <a:endParaRPr lang="en-US" sz="2300" dirty="0">
                        <a:solidFill>
                          <a:srgbClr val="002060"/>
                        </a:solidFill>
                      </a:endParaRPr>
                    </a:p>
                  </a:txBody>
                  <a:tcPr marL="130211" marR="130211" marT="130211" marB="130211"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343,001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323,460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770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solidFill>
                            <a:srgbClr val="002060"/>
                          </a:solidFill>
                          <a:latin typeface="Henry Sans 1 Bold"/>
                          <a:ea typeface="Henry Sans Bold"/>
                          <a:cs typeface="Henry Sans Bold"/>
                          <a:sym typeface="Henry Sans Bold"/>
                        </a:rPr>
                        <a:t>Total Liabilities</a:t>
                      </a:r>
                      <a:endParaRPr lang="en-US" sz="2300" dirty="0">
                        <a:solidFill>
                          <a:srgbClr val="002060"/>
                        </a:solidFill>
                        <a:latin typeface="Henry Sans 1 Bold"/>
                      </a:endParaRPr>
                    </a:p>
                  </a:txBody>
                  <a:tcPr marL="130211" marR="130211" marT="130211" marB="130211"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632,567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624,800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770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solidFill>
                            <a:srgbClr val="002060"/>
                          </a:solidFill>
                          <a:latin typeface="Henry Sans 1 Bold"/>
                          <a:ea typeface="Henry Sans Bold"/>
                          <a:cs typeface="Henry Sans Bold"/>
                          <a:sym typeface="Henry Sans Bold"/>
                        </a:rPr>
                        <a:t>Total Equity </a:t>
                      </a:r>
                      <a:endParaRPr lang="en-US" sz="2300" dirty="0">
                        <a:solidFill>
                          <a:srgbClr val="002060"/>
                        </a:solidFill>
                        <a:latin typeface="Henry Sans 1 Bold"/>
                      </a:endParaRPr>
                    </a:p>
                  </a:txBody>
                  <a:tcPr marL="130211" marR="130211" marT="130211" marB="130211"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478,313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469,079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r h="770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solidFill>
                            <a:srgbClr val="002060"/>
                          </a:solidFill>
                          <a:latin typeface="Henry Sans 1 Bold"/>
                          <a:ea typeface="Henry Sans Bold"/>
                          <a:cs typeface="Henry Sans Bold"/>
                          <a:sym typeface="Henry Sans Bold"/>
                        </a:rPr>
                        <a:t>Total Equity Attributable to Parent</a:t>
                      </a:r>
                      <a:endParaRPr lang="en-US" sz="2300" dirty="0">
                        <a:solidFill>
                          <a:srgbClr val="002060"/>
                        </a:solidFill>
                        <a:latin typeface="Henry Sans 1 Bold"/>
                      </a:endParaRPr>
                    </a:p>
                  </a:txBody>
                  <a:tcPr marL="130211" marR="130211" marT="130211" marB="130211"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474,585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465,558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612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B3553-C2F1-D6F9-46AA-94842057C8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21AB377-2D78-17E1-2975-210798698EC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A59FCEA4-7BE8-813E-4206-8992B96A7A03}"/>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3CB104C3-EF61-6915-977E-92A7935A45E7}"/>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67439CED-3A22-4AE1-A2CF-F7E26529A756}"/>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912E0004-A611-5E34-EB65-1B0C6D33AF01}"/>
              </a:ext>
            </a:extLst>
          </p:cNvPr>
          <p:cNvSpPr/>
          <p:nvPr/>
        </p:nvSpPr>
        <p:spPr>
          <a:xfrm rot="-10800000">
            <a:off x="12706" y="-495692"/>
            <a:ext cx="18275294" cy="11327809"/>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50FD7080-DD32-9DB8-7654-A3FB28ECB1A3}"/>
              </a:ext>
            </a:extLst>
          </p:cNvPr>
          <p:cNvGrpSpPr/>
          <p:nvPr/>
        </p:nvGrpSpPr>
        <p:grpSpPr>
          <a:xfrm>
            <a:off x="12706" y="157577"/>
            <a:ext cx="18288000" cy="8911716"/>
            <a:chOff x="0" y="-8671"/>
            <a:chExt cx="4816593" cy="2347119"/>
          </a:xfrm>
        </p:grpSpPr>
        <p:sp>
          <p:nvSpPr>
            <p:cNvPr id="8" name="Freeform 8">
              <a:extLst>
                <a:ext uri="{FF2B5EF4-FFF2-40B4-BE49-F238E27FC236}">
                  <a16:creationId xmlns:a16="http://schemas.microsoft.com/office/drawing/2014/main" id="{7D96D6E5-C938-6D9A-54B5-141B4AF69281}"/>
                </a:ext>
              </a:extLst>
            </p:cNvPr>
            <p:cNvSpPr/>
            <p:nvPr/>
          </p:nvSpPr>
          <p:spPr>
            <a:xfrm>
              <a:off x="0" y="-8671"/>
              <a:ext cx="4816592" cy="2347119"/>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9339FF9B-AEC5-9409-79C2-BE3CFF7BA861}"/>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D82F2E83-E351-4890-DB14-E50B20672EB7}"/>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2" name="TextBox 12">
            <a:extLst>
              <a:ext uri="{FF2B5EF4-FFF2-40B4-BE49-F238E27FC236}">
                <a16:creationId xmlns:a16="http://schemas.microsoft.com/office/drawing/2014/main" id="{2C3FE0F1-011D-FA20-DBDC-4D493CE807C8}"/>
              </a:ext>
            </a:extLst>
          </p:cNvPr>
          <p:cNvSpPr txBox="1"/>
          <p:nvPr/>
        </p:nvSpPr>
        <p:spPr>
          <a:xfrm>
            <a:off x="914400" y="1071252"/>
            <a:ext cx="11125200" cy="718145"/>
          </a:xfrm>
          <a:prstGeom prst="rect">
            <a:avLst/>
          </a:prstGeom>
        </p:spPr>
        <p:txBody>
          <a:bodyPr wrap="square" lIns="0" tIns="0" rIns="0" bIns="0" rtlCol="0" anchor="t">
            <a:spAutoFit/>
          </a:bodyPr>
          <a:lstStyle/>
          <a:p>
            <a:pPr>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CASH FLOW STATEMENT</a:t>
            </a:r>
          </a:p>
        </p:txBody>
      </p:sp>
      <p:sp>
        <p:nvSpPr>
          <p:cNvPr id="13" name="TextBox 13">
            <a:extLst>
              <a:ext uri="{FF2B5EF4-FFF2-40B4-BE49-F238E27FC236}">
                <a16:creationId xmlns:a16="http://schemas.microsoft.com/office/drawing/2014/main" id="{B05C9AF9-3599-F753-BB8C-618BA47FC23E}"/>
              </a:ext>
            </a:extLst>
          </p:cNvPr>
          <p:cNvSpPr txBox="1"/>
          <p:nvPr/>
        </p:nvSpPr>
        <p:spPr>
          <a:xfrm>
            <a:off x="1089094" y="9353550"/>
            <a:ext cx="619130"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28</a:t>
            </a:r>
          </a:p>
        </p:txBody>
      </p:sp>
      <p:sp>
        <p:nvSpPr>
          <p:cNvPr id="58" name="TextBox 29">
            <a:extLst>
              <a:ext uri="{FF2B5EF4-FFF2-40B4-BE49-F238E27FC236}">
                <a16:creationId xmlns:a16="http://schemas.microsoft.com/office/drawing/2014/main" id="{D6456F5A-198A-8CA0-FDF2-E2C5DB21B25C}"/>
              </a:ext>
            </a:extLst>
          </p:cNvPr>
          <p:cNvSpPr txBox="1"/>
          <p:nvPr/>
        </p:nvSpPr>
        <p:spPr>
          <a:xfrm>
            <a:off x="930729" y="1857358"/>
            <a:ext cx="7108580" cy="269304"/>
          </a:xfrm>
          <a:prstGeom prst="rect">
            <a:avLst/>
          </a:prstGeom>
        </p:spPr>
        <p:txBody>
          <a:bodyPr wrap="square" lIns="0" tIns="0" rIns="0" bIns="0" rtlCol="0" anchor="t">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2000" b="0" i="0" u="none" strike="noStrike" kern="1200" cap="none" spc="-4" normalizeH="0" baseline="0" noProof="0" dirty="0">
                <a:ln>
                  <a:noFill/>
                </a:ln>
                <a:solidFill>
                  <a:srgbClr val="000F73"/>
                </a:solidFill>
                <a:effectLst/>
                <a:uLnTx/>
                <a:uFillTx/>
                <a:latin typeface="Henry Sans Light" panose="02010303040501010106" pitchFamily="2" charset="0"/>
                <a:ea typeface="Henry Sans 2 Light"/>
                <a:cs typeface="Henry Sans 2 Light"/>
                <a:sym typeface="Henry Sans 2 Light"/>
              </a:rPr>
              <a:t>Condensed, Unaudited</a:t>
            </a:r>
          </a:p>
        </p:txBody>
      </p:sp>
      <p:graphicFrame>
        <p:nvGraphicFramePr>
          <p:cNvPr id="11" name="Table 11">
            <a:extLst>
              <a:ext uri="{FF2B5EF4-FFF2-40B4-BE49-F238E27FC236}">
                <a16:creationId xmlns:a16="http://schemas.microsoft.com/office/drawing/2014/main" id="{6FD6E78F-4DB6-72E8-5081-AB008DF67DDA}"/>
              </a:ext>
            </a:extLst>
          </p:cNvPr>
          <p:cNvGraphicFramePr>
            <a:graphicFrameLocks noGrp="1"/>
          </p:cNvGraphicFramePr>
          <p:nvPr>
            <p:extLst>
              <p:ext uri="{D42A27DB-BD31-4B8C-83A1-F6EECF244321}">
                <p14:modId xmlns:p14="http://schemas.microsoft.com/office/powerpoint/2010/main" val="3292884409"/>
              </p:ext>
            </p:extLst>
          </p:nvPr>
        </p:nvGraphicFramePr>
        <p:xfrm>
          <a:off x="914400" y="2623748"/>
          <a:ext cx="8314641" cy="4921379"/>
        </p:xfrm>
        <a:graphic>
          <a:graphicData uri="http://schemas.openxmlformats.org/drawingml/2006/table">
            <a:tbl>
              <a:tblPr/>
              <a:tblGrid>
                <a:gridCol w="4677643">
                  <a:extLst>
                    <a:ext uri="{9D8B030D-6E8A-4147-A177-3AD203B41FA5}">
                      <a16:colId xmlns:a16="http://schemas.microsoft.com/office/drawing/2014/main" val="20000"/>
                    </a:ext>
                  </a:extLst>
                </a:gridCol>
                <a:gridCol w="1818499">
                  <a:extLst>
                    <a:ext uri="{9D8B030D-6E8A-4147-A177-3AD203B41FA5}">
                      <a16:colId xmlns:a16="http://schemas.microsoft.com/office/drawing/2014/main" val="20001"/>
                    </a:ext>
                  </a:extLst>
                </a:gridCol>
                <a:gridCol w="1818499">
                  <a:extLst>
                    <a:ext uri="{9D8B030D-6E8A-4147-A177-3AD203B41FA5}">
                      <a16:colId xmlns:a16="http://schemas.microsoft.com/office/drawing/2014/main" val="20002"/>
                    </a:ext>
                  </a:extLst>
                </a:gridCol>
              </a:tblGrid>
              <a:tr h="728346">
                <a:tc>
                  <a:txBody>
                    <a:bodyPr/>
                    <a:lstStyle/>
                    <a:p>
                      <a:pPr algn="l">
                        <a:lnSpc>
                          <a:spcPts val="3359"/>
                        </a:lnSpc>
                        <a:defRPr/>
                      </a:pPr>
                      <a:r>
                        <a:rPr lang="en-US" sz="2400" dirty="0">
                          <a:solidFill>
                            <a:srgbClr val="FDFEFF"/>
                          </a:solidFill>
                          <a:latin typeface="Henry Sans Light" panose="02010303040501010106" pitchFamily="2" charset="0"/>
                          <a:ea typeface="Henry Sans 1"/>
                          <a:cs typeface="Henry Sans 1"/>
                          <a:sym typeface="Henry Sans 1"/>
                        </a:rPr>
                        <a:t>In Php </a:t>
                      </a:r>
                      <a:r>
                        <a:rPr lang="en-US" sz="2400" dirty="0" err="1">
                          <a:solidFill>
                            <a:srgbClr val="FDFEFF"/>
                          </a:solidFill>
                          <a:latin typeface="Henry Sans Light" panose="02010303040501010106" pitchFamily="2" charset="0"/>
                          <a:ea typeface="Henry Sans 1"/>
                          <a:cs typeface="Henry Sans 1"/>
                          <a:sym typeface="Henry Sans 1"/>
                        </a:rPr>
                        <a:t>mn</a:t>
                      </a:r>
                      <a:endParaRPr lang="en-US" sz="2400" dirty="0">
                        <a:solidFill>
                          <a:srgbClr val="FDFEFF"/>
                        </a:solidFill>
                        <a:latin typeface="Henry Sans Light" panose="02010303040501010106" pitchFamily="2" charset="0"/>
                        <a:ea typeface="Henry Sans 1"/>
                        <a:cs typeface="Henry Sans 1"/>
                        <a:sym typeface="Henry Sans 1"/>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735204">
                <a:tc>
                  <a:txBody>
                    <a:bodyPr/>
                    <a:lstStyle/>
                    <a:p>
                      <a:pPr algn="l">
                        <a:lnSpc>
                          <a:spcPct val="100000"/>
                        </a:lnSpc>
                        <a:defRPr/>
                      </a:pPr>
                      <a:r>
                        <a:rPr lang="en-US" sz="2300" dirty="0">
                          <a:solidFill>
                            <a:srgbClr val="002060"/>
                          </a:solidFill>
                          <a:latin typeface="Henry Sans"/>
                          <a:ea typeface="Henry Sans"/>
                          <a:cs typeface="Henry Sans"/>
                          <a:sym typeface="Henry Sans"/>
                        </a:rPr>
                        <a:t>Net cash from operating activities</a:t>
                      </a:r>
                      <a:endParaRPr lang="en-US" sz="2300" dirty="0">
                        <a:solidFill>
                          <a:srgbClr val="002060"/>
                        </a:solidFill>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19,851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17,753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735204">
                <a:tc>
                  <a:txBody>
                    <a:bodyPr/>
                    <a:lstStyle/>
                    <a:p>
                      <a:pPr algn="l">
                        <a:lnSpc>
                          <a:spcPct val="100000"/>
                        </a:lnSpc>
                        <a:defRPr/>
                      </a:pPr>
                      <a:r>
                        <a:rPr lang="en-US" sz="2300">
                          <a:solidFill>
                            <a:srgbClr val="002060"/>
                          </a:solidFill>
                          <a:latin typeface="Henry Sans"/>
                          <a:ea typeface="Henry Sans"/>
                          <a:cs typeface="Henry Sans"/>
                          <a:sym typeface="Henry Sans"/>
                        </a:rPr>
                        <a:t>Net cash used in investing activities</a:t>
                      </a:r>
                      <a:endParaRPr lang="en-US" sz="2300">
                        <a:solidFill>
                          <a:srgbClr val="002060"/>
                        </a:solidFill>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-11,265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-16,296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735204">
                <a:tc>
                  <a:txBody>
                    <a:bodyPr/>
                    <a:lstStyle/>
                    <a:p>
                      <a:pPr algn="l">
                        <a:lnSpc>
                          <a:spcPct val="100000"/>
                        </a:lnSpc>
                        <a:defRPr/>
                      </a:pPr>
                      <a:r>
                        <a:rPr lang="en-US" sz="2300" dirty="0">
                          <a:solidFill>
                            <a:srgbClr val="002060"/>
                          </a:solidFill>
                          <a:latin typeface="Henry Sans"/>
                          <a:ea typeface="Henry Sans"/>
                          <a:cs typeface="Henry Sans"/>
                          <a:sym typeface="Henry Sans"/>
                        </a:rPr>
                        <a:t>Net cash from financing activities</a:t>
                      </a:r>
                      <a:endParaRPr lang="en-US" sz="2300" dirty="0">
                        <a:solidFill>
                          <a:srgbClr val="002060"/>
                        </a:solidFill>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-843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9,623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735204">
                <a:tc>
                  <a:txBody>
                    <a:bodyPr/>
                    <a:lstStyle/>
                    <a:p>
                      <a:pPr algn="l">
                        <a:lnSpc>
                          <a:spcPct val="100000"/>
                        </a:lnSpc>
                        <a:defRPr/>
                      </a:pPr>
                      <a:r>
                        <a:rPr lang="en-US" sz="2300">
                          <a:solidFill>
                            <a:srgbClr val="002060"/>
                          </a:solidFill>
                          <a:latin typeface="Henry Sans"/>
                          <a:ea typeface="Henry Sans"/>
                          <a:cs typeface="Henry Sans"/>
                          <a:sym typeface="Henry Sans"/>
                        </a:rPr>
                        <a:t>Currency Translation Impact</a:t>
                      </a:r>
                      <a:endParaRPr lang="en-US" sz="2300">
                        <a:solidFill>
                          <a:srgbClr val="002060"/>
                        </a:solidFill>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21</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-4</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735204">
                <a:tc>
                  <a:txBody>
                    <a:bodyPr/>
                    <a:lstStyle/>
                    <a:p>
                      <a:pPr algn="l">
                        <a:lnSpc>
                          <a:spcPct val="100000"/>
                        </a:lnSpc>
                        <a:defRPr/>
                      </a:pPr>
                      <a:r>
                        <a:rPr lang="en-US" sz="2300" dirty="0">
                          <a:solidFill>
                            <a:srgbClr val="002060"/>
                          </a:solidFill>
                          <a:latin typeface="Henry Sans"/>
                          <a:ea typeface="Henry Sans"/>
                          <a:cs typeface="Henry Sans"/>
                          <a:sym typeface="Henry Sans"/>
                        </a:rPr>
                        <a:t>Cash and cash equivalents at end of period</a:t>
                      </a:r>
                      <a:endParaRPr lang="en-US" sz="2300" dirty="0">
                        <a:solidFill>
                          <a:srgbClr val="002060"/>
                        </a:solidFill>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3499"/>
                        </a:lnSpc>
                        <a:defRPr/>
                      </a:pPr>
                      <a:r>
                        <a:rPr lang="en-US" sz="2300" b="1" dirty="0">
                          <a:solidFill>
                            <a:srgbClr val="002060"/>
                          </a:solidFill>
                          <a:latin typeface="Henry Sans" panose="02010503040501010106" pitchFamily="2" charset="0"/>
                        </a:rPr>
                        <a:t>35,410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0" dirty="0">
                          <a:solidFill>
                            <a:srgbClr val="002060"/>
                          </a:solidFill>
                          <a:latin typeface="Henry Sans" panose="02010503040501010106" pitchFamily="2" charset="0"/>
                        </a:rPr>
                        <a:t>42,322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6" name="Picture 15">
            <a:extLst>
              <a:ext uri="{FF2B5EF4-FFF2-40B4-BE49-F238E27FC236}">
                <a16:creationId xmlns:a16="http://schemas.microsoft.com/office/drawing/2014/main" id="{5E9C1E21-133A-C8D4-ADEB-78AACD782F49}"/>
              </a:ext>
            </a:extLst>
          </p:cNvPr>
          <p:cNvPicPr>
            <a:picLocks noChangeAspect="1"/>
          </p:cNvPicPr>
          <p:nvPr/>
        </p:nvPicPr>
        <p:blipFill>
          <a:blip r:embed="rId6">
            <a:extLst>
              <a:ext uri="{28A0092B-C50C-407E-A947-70E740481C1C}">
                <a14:useLocalDpi xmlns:a14="http://schemas.microsoft.com/office/drawing/2010/main" val="0"/>
              </a:ext>
            </a:extLst>
          </a:blip>
          <a:srcRect l="27286" t="31321" r="19928" b="25234"/>
          <a:stretch>
            <a:fillRect/>
          </a:stretch>
        </p:blipFill>
        <p:spPr>
          <a:xfrm>
            <a:off x="9601200" y="2622507"/>
            <a:ext cx="8001000" cy="4921379"/>
          </a:xfrm>
          <a:prstGeom prst="rect">
            <a:avLst/>
          </a:prstGeom>
        </p:spPr>
      </p:pic>
    </p:spTree>
    <p:extLst>
      <p:ext uri="{BB962C8B-B14F-4D97-AF65-F5344CB8AC3E}">
        <p14:creationId xmlns:p14="http://schemas.microsoft.com/office/powerpoint/2010/main" val="3750219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32AFD-07AF-8BFE-141E-6DC1929D5DA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BC5B4CE-A1BE-31D2-18A6-78F82E4032E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F29EB6F6-959F-5AF3-BEA4-15FD01B6922A}"/>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CA632CE9-E4CE-D797-1B05-799BE397AEE1}"/>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7779C278-BF3A-4875-A8A7-46C6850B4629}"/>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12825FB2-D7F6-54AA-5AAC-DD2DED5430D9}"/>
              </a:ext>
            </a:extLst>
          </p:cNvPr>
          <p:cNvSpPr/>
          <p:nvPr/>
        </p:nvSpPr>
        <p:spPr>
          <a:xfrm rot="-10800000">
            <a:off x="12706" y="-495692"/>
            <a:ext cx="18275294" cy="11327809"/>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AA1B9D1B-1609-DCBA-F692-43A5F8A45051}"/>
              </a:ext>
            </a:extLst>
          </p:cNvPr>
          <p:cNvGrpSpPr/>
          <p:nvPr/>
        </p:nvGrpSpPr>
        <p:grpSpPr>
          <a:xfrm>
            <a:off x="12706" y="157577"/>
            <a:ext cx="18288000" cy="8911716"/>
            <a:chOff x="0" y="-8671"/>
            <a:chExt cx="4816593" cy="2347119"/>
          </a:xfrm>
        </p:grpSpPr>
        <p:sp>
          <p:nvSpPr>
            <p:cNvPr id="8" name="Freeform 8">
              <a:extLst>
                <a:ext uri="{FF2B5EF4-FFF2-40B4-BE49-F238E27FC236}">
                  <a16:creationId xmlns:a16="http://schemas.microsoft.com/office/drawing/2014/main" id="{96207F69-7107-37FF-B6E2-102CDB1F141E}"/>
                </a:ext>
              </a:extLst>
            </p:cNvPr>
            <p:cNvSpPr/>
            <p:nvPr/>
          </p:nvSpPr>
          <p:spPr>
            <a:xfrm>
              <a:off x="0" y="-8671"/>
              <a:ext cx="4816592" cy="2347119"/>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A25C7910-A1DA-4F1F-08C1-10B654EF57FE}"/>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EFA666AF-5C32-61B3-A2F4-F4AB6B3FAF7E}"/>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aphicFrame>
        <p:nvGraphicFramePr>
          <p:cNvPr id="11" name="Table 11">
            <a:extLst>
              <a:ext uri="{FF2B5EF4-FFF2-40B4-BE49-F238E27FC236}">
                <a16:creationId xmlns:a16="http://schemas.microsoft.com/office/drawing/2014/main" id="{86C915BE-9F19-C908-5BB2-0545519D40D2}"/>
              </a:ext>
            </a:extLst>
          </p:cNvPr>
          <p:cNvGraphicFramePr>
            <a:graphicFrameLocks noGrp="1"/>
          </p:cNvGraphicFramePr>
          <p:nvPr>
            <p:extLst>
              <p:ext uri="{D42A27DB-BD31-4B8C-83A1-F6EECF244321}">
                <p14:modId xmlns:p14="http://schemas.microsoft.com/office/powerpoint/2010/main" val="289340684"/>
              </p:ext>
            </p:extLst>
          </p:nvPr>
        </p:nvGraphicFramePr>
        <p:xfrm>
          <a:off x="881742" y="1714500"/>
          <a:ext cx="14962798" cy="4906933"/>
        </p:xfrm>
        <a:graphic>
          <a:graphicData uri="http://schemas.openxmlformats.org/drawingml/2006/table">
            <a:tbl>
              <a:tblPr/>
              <a:tblGrid>
                <a:gridCol w="4020804">
                  <a:extLst>
                    <a:ext uri="{9D8B030D-6E8A-4147-A177-3AD203B41FA5}">
                      <a16:colId xmlns:a16="http://schemas.microsoft.com/office/drawing/2014/main" val="20000"/>
                    </a:ext>
                  </a:extLst>
                </a:gridCol>
                <a:gridCol w="1563142">
                  <a:extLst>
                    <a:ext uri="{9D8B030D-6E8A-4147-A177-3AD203B41FA5}">
                      <a16:colId xmlns:a16="http://schemas.microsoft.com/office/drawing/2014/main" val="20001"/>
                    </a:ext>
                  </a:extLst>
                </a:gridCol>
                <a:gridCol w="1563142">
                  <a:extLst>
                    <a:ext uri="{9D8B030D-6E8A-4147-A177-3AD203B41FA5}">
                      <a16:colId xmlns:a16="http://schemas.microsoft.com/office/drawing/2014/main" val="20002"/>
                    </a:ext>
                  </a:extLst>
                </a:gridCol>
                <a:gridCol w="1563142">
                  <a:extLst>
                    <a:ext uri="{9D8B030D-6E8A-4147-A177-3AD203B41FA5}">
                      <a16:colId xmlns:a16="http://schemas.microsoft.com/office/drawing/2014/main" val="4065447301"/>
                    </a:ext>
                  </a:extLst>
                </a:gridCol>
                <a:gridCol w="1563142">
                  <a:extLst>
                    <a:ext uri="{9D8B030D-6E8A-4147-A177-3AD203B41FA5}">
                      <a16:colId xmlns:a16="http://schemas.microsoft.com/office/drawing/2014/main" val="2120065954"/>
                    </a:ext>
                  </a:extLst>
                </a:gridCol>
                <a:gridCol w="1563142">
                  <a:extLst>
                    <a:ext uri="{9D8B030D-6E8A-4147-A177-3AD203B41FA5}">
                      <a16:colId xmlns:a16="http://schemas.microsoft.com/office/drawing/2014/main" val="3610132068"/>
                    </a:ext>
                  </a:extLst>
                </a:gridCol>
                <a:gridCol w="1563142">
                  <a:extLst>
                    <a:ext uri="{9D8B030D-6E8A-4147-A177-3AD203B41FA5}">
                      <a16:colId xmlns:a16="http://schemas.microsoft.com/office/drawing/2014/main" val="3377346144"/>
                    </a:ext>
                  </a:extLst>
                </a:gridCol>
                <a:gridCol w="1563142">
                  <a:extLst>
                    <a:ext uri="{9D8B030D-6E8A-4147-A177-3AD203B41FA5}">
                      <a16:colId xmlns:a16="http://schemas.microsoft.com/office/drawing/2014/main" val="690356608"/>
                    </a:ext>
                  </a:extLst>
                </a:gridCol>
              </a:tblGrid>
              <a:tr h="708094">
                <a:tc>
                  <a:txBody>
                    <a:bodyPr/>
                    <a:lstStyle/>
                    <a:p>
                      <a:pPr algn="l">
                        <a:lnSpc>
                          <a:spcPts val="3359"/>
                        </a:lnSpc>
                        <a:defRPr/>
                      </a:pPr>
                      <a:r>
                        <a:rPr lang="en-US" sz="2300" dirty="0">
                          <a:solidFill>
                            <a:srgbClr val="FDFEFF"/>
                          </a:solidFill>
                          <a:latin typeface="Henry Sans Light" panose="02010303040501010106" pitchFamily="2" charset="0"/>
                          <a:ea typeface="Henry Sans 1"/>
                          <a:cs typeface="Henry Sans 1"/>
                          <a:sym typeface="Henry Sans 1"/>
                        </a:rPr>
                        <a:t>In Php bn</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2022</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2023</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2024</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2025</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dirty="0">
                          <a:solidFill>
                            <a:srgbClr val="FDFEFF"/>
                          </a:solidFill>
                          <a:latin typeface="Henry Sans Bold" panose="02010803040501010106" pitchFamily="2" charset="0"/>
                          <a:ea typeface="Henry Sans 1 Bold"/>
                          <a:cs typeface="Henry Sans 1 Bold"/>
                          <a:sym typeface="Henry Sans 1 Bold"/>
                        </a:rPr>
                        <a:t>1Q 2026</a:t>
                      </a: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r>
                        <a:rPr lang="en-US" sz="2300" b="1" kern="1200" dirty="0">
                          <a:solidFill>
                            <a:srgbClr val="FDFEFF"/>
                          </a:solidFill>
                          <a:latin typeface="Henry Sans Bold" panose="02010803040501010106" pitchFamily="2" charset="0"/>
                        </a:rPr>
                        <a:t>YoY</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685249">
                <a:tc>
                  <a:txBody>
                    <a:bodyPr/>
                    <a:lstStyle/>
                    <a:p>
                      <a:pPr algn="l">
                        <a:lnSpc>
                          <a:spcPts val="1095"/>
                        </a:lnSpc>
                        <a:defRPr/>
                      </a:pPr>
                      <a:r>
                        <a:rPr lang="en-US" sz="2300" dirty="0">
                          <a:solidFill>
                            <a:srgbClr val="002060"/>
                          </a:solidFill>
                          <a:latin typeface="Henry Sans"/>
                          <a:ea typeface="Henry Sans"/>
                          <a:cs typeface="Henry Sans"/>
                          <a:sym typeface="Henry Sans"/>
                        </a:rPr>
                        <a:t>Malls</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22.91</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36.55</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36.63</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kern="1200" dirty="0">
                          <a:solidFill>
                            <a:srgbClr val="002060"/>
                          </a:solidFill>
                          <a:latin typeface="Henry Sans"/>
                        </a:rPr>
                        <a:t>32.66</a:t>
                      </a: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kern="1200" dirty="0">
                          <a:solidFill>
                            <a:srgbClr val="002060"/>
                          </a:solidFill>
                          <a:latin typeface="Henry Sans"/>
                          <a:ea typeface="+mn-ea"/>
                          <a:cs typeface="+mn-cs"/>
                        </a:rPr>
                        <a:t>8.26</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6.65</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-19%</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685249">
                <a:tc>
                  <a:txBody>
                    <a:bodyPr/>
                    <a:lstStyle/>
                    <a:p>
                      <a:pPr algn="l">
                        <a:lnSpc>
                          <a:spcPts val="1095"/>
                        </a:lnSpc>
                        <a:defRPr/>
                      </a:pPr>
                      <a:r>
                        <a:rPr lang="en-US" sz="2300" dirty="0">
                          <a:solidFill>
                            <a:srgbClr val="002060"/>
                          </a:solidFill>
                          <a:latin typeface="Henry Sans"/>
                          <a:ea typeface="Henry Sans"/>
                          <a:cs typeface="Henry Sans"/>
                          <a:sym typeface="Henry Sans"/>
                        </a:rPr>
                        <a:t>Residences</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36.75</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25.49</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23.14</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kern="1200" dirty="0">
                          <a:solidFill>
                            <a:srgbClr val="002060"/>
                          </a:solidFill>
                          <a:latin typeface="Henry Sans"/>
                        </a:rPr>
                        <a:t>16.93</a:t>
                      </a: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kern="1200" dirty="0">
                          <a:solidFill>
                            <a:srgbClr val="002060"/>
                          </a:solidFill>
                          <a:latin typeface="Henry Sans"/>
                          <a:ea typeface="+mn-ea"/>
                          <a:cs typeface="+mn-cs"/>
                        </a:rPr>
                        <a:t>2.65</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5.39</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104%</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1210371">
                <a:tc>
                  <a:txBody>
                    <a:bodyPr/>
                    <a:lstStyle/>
                    <a:p>
                      <a:pPr algn="l">
                        <a:lnSpc>
                          <a:spcPts val="2849"/>
                        </a:lnSpc>
                        <a:defRPr/>
                      </a:pPr>
                      <a:r>
                        <a:rPr lang="en-US" sz="2300" dirty="0">
                          <a:solidFill>
                            <a:srgbClr val="002060"/>
                          </a:solidFill>
                          <a:latin typeface="Henry Sans"/>
                          <a:ea typeface="Henry Sans"/>
                          <a:cs typeface="Henry Sans"/>
                          <a:sym typeface="Henry Sans"/>
                        </a:rPr>
                        <a:t>Commercial and Integrated Commercial Development (formerly Coastal </a:t>
                      </a:r>
                      <a:r>
                        <a:rPr lang="en-US" sz="2300" dirty="0" err="1">
                          <a:solidFill>
                            <a:srgbClr val="002060"/>
                          </a:solidFill>
                          <a:latin typeface="Henry Sans"/>
                          <a:ea typeface="Henry Sans"/>
                          <a:cs typeface="Henry Sans"/>
                          <a:sym typeface="Henry Sans"/>
                        </a:rPr>
                        <a:t>Dev’t</a:t>
                      </a:r>
                      <a:r>
                        <a:rPr lang="en-US" sz="2300" dirty="0">
                          <a:solidFill>
                            <a:srgbClr val="002060"/>
                          </a:solidFill>
                          <a:latin typeface="Henry Sans"/>
                          <a:ea typeface="Henry Sans"/>
                          <a:cs typeface="Henry Sans"/>
                          <a:sym typeface="Henry Sans"/>
                        </a:rPr>
                        <a:t>)</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9.84</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18.57</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19.55</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kern="1200" dirty="0">
                          <a:solidFill>
                            <a:srgbClr val="002060"/>
                          </a:solidFill>
                          <a:latin typeface="Henry Sans"/>
                        </a:rPr>
                        <a:t>30.01</a:t>
                      </a: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kern="1200" dirty="0">
                          <a:solidFill>
                            <a:srgbClr val="002060"/>
                          </a:solidFill>
                          <a:latin typeface="Henry Sans"/>
                          <a:ea typeface="+mn-ea"/>
                          <a:cs typeface="+mn-cs"/>
                        </a:rPr>
                        <a:t>5.89</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2.55</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-57%</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685249">
                <a:tc>
                  <a:txBody>
                    <a:bodyPr/>
                    <a:lstStyle/>
                    <a:p>
                      <a:pPr algn="l">
                        <a:lnSpc>
                          <a:spcPts val="2849"/>
                        </a:lnSpc>
                        <a:defRPr/>
                      </a:pPr>
                      <a:r>
                        <a:rPr lang="en-US" sz="2300" dirty="0">
                          <a:solidFill>
                            <a:srgbClr val="002060"/>
                          </a:solidFill>
                          <a:latin typeface="Henry Sans"/>
                          <a:ea typeface="Henry Sans"/>
                          <a:cs typeface="Henry Sans"/>
                          <a:sym typeface="Henry Sans"/>
                        </a:rPr>
                        <a:t>Hotels and Convention Centers</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a:solidFill>
                            <a:srgbClr val="002060"/>
                          </a:solidFill>
                          <a:latin typeface="Henry Sans"/>
                          <a:ea typeface="Henry Sans"/>
                          <a:cs typeface="Henry Sans"/>
                          <a:sym typeface="Henry Sans"/>
                        </a:rPr>
                        <a:t>1.11</a:t>
                      </a:r>
                      <a:endParaRPr lang="en-US" sz="230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1.78</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dirty="0">
                          <a:solidFill>
                            <a:srgbClr val="002060"/>
                          </a:solidFill>
                          <a:latin typeface="Henry Sans"/>
                          <a:ea typeface="Henry Sans"/>
                          <a:cs typeface="Henry Sans"/>
                          <a:sym typeface="Henry Sans"/>
                        </a:rPr>
                        <a:t>1.94</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1095"/>
                        </a:lnSpc>
                        <a:defRPr/>
                      </a:pPr>
                      <a:r>
                        <a:rPr lang="en-US" sz="2300" kern="1200" dirty="0">
                          <a:solidFill>
                            <a:srgbClr val="002060"/>
                          </a:solidFill>
                          <a:latin typeface="Henry Sans"/>
                        </a:rPr>
                        <a:t>2.27</a:t>
                      </a: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kern="1200" dirty="0">
                          <a:solidFill>
                            <a:srgbClr val="002060"/>
                          </a:solidFill>
                          <a:latin typeface="Henry Sans"/>
                          <a:ea typeface="+mn-ea"/>
                          <a:cs typeface="+mn-cs"/>
                        </a:rPr>
                        <a:t>0.26</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0.88</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233%</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663764">
                <a:tc>
                  <a:txBody>
                    <a:bodyPr/>
                    <a:lstStyle/>
                    <a:p>
                      <a:pPr algn="l">
                        <a:lnSpc>
                          <a:spcPts val="1095"/>
                        </a:lnSpc>
                        <a:defRPr/>
                      </a:pPr>
                      <a:r>
                        <a:rPr lang="en-US" sz="2300" b="1" dirty="0">
                          <a:solidFill>
                            <a:srgbClr val="002060"/>
                          </a:solidFill>
                          <a:latin typeface="Henry Sans Bold"/>
                          <a:ea typeface="Henry Sans Bold"/>
                          <a:cs typeface="Henry Sans Bold"/>
                          <a:sym typeface="Henry Sans Bold"/>
                        </a:rPr>
                        <a:t>Total</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sym typeface="Henry Sans Bold"/>
                        </a:rPr>
                        <a:t>70.61</a:t>
                      </a:r>
                      <a:endParaRPr lang="en-US" sz="2300" b="1" kern="1200" dirty="0">
                        <a:solidFill>
                          <a:srgbClr val="002060"/>
                        </a:solidFill>
                        <a:latin typeface="Henry Sans Bold"/>
                        <a:ea typeface="+mn-ea"/>
                        <a:cs typeface="+mn-c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sym typeface="Henry Sans Bold"/>
                        </a:rPr>
                        <a:t>82.38</a:t>
                      </a:r>
                      <a:endParaRPr lang="en-US" sz="2300" b="1" kern="1200" dirty="0">
                        <a:solidFill>
                          <a:srgbClr val="002060"/>
                        </a:solidFill>
                        <a:latin typeface="Henry Sans Bold"/>
                        <a:ea typeface="+mn-ea"/>
                        <a:cs typeface="+mn-c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sym typeface="Henry Sans Bold"/>
                        </a:rPr>
                        <a:t>81.25</a:t>
                      </a:r>
                      <a:endParaRPr lang="en-US" sz="2300" b="1" kern="1200" dirty="0">
                        <a:solidFill>
                          <a:srgbClr val="002060"/>
                        </a:solidFill>
                        <a:latin typeface="Henry Sans Bold"/>
                        <a:ea typeface="+mn-ea"/>
                        <a:cs typeface="+mn-c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81.87</a:t>
                      </a: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17.06</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1" kern="1200" dirty="0">
                          <a:solidFill>
                            <a:srgbClr val="002060"/>
                          </a:solidFill>
                          <a:latin typeface="Henry Sans Bold"/>
                        </a:rPr>
                        <a:t>15.47</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912"/>
                        </a:lnSpc>
                        <a:defRPr/>
                      </a:pPr>
                      <a:r>
                        <a:rPr lang="en-US" sz="2300" b="1" kern="1200" dirty="0">
                          <a:solidFill>
                            <a:srgbClr val="002060"/>
                          </a:solidFill>
                          <a:latin typeface="Henry Sans Bold"/>
                        </a:rPr>
                        <a:t>-9%</a:t>
                      </a:r>
                    </a:p>
                  </a:txBody>
                  <a:tcPr marL="190500" marR="190500" marT="190500" marB="190500"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2" name="TextBox 12">
            <a:extLst>
              <a:ext uri="{FF2B5EF4-FFF2-40B4-BE49-F238E27FC236}">
                <a16:creationId xmlns:a16="http://schemas.microsoft.com/office/drawing/2014/main" id="{CC2A250C-9393-60CA-764A-2D646A7BCA0A}"/>
              </a:ext>
            </a:extLst>
          </p:cNvPr>
          <p:cNvSpPr txBox="1"/>
          <p:nvPr/>
        </p:nvSpPr>
        <p:spPr>
          <a:xfrm>
            <a:off x="914400" y="638567"/>
            <a:ext cx="14212488" cy="718145"/>
          </a:xfrm>
          <a:prstGeom prst="rect">
            <a:avLst/>
          </a:prstGeom>
        </p:spPr>
        <p:txBody>
          <a:bodyPr wrap="square"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CAPEX AND TREND BREAKDOWN</a:t>
            </a:r>
          </a:p>
        </p:txBody>
      </p:sp>
      <p:sp>
        <p:nvSpPr>
          <p:cNvPr id="13" name="TextBox 13">
            <a:extLst>
              <a:ext uri="{FF2B5EF4-FFF2-40B4-BE49-F238E27FC236}">
                <a16:creationId xmlns:a16="http://schemas.microsoft.com/office/drawing/2014/main" id="{5F43C3DC-7F81-9501-9471-C64002D61816}"/>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ea typeface="Henry Sans 1"/>
                <a:cs typeface="Henry Sans 1"/>
                <a:sym typeface="Henry Sans 1"/>
              </a:rPr>
              <a:t>29</a:t>
            </a:r>
          </a:p>
        </p:txBody>
      </p:sp>
      <p:sp>
        <p:nvSpPr>
          <p:cNvPr id="15" name="TextBox 29">
            <a:extLst>
              <a:ext uri="{FF2B5EF4-FFF2-40B4-BE49-F238E27FC236}">
                <a16:creationId xmlns:a16="http://schemas.microsoft.com/office/drawing/2014/main" id="{42D72B90-09BF-F35F-B599-0A6CBA6CFC53}"/>
              </a:ext>
            </a:extLst>
          </p:cNvPr>
          <p:cNvSpPr txBox="1"/>
          <p:nvPr/>
        </p:nvSpPr>
        <p:spPr>
          <a:xfrm>
            <a:off x="881742" y="6743700"/>
            <a:ext cx="7108580" cy="238142"/>
          </a:xfrm>
          <a:prstGeom prst="rect">
            <a:avLst/>
          </a:prstGeom>
        </p:spPr>
        <p:txBody>
          <a:bodyPr wrap="square" lIns="0" tIns="0" rIns="0" bIns="0" rtlCol="0" anchor="t">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4" normalizeH="0" baseline="0" noProof="0" dirty="0">
                <a:ln>
                  <a:noFill/>
                </a:ln>
                <a:solidFill>
                  <a:srgbClr val="000F73"/>
                </a:solidFill>
                <a:effectLst/>
                <a:uLnTx/>
                <a:uFillTx/>
                <a:latin typeface="Henry Sans Light" panose="02010303040501010106" pitchFamily="2" charset="0"/>
                <a:ea typeface="Henry Sans 2 Light"/>
                <a:cs typeface="Henry Sans 2 Light"/>
                <a:sym typeface="Henry Sans 2 Light"/>
              </a:rPr>
              <a:t>*Excludes capitalized interest</a:t>
            </a:r>
          </a:p>
        </p:txBody>
      </p:sp>
      <p:graphicFrame>
        <p:nvGraphicFramePr>
          <p:cNvPr id="18" name="Table 11">
            <a:extLst>
              <a:ext uri="{FF2B5EF4-FFF2-40B4-BE49-F238E27FC236}">
                <a16:creationId xmlns:a16="http://schemas.microsoft.com/office/drawing/2014/main" id="{0A0555F9-E7D0-9713-E20D-817A2B6E60F8}"/>
              </a:ext>
            </a:extLst>
          </p:cNvPr>
          <p:cNvGraphicFramePr>
            <a:graphicFrameLocks noGrp="1"/>
          </p:cNvGraphicFramePr>
          <p:nvPr>
            <p:extLst>
              <p:ext uri="{D42A27DB-BD31-4B8C-83A1-F6EECF244321}">
                <p14:modId xmlns:p14="http://schemas.microsoft.com/office/powerpoint/2010/main" val="52860803"/>
              </p:ext>
            </p:extLst>
          </p:nvPr>
        </p:nvGraphicFramePr>
        <p:xfrm>
          <a:off x="891726" y="7285506"/>
          <a:ext cx="14962801" cy="712153"/>
        </p:xfrm>
        <a:graphic>
          <a:graphicData uri="http://schemas.openxmlformats.org/drawingml/2006/table">
            <a:tbl>
              <a:tblPr/>
              <a:tblGrid>
                <a:gridCol w="3985074">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4065447301"/>
                    </a:ext>
                  </a:extLst>
                </a:gridCol>
                <a:gridCol w="1524000">
                  <a:extLst>
                    <a:ext uri="{9D8B030D-6E8A-4147-A177-3AD203B41FA5}">
                      <a16:colId xmlns:a16="http://schemas.microsoft.com/office/drawing/2014/main" val="2120065954"/>
                    </a:ext>
                  </a:extLst>
                </a:gridCol>
                <a:gridCol w="1600200">
                  <a:extLst>
                    <a:ext uri="{9D8B030D-6E8A-4147-A177-3AD203B41FA5}">
                      <a16:colId xmlns:a16="http://schemas.microsoft.com/office/drawing/2014/main" val="3610132068"/>
                    </a:ext>
                  </a:extLst>
                </a:gridCol>
                <a:gridCol w="1600200">
                  <a:extLst>
                    <a:ext uri="{9D8B030D-6E8A-4147-A177-3AD203B41FA5}">
                      <a16:colId xmlns:a16="http://schemas.microsoft.com/office/drawing/2014/main" val="3377346144"/>
                    </a:ext>
                  </a:extLst>
                </a:gridCol>
                <a:gridCol w="1528927">
                  <a:extLst>
                    <a:ext uri="{9D8B030D-6E8A-4147-A177-3AD203B41FA5}">
                      <a16:colId xmlns:a16="http://schemas.microsoft.com/office/drawing/2014/main" val="690356608"/>
                    </a:ext>
                  </a:extLst>
                </a:gridCol>
              </a:tblGrid>
              <a:tr h="684000">
                <a:tc>
                  <a:txBody>
                    <a:bodyPr/>
                    <a:lstStyle/>
                    <a:p>
                      <a:pPr algn="l">
                        <a:lnSpc>
                          <a:spcPts val="1095"/>
                        </a:lnSpc>
                        <a:defRPr/>
                      </a:pPr>
                      <a:r>
                        <a:rPr lang="en-US" sz="2300" dirty="0">
                          <a:solidFill>
                            <a:srgbClr val="002060"/>
                          </a:solidFill>
                          <a:latin typeface="Henry Sans"/>
                          <a:ea typeface="Henry Sans"/>
                          <a:cs typeface="Henry Sans"/>
                          <a:sym typeface="Henry Sans"/>
                        </a:rPr>
                        <a:t>PASAY 360</a:t>
                      </a:r>
                      <a:endParaRPr lang="en-US" sz="2300" dirty="0">
                        <a:solidFill>
                          <a:srgbClr val="002060"/>
                        </a:solidFill>
                      </a:endParaRPr>
                    </a:p>
                  </a:txBody>
                  <a:tcPr marL="124095" marR="124095" marT="124095" marB="124095" anchor="b">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sym typeface="Henry Sans"/>
                        </a:rPr>
                        <a:t>9.00</a:t>
                      </a:r>
                      <a:endParaRPr lang="en-US" sz="2300" kern="1200" dirty="0">
                        <a:solidFill>
                          <a:srgbClr val="002060"/>
                        </a:solidFill>
                        <a:latin typeface="Henry Sans"/>
                        <a:ea typeface="+mn-ea"/>
                        <a:cs typeface="+mn-c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sym typeface="Henry Sans"/>
                        </a:rPr>
                        <a:t>17.68</a:t>
                      </a:r>
                      <a:endParaRPr lang="en-US" sz="2300" kern="1200" dirty="0">
                        <a:solidFill>
                          <a:srgbClr val="002060"/>
                        </a:solidFill>
                        <a:latin typeface="Henry Sans"/>
                        <a:ea typeface="+mn-ea"/>
                        <a:cs typeface="+mn-c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sym typeface="Henry Sans"/>
                        </a:rPr>
                        <a:t>19.46</a:t>
                      </a:r>
                      <a:endParaRPr lang="en-US" sz="2300" kern="1200" dirty="0">
                        <a:solidFill>
                          <a:srgbClr val="002060"/>
                        </a:solidFill>
                        <a:latin typeface="Henry Sans"/>
                        <a:ea typeface="+mn-ea"/>
                        <a:cs typeface="+mn-c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28.36</a:t>
                      </a: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5.55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b="1" kern="1200" dirty="0">
                          <a:solidFill>
                            <a:srgbClr val="002060"/>
                          </a:solidFill>
                          <a:latin typeface="Henry Sans Bold"/>
                          <a:ea typeface="+mn-ea"/>
                          <a:cs typeface="+mn-cs"/>
                        </a:rPr>
                        <a:t>2.03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marL="0" algn="ctr" defTabSz="914400" rtl="0" eaLnBrk="1" latinLnBrk="0" hangingPunct="1">
                        <a:lnSpc>
                          <a:spcPts val="2912"/>
                        </a:lnSpc>
                        <a:defRPr/>
                      </a:pPr>
                      <a:r>
                        <a:rPr lang="en-US" sz="2300" kern="1200" dirty="0">
                          <a:solidFill>
                            <a:srgbClr val="002060"/>
                          </a:solidFill>
                          <a:latin typeface="Henry Sans"/>
                          <a:ea typeface="+mn-ea"/>
                          <a:cs typeface="+mn-cs"/>
                        </a:rPr>
                        <a:t>-63%</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14" name="Table 11">
            <a:extLst>
              <a:ext uri="{FF2B5EF4-FFF2-40B4-BE49-F238E27FC236}">
                <a16:creationId xmlns:a16="http://schemas.microsoft.com/office/drawing/2014/main" id="{4C1A035E-282C-9D6B-0B7A-1048322AD96A}"/>
              </a:ext>
            </a:extLst>
          </p:cNvPr>
          <p:cNvGraphicFramePr>
            <a:graphicFrameLocks noGrp="1"/>
          </p:cNvGraphicFramePr>
          <p:nvPr>
            <p:extLst>
              <p:ext uri="{D42A27DB-BD31-4B8C-83A1-F6EECF244321}">
                <p14:modId xmlns:p14="http://schemas.microsoft.com/office/powerpoint/2010/main" val="831517896"/>
              </p:ext>
            </p:extLst>
          </p:nvPr>
        </p:nvGraphicFramePr>
        <p:xfrm>
          <a:off x="885375" y="8115300"/>
          <a:ext cx="14962801" cy="735204"/>
        </p:xfrm>
        <a:graphic>
          <a:graphicData uri="http://schemas.openxmlformats.org/drawingml/2006/table">
            <a:tbl>
              <a:tblPr/>
              <a:tblGrid>
                <a:gridCol w="11840025">
                  <a:extLst>
                    <a:ext uri="{9D8B030D-6E8A-4147-A177-3AD203B41FA5}">
                      <a16:colId xmlns:a16="http://schemas.microsoft.com/office/drawing/2014/main" val="20000"/>
                    </a:ext>
                  </a:extLst>
                </a:gridCol>
                <a:gridCol w="1600200">
                  <a:extLst>
                    <a:ext uri="{9D8B030D-6E8A-4147-A177-3AD203B41FA5}">
                      <a16:colId xmlns:a16="http://schemas.microsoft.com/office/drawing/2014/main" val="3610132068"/>
                    </a:ext>
                  </a:extLst>
                </a:gridCol>
                <a:gridCol w="1522576">
                  <a:extLst>
                    <a:ext uri="{9D8B030D-6E8A-4147-A177-3AD203B41FA5}">
                      <a16:colId xmlns:a16="http://schemas.microsoft.com/office/drawing/2014/main" val="327068269"/>
                    </a:ext>
                  </a:extLst>
                </a:gridCol>
              </a:tblGrid>
              <a:tr h="735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200" dirty="0">
                          <a:solidFill>
                            <a:schemeClr val="bg1"/>
                          </a:solidFill>
                          <a:latin typeface="Henry Sans"/>
                          <a:ea typeface="Henry Sans"/>
                          <a:cs typeface="Henry Sans"/>
                          <a:sym typeface="Henry Sans"/>
                        </a:rPr>
                        <a:t>Strategic Expansion (2022-1Q2026)</a:t>
                      </a:r>
                      <a:endParaRPr lang="en-US" sz="2300" kern="1200" dirty="0">
                        <a:solidFill>
                          <a:schemeClr val="bg1"/>
                        </a:solidFill>
                        <a:latin typeface="Henry Sans"/>
                      </a:endParaRPr>
                    </a:p>
                  </a:txBody>
                  <a:tcPr marL="124095" marR="124095" marT="124095" marB="124095"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0E74"/>
                    </a:solidFill>
                  </a:tcPr>
                </a:tc>
                <a:tc>
                  <a:txBody>
                    <a:bodyPr/>
                    <a:lstStyle/>
                    <a:p>
                      <a:pPr marL="0" marR="0" lvl="0" indent="0" algn="ctr" defTabSz="914400" rtl="0" eaLnBrk="1" fontAlgn="auto" latinLnBrk="0" hangingPunct="1">
                        <a:lnSpc>
                          <a:spcPts val="1095"/>
                        </a:lnSpc>
                        <a:spcBef>
                          <a:spcPts val="0"/>
                        </a:spcBef>
                        <a:spcAft>
                          <a:spcPts val="0"/>
                        </a:spcAft>
                        <a:buClrTx/>
                        <a:buSzTx/>
                        <a:buFontTx/>
                        <a:buNone/>
                        <a:tabLst/>
                        <a:defRPr/>
                      </a:pPr>
                      <a:r>
                        <a:rPr lang="en-US" sz="2300" b="1" kern="1200" dirty="0">
                          <a:solidFill>
                            <a:srgbClr val="FFFFFF"/>
                          </a:solidFill>
                          <a:latin typeface="Henry Sans Bold"/>
                        </a:rPr>
                        <a:t>331.58</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0E74"/>
                    </a:solidFill>
                  </a:tcPr>
                </a:tc>
                <a:tc>
                  <a:txBody>
                    <a:bodyPr/>
                    <a:lstStyle/>
                    <a:p>
                      <a:pPr algn="ctr">
                        <a:lnSpc>
                          <a:spcPts val="2912"/>
                        </a:lnSpc>
                        <a:defRPr/>
                      </a:pPr>
                      <a:endParaRPr lang="en-US" sz="2300" b="0" dirty="0">
                        <a:solidFill>
                          <a:schemeClr val="bg1"/>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0E74"/>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13982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CE4B7-E3CE-AAA0-6E4F-C54FDDD1F2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81021C7-24B6-1000-27EA-477FF8C8D16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3AACEF9B-C20E-B811-C0EE-4E58DAAD4036}"/>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A70A300E-30BB-5707-CF39-A7BD9C744C98}"/>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D8754713-960D-ED6C-66BB-D51B7EB4D1C1}"/>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A19B7225-5391-618E-3232-B5D1D40A1037}"/>
              </a:ext>
            </a:extLst>
          </p:cNvPr>
          <p:cNvSpPr/>
          <p:nvPr/>
        </p:nvSpPr>
        <p:spPr>
          <a:xfrm rot="-10800000">
            <a:off x="12706" y="-495692"/>
            <a:ext cx="18275294" cy="11327809"/>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EC4A2884-453F-DA9E-771D-BE3872AB714F}"/>
              </a:ext>
            </a:extLst>
          </p:cNvPr>
          <p:cNvGrpSpPr/>
          <p:nvPr/>
        </p:nvGrpSpPr>
        <p:grpSpPr>
          <a:xfrm>
            <a:off x="12706" y="157577"/>
            <a:ext cx="18288000" cy="8911716"/>
            <a:chOff x="0" y="-8671"/>
            <a:chExt cx="4816593" cy="2347119"/>
          </a:xfrm>
        </p:grpSpPr>
        <p:sp>
          <p:nvSpPr>
            <p:cNvPr id="8" name="Freeform 8">
              <a:extLst>
                <a:ext uri="{FF2B5EF4-FFF2-40B4-BE49-F238E27FC236}">
                  <a16:creationId xmlns:a16="http://schemas.microsoft.com/office/drawing/2014/main" id="{9C4FBBA9-5466-0CEC-5F33-80174F84E6D3}"/>
                </a:ext>
              </a:extLst>
            </p:cNvPr>
            <p:cNvSpPr/>
            <p:nvPr/>
          </p:nvSpPr>
          <p:spPr>
            <a:xfrm>
              <a:off x="0" y="-8671"/>
              <a:ext cx="4816592" cy="2347119"/>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2DD412E5-BE34-1981-9AFE-2D60E5AAC6E3}"/>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EB8B0B23-CB84-0F33-62DE-88B6E739BA13}"/>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2" name="TextBox 12">
            <a:extLst>
              <a:ext uri="{FF2B5EF4-FFF2-40B4-BE49-F238E27FC236}">
                <a16:creationId xmlns:a16="http://schemas.microsoft.com/office/drawing/2014/main" id="{8B5E3AD0-45C2-0B25-7FD2-997E3721C920}"/>
              </a:ext>
            </a:extLst>
          </p:cNvPr>
          <p:cNvSpPr txBox="1"/>
          <p:nvPr/>
        </p:nvSpPr>
        <p:spPr>
          <a:xfrm>
            <a:off x="914400" y="638567"/>
            <a:ext cx="14212488" cy="718145"/>
          </a:xfrm>
          <a:prstGeom prst="rect">
            <a:avLst/>
          </a:prstGeom>
        </p:spPr>
        <p:txBody>
          <a:bodyPr wrap="square"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LANDBANK</a:t>
            </a:r>
          </a:p>
        </p:txBody>
      </p:sp>
      <p:sp>
        <p:nvSpPr>
          <p:cNvPr id="13" name="TextBox 13">
            <a:extLst>
              <a:ext uri="{FF2B5EF4-FFF2-40B4-BE49-F238E27FC236}">
                <a16:creationId xmlns:a16="http://schemas.microsoft.com/office/drawing/2014/main" id="{1441FD60-FEFD-F2BD-42C2-D474C9468481}"/>
              </a:ext>
            </a:extLst>
          </p:cNvPr>
          <p:cNvSpPr txBox="1"/>
          <p:nvPr/>
        </p:nvSpPr>
        <p:spPr>
          <a:xfrm>
            <a:off x="1089093" y="9353550"/>
            <a:ext cx="589454"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sym typeface="Henry Sans 1"/>
              </a:rPr>
              <a:t>30</a:t>
            </a:r>
          </a:p>
        </p:txBody>
      </p:sp>
      <p:sp>
        <p:nvSpPr>
          <p:cNvPr id="14" name="TextBox 29">
            <a:extLst>
              <a:ext uri="{FF2B5EF4-FFF2-40B4-BE49-F238E27FC236}">
                <a16:creationId xmlns:a16="http://schemas.microsoft.com/office/drawing/2014/main" id="{23ACC01A-FB1A-AF90-D609-A2652E346A25}"/>
              </a:ext>
            </a:extLst>
          </p:cNvPr>
          <p:cNvSpPr txBox="1"/>
          <p:nvPr/>
        </p:nvSpPr>
        <p:spPr>
          <a:xfrm>
            <a:off x="914400" y="1620445"/>
            <a:ext cx="16344900" cy="923330"/>
          </a:xfrm>
          <a:prstGeom prst="rect">
            <a:avLst/>
          </a:prstGeom>
        </p:spPr>
        <p:txBody>
          <a:bodyPr wrap="square" lIns="0" tIns="0" rIns="0" bIns="0" rtlCol="0" anchor="t">
            <a:spAutoFit/>
          </a:bodyPr>
          <a:lstStyle/>
          <a:p>
            <a:pPr algn="l">
              <a:lnSpc>
                <a:spcPts val="3600"/>
              </a:lnSpc>
            </a:pPr>
            <a:r>
              <a:rPr lang="en-US" sz="3000" dirty="0">
                <a:solidFill>
                  <a:srgbClr val="000F73"/>
                </a:solidFill>
                <a:latin typeface="Henry Sans" panose="02010503040501010106" pitchFamily="2" charset="0"/>
                <a:ea typeface="Henry Sans 1"/>
                <a:cs typeface="Henry Sans 1"/>
                <a:sym typeface="Henry Sans 1"/>
              </a:rPr>
              <a:t>Geographically diverse land bank in key growth areas, suited for mixed-use development. Strategic acquisitions to support expansion and portfolio growth.</a:t>
            </a:r>
          </a:p>
        </p:txBody>
      </p:sp>
      <p:grpSp>
        <p:nvGrpSpPr>
          <p:cNvPr id="20" name="Group 7">
            <a:extLst>
              <a:ext uri="{FF2B5EF4-FFF2-40B4-BE49-F238E27FC236}">
                <a16:creationId xmlns:a16="http://schemas.microsoft.com/office/drawing/2014/main" id="{B05CBF12-CFD3-53C6-D5E3-07F712F93DAF}"/>
              </a:ext>
            </a:extLst>
          </p:cNvPr>
          <p:cNvGrpSpPr/>
          <p:nvPr/>
        </p:nvGrpSpPr>
        <p:grpSpPr>
          <a:xfrm>
            <a:off x="1189987" y="3216793"/>
            <a:ext cx="4390246" cy="4331281"/>
            <a:chOff x="0" y="0"/>
            <a:chExt cx="5853662" cy="5775041"/>
          </a:xfrm>
        </p:grpSpPr>
        <p:grpSp>
          <p:nvGrpSpPr>
            <p:cNvPr id="21" name="Group 8">
              <a:extLst>
                <a:ext uri="{FF2B5EF4-FFF2-40B4-BE49-F238E27FC236}">
                  <a16:creationId xmlns:a16="http://schemas.microsoft.com/office/drawing/2014/main" id="{4C1E60B3-E2F4-942E-7732-180D462D5319}"/>
                </a:ext>
              </a:extLst>
            </p:cNvPr>
            <p:cNvGrpSpPr/>
            <p:nvPr/>
          </p:nvGrpSpPr>
          <p:grpSpPr>
            <a:xfrm>
              <a:off x="0" y="0"/>
              <a:ext cx="5853662" cy="5775041"/>
              <a:chOff x="0" y="0"/>
              <a:chExt cx="801833" cy="791063"/>
            </a:xfrm>
          </p:grpSpPr>
          <p:sp>
            <p:nvSpPr>
              <p:cNvPr id="24" name="Freeform 9">
                <a:extLst>
                  <a:ext uri="{FF2B5EF4-FFF2-40B4-BE49-F238E27FC236}">
                    <a16:creationId xmlns:a16="http://schemas.microsoft.com/office/drawing/2014/main" id="{191F76D7-4E57-B784-668C-CE6A2034D90A}"/>
                  </a:ext>
                </a:extLst>
              </p:cNvPr>
              <p:cNvSpPr/>
              <p:nvPr/>
            </p:nvSpPr>
            <p:spPr>
              <a:xfrm>
                <a:off x="0" y="0"/>
                <a:ext cx="801833" cy="791063"/>
              </a:xfrm>
              <a:custGeom>
                <a:avLst/>
                <a:gdLst/>
                <a:ahLst/>
                <a:cxnLst/>
                <a:rect l="l" t="t" r="r" b="b"/>
                <a:pathLst>
                  <a:path w="801833" h="791063">
                    <a:moveTo>
                      <a:pt x="400916" y="0"/>
                    </a:moveTo>
                    <a:cubicBezTo>
                      <a:pt x="179496" y="0"/>
                      <a:pt x="0" y="177086"/>
                      <a:pt x="0" y="395532"/>
                    </a:cubicBezTo>
                    <a:cubicBezTo>
                      <a:pt x="0" y="613978"/>
                      <a:pt x="179496" y="791063"/>
                      <a:pt x="400916" y="791063"/>
                    </a:cubicBezTo>
                    <a:cubicBezTo>
                      <a:pt x="622336" y="791063"/>
                      <a:pt x="801833" y="613978"/>
                      <a:pt x="801833" y="395532"/>
                    </a:cubicBezTo>
                    <a:cubicBezTo>
                      <a:pt x="801833" y="177086"/>
                      <a:pt x="622336" y="0"/>
                      <a:pt x="400916" y="0"/>
                    </a:cubicBezTo>
                    <a:close/>
                  </a:path>
                </a:pathLst>
              </a:custGeom>
              <a:solidFill>
                <a:srgbClr val="000E74"/>
              </a:solidFill>
            </p:spPr>
            <p:txBody>
              <a:bodyPr/>
              <a:lstStyle/>
              <a:p>
                <a:endParaRPr lang="en-PH"/>
              </a:p>
            </p:txBody>
          </p:sp>
          <p:sp>
            <p:nvSpPr>
              <p:cNvPr id="25" name="TextBox 10">
                <a:extLst>
                  <a:ext uri="{FF2B5EF4-FFF2-40B4-BE49-F238E27FC236}">
                    <a16:creationId xmlns:a16="http://schemas.microsoft.com/office/drawing/2014/main" id="{CB6F36EE-B1D8-3426-F7D7-C76B15153667}"/>
                  </a:ext>
                </a:extLst>
              </p:cNvPr>
              <p:cNvSpPr txBox="1"/>
              <p:nvPr/>
            </p:nvSpPr>
            <p:spPr>
              <a:xfrm>
                <a:off x="75172" y="36062"/>
                <a:ext cx="651489" cy="680839"/>
              </a:xfrm>
              <a:prstGeom prst="rect">
                <a:avLst/>
              </a:prstGeom>
            </p:spPr>
            <p:txBody>
              <a:bodyPr lIns="50800" tIns="50800" rIns="50800" bIns="50800" rtlCol="0" anchor="ctr"/>
              <a:lstStyle/>
              <a:p>
                <a:pPr algn="ctr">
                  <a:lnSpc>
                    <a:spcPts val="2100"/>
                  </a:lnSpc>
                </a:pPr>
                <a:endParaRPr/>
              </a:p>
            </p:txBody>
          </p:sp>
        </p:grpSp>
        <p:sp>
          <p:nvSpPr>
            <p:cNvPr id="22" name="TextBox 11">
              <a:extLst>
                <a:ext uri="{FF2B5EF4-FFF2-40B4-BE49-F238E27FC236}">
                  <a16:creationId xmlns:a16="http://schemas.microsoft.com/office/drawing/2014/main" id="{1FD8D207-F9DF-BA0F-A5F1-0652A1B3AA61}"/>
                </a:ext>
              </a:extLst>
            </p:cNvPr>
            <p:cNvSpPr txBox="1"/>
            <p:nvPr/>
          </p:nvSpPr>
          <p:spPr>
            <a:xfrm>
              <a:off x="308483" y="1358937"/>
              <a:ext cx="5006836" cy="1652121"/>
            </a:xfrm>
            <a:prstGeom prst="rect">
              <a:avLst/>
            </a:prstGeom>
          </p:spPr>
          <p:txBody>
            <a:bodyPr lIns="0" tIns="0" rIns="0" bIns="0" rtlCol="0" anchor="t">
              <a:spAutoFit/>
            </a:bodyPr>
            <a:lstStyle/>
            <a:p>
              <a:pPr algn="ctr">
                <a:lnSpc>
                  <a:spcPts val="10654"/>
                </a:lnSpc>
              </a:pPr>
              <a:r>
                <a:rPr lang="en-US" sz="7102" b="1" spc="142" dirty="0">
                  <a:solidFill>
                    <a:srgbClr val="FFFFFF"/>
                  </a:solidFill>
                  <a:latin typeface="Henry Sans Bold"/>
                  <a:ea typeface="Henry Sans Bold"/>
                  <a:cs typeface="Henry Sans Bold"/>
                  <a:sym typeface="Henry Sans Bold"/>
                </a:rPr>
                <a:t>4,430</a:t>
              </a:r>
            </a:p>
          </p:txBody>
        </p:sp>
        <p:sp>
          <p:nvSpPr>
            <p:cNvPr id="23" name="TextBox 12">
              <a:extLst>
                <a:ext uri="{FF2B5EF4-FFF2-40B4-BE49-F238E27FC236}">
                  <a16:creationId xmlns:a16="http://schemas.microsoft.com/office/drawing/2014/main" id="{932AAC70-4FD7-42F3-C40C-1BE3A7AD18A3}"/>
                </a:ext>
              </a:extLst>
            </p:cNvPr>
            <p:cNvSpPr txBox="1"/>
            <p:nvPr/>
          </p:nvSpPr>
          <p:spPr>
            <a:xfrm>
              <a:off x="272381" y="3081195"/>
              <a:ext cx="5308899" cy="619125"/>
            </a:xfrm>
            <a:prstGeom prst="rect">
              <a:avLst/>
            </a:prstGeom>
          </p:spPr>
          <p:txBody>
            <a:bodyPr lIns="0" tIns="0" rIns="0" bIns="0" rtlCol="0" anchor="t">
              <a:spAutoFit/>
            </a:bodyPr>
            <a:lstStyle/>
            <a:p>
              <a:pPr algn="ctr">
                <a:lnSpc>
                  <a:spcPts val="3600"/>
                </a:lnSpc>
              </a:pPr>
              <a:r>
                <a:rPr lang="en-US" sz="3000" spc="89" dirty="0">
                  <a:solidFill>
                    <a:srgbClr val="FFFFFF"/>
                  </a:solidFill>
                  <a:latin typeface="Henry Sans"/>
                  <a:ea typeface="Henry Sans"/>
                  <a:cs typeface="Henry Sans"/>
                  <a:sym typeface="Henry Sans"/>
                </a:rPr>
                <a:t>HECTARES</a:t>
              </a:r>
            </a:p>
          </p:txBody>
        </p:sp>
      </p:grpSp>
      <p:grpSp>
        <p:nvGrpSpPr>
          <p:cNvPr id="11" name="Group 10">
            <a:extLst>
              <a:ext uri="{FF2B5EF4-FFF2-40B4-BE49-F238E27FC236}">
                <a16:creationId xmlns:a16="http://schemas.microsoft.com/office/drawing/2014/main" id="{81F141BC-CAC5-A433-FA23-CB4BE44A1612}"/>
              </a:ext>
            </a:extLst>
          </p:cNvPr>
          <p:cNvGrpSpPr/>
          <p:nvPr/>
        </p:nvGrpSpPr>
        <p:grpSpPr>
          <a:xfrm>
            <a:off x="3390552" y="2942270"/>
            <a:ext cx="9817290" cy="5227778"/>
            <a:chOff x="3390552" y="2942270"/>
            <a:chExt cx="9817290" cy="5227778"/>
          </a:xfrm>
        </p:grpSpPr>
        <p:graphicFrame>
          <p:nvGraphicFramePr>
            <p:cNvPr id="33" name="Chart 32">
              <a:extLst>
                <a:ext uri="{FF2B5EF4-FFF2-40B4-BE49-F238E27FC236}">
                  <a16:creationId xmlns:a16="http://schemas.microsoft.com/office/drawing/2014/main" id="{D01E08D1-FD49-FE8A-B83D-CFFE14550750}"/>
                </a:ext>
              </a:extLst>
            </p:cNvPr>
            <p:cNvGraphicFramePr/>
            <p:nvPr>
              <p:extLst>
                <p:ext uri="{D42A27DB-BD31-4B8C-83A1-F6EECF244321}">
                  <p14:modId xmlns:p14="http://schemas.microsoft.com/office/powerpoint/2010/main" val="2835092280"/>
                </p:ext>
              </p:extLst>
            </p:nvPr>
          </p:nvGraphicFramePr>
          <p:xfrm>
            <a:off x="3390552" y="2942270"/>
            <a:ext cx="9817290" cy="5227778"/>
          </p:xfrm>
          <a:graphic>
            <a:graphicData uri="http://schemas.openxmlformats.org/drawingml/2006/chart">
              <c:chart xmlns:c="http://schemas.openxmlformats.org/drawingml/2006/chart" xmlns:r="http://schemas.openxmlformats.org/officeDocument/2006/relationships" r:id="rId6"/>
            </a:graphicData>
          </a:graphic>
        </p:graphicFrame>
        <p:sp>
          <p:nvSpPr>
            <p:cNvPr id="34" name="TextBox 6">
              <a:extLst>
                <a:ext uri="{FF2B5EF4-FFF2-40B4-BE49-F238E27FC236}">
                  <a16:creationId xmlns:a16="http://schemas.microsoft.com/office/drawing/2014/main" id="{649FA67A-7921-4451-0965-98B4EC48F573}"/>
                </a:ext>
              </a:extLst>
            </p:cNvPr>
            <p:cNvSpPr txBox="1"/>
            <p:nvPr/>
          </p:nvSpPr>
          <p:spPr>
            <a:xfrm>
              <a:off x="7654066" y="5110649"/>
              <a:ext cx="2004545" cy="721480"/>
            </a:xfrm>
            <a:prstGeom prst="rect">
              <a:avLst/>
            </a:prstGeom>
          </p:spPr>
          <p:txBody>
            <a:bodyPr lIns="0" tIns="0" rIns="0" bIns="0" rtlCol="0" anchor="t">
              <a:spAutoFit/>
            </a:bodyPr>
            <a:lstStyle/>
            <a:p>
              <a:pPr algn="ctr">
                <a:lnSpc>
                  <a:spcPts val="3000"/>
                </a:lnSpc>
              </a:pPr>
              <a:r>
                <a:rPr lang="en-US" sz="2000" b="1" spc="75" dirty="0">
                  <a:solidFill>
                    <a:srgbClr val="000E74"/>
                  </a:solidFill>
                  <a:latin typeface="Henry Sans Bold"/>
                  <a:ea typeface="Henry Sans Bold"/>
                  <a:cs typeface="Henry Sans Bold"/>
                  <a:sym typeface="Henry Sans Bold"/>
                </a:rPr>
                <a:t>BY </a:t>
              </a:r>
            </a:p>
            <a:p>
              <a:pPr algn="ctr">
                <a:lnSpc>
                  <a:spcPts val="3000"/>
                </a:lnSpc>
              </a:pPr>
              <a:r>
                <a:rPr lang="en-US" sz="2000" b="1" spc="75" dirty="0">
                  <a:solidFill>
                    <a:srgbClr val="000E74"/>
                  </a:solidFill>
                  <a:latin typeface="Henry Sans Bold"/>
                  <a:ea typeface="Henry Sans Bold"/>
                  <a:cs typeface="Henry Sans Bold"/>
                  <a:sym typeface="Henry Sans Bold"/>
                </a:rPr>
                <a:t>LOCATION</a:t>
              </a:r>
            </a:p>
          </p:txBody>
        </p:sp>
      </p:grpSp>
      <p:graphicFrame>
        <p:nvGraphicFramePr>
          <p:cNvPr id="31" name="Chart 30">
            <a:extLst>
              <a:ext uri="{FF2B5EF4-FFF2-40B4-BE49-F238E27FC236}">
                <a16:creationId xmlns:a16="http://schemas.microsoft.com/office/drawing/2014/main" id="{D588AD00-4CED-4E80-113D-6021D8B85C0D}"/>
              </a:ext>
            </a:extLst>
          </p:cNvPr>
          <p:cNvGraphicFramePr/>
          <p:nvPr>
            <p:extLst>
              <p:ext uri="{D42A27DB-BD31-4B8C-83A1-F6EECF244321}">
                <p14:modId xmlns:p14="http://schemas.microsoft.com/office/powerpoint/2010/main" val="2397454211"/>
              </p:ext>
            </p:extLst>
          </p:nvPr>
        </p:nvGraphicFramePr>
        <p:xfrm>
          <a:off x="9631662" y="2857500"/>
          <a:ext cx="9817290" cy="5227778"/>
        </p:xfrm>
        <a:graphic>
          <a:graphicData uri="http://schemas.openxmlformats.org/drawingml/2006/chart">
            <c:chart xmlns:c="http://schemas.openxmlformats.org/drawingml/2006/chart" xmlns:r="http://schemas.openxmlformats.org/officeDocument/2006/relationships" r:id="rId7"/>
          </a:graphicData>
        </a:graphic>
      </p:graphicFrame>
      <p:sp>
        <p:nvSpPr>
          <p:cNvPr id="32" name="TextBox 6">
            <a:extLst>
              <a:ext uri="{FF2B5EF4-FFF2-40B4-BE49-F238E27FC236}">
                <a16:creationId xmlns:a16="http://schemas.microsoft.com/office/drawing/2014/main" id="{F3FB48E6-A958-49AD-6F75-60A6E42BCE25}"/>
              </a:ext>
            </a:extLst>
          </p:cNvPr>
          <p:cNvSpPr txBox="1"/>
          <p:nvPr/>
        </p:nvSpPr>
        <p:spPr>
          <a:xfrm>
            <a:off x="13538034" y="4889943"/>
            <a:ext cx="2004545" cy="1106200"/>
          </a:xfrm>
          <a:prstGeom prst="rect">
            <a:avLst/>
          </a:prstGeom>
        </p:spPr>
        <p:txBody>
          <a:bodyPr lIns="0" tIns="0" rIns="0" bIns="0" rtlCol="0" anchor="t">
            <a:spAutoFit/>
          </a:bodyPr>
          <a:lstStyle/>
          <a:p>
            <a:pPr algn="ctr">
              <a:lnSpc>
                <a:spcPts val="3000"/>
              </a:lnSpc>
            </a:pPr>
            <a:r>
              <a:rPr lang="en-US" sz="2000" b="1" spc="75" dirty="0">
                <a:solidFill>
                  <a:srgbClr val="000E74"/>
                </a:solidFill>
                <a:latin typeface="Henry Sans Bold"/>
                <a:ea typeface="Henry Sans Bold"/>
                <a:cs typeface="Henry Sans Bold"/>
                <a:sym typeface="Henry Sans Bold"/>
              </a:rPr>
              <a:t>BY </a:t>
            </a:r>
          </a:p>
          <a:p>
            <a:pPr algn="ctr">
              <a:lnSpc>
                <a:spcPts val="3000"/>
              </a:lnSpc>
            </a:pPr>
            <a:r>
              <a:rPr lang="en-US" sz="2000" b="1" spc="75" dirty="0">
                <a:solidFill>
                  <a:srgbClr val="000E74"/>
                </a:solidFill>
                <a:latin typeface="Henry Sans Bold"/>
                <a:ea typeface="Henry Sans Bold"/>
                <a:cs typeface="Henry Sans Bold"/>
                <a:sym typeface="Henry Sans Bold"/>
              </a:rPr>
              <a:t>BUSINESS</a:t>
            </a:r>
          </a:p>
          <a:p>
            <a:pPr algn="ctr">
              <a:lnSpc>
                <a:spcPts val="3000"/>
              </a:lnSpc>
            </a:pPr>
            <a:r>
              <a:rPr lang="en-US" sz="2000" b="1" spc="75" dirty="0">
                <a:solidFill>
                  <a:srgbClr val="000E74"/>
                </a:solidFill>
                <a:latin typeface="Henry Sans Bold"/>
                <a:ea typeface="Henry Sans Bold"/>
                <a:cs typeface="Henry Sans Bold"/>
                <a:sym typeface="Henry Sans Bold"/>
              </a:rPr>
              <a:t>UNIT</a:t>
            </a:r>
          </a:p>
        </p:txBody>
      </p:sp>
    </p:spTree>
    <p:extLst>
      <p:ext uri="{BB962C8B-B14F-4D97-AF65-F5344CB8AC3E}">
        <p14:creationId xmlns:p14="http://schemas.microsoft.com/office/powerpoint/2010/main" val="3050705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07AC9-06E9-30DF-0B21-C8357F56E88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1091BA9-006B-7F28-2806-4C425964827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256D4116-F3D3-65C0-FFF6-EB82E06200A0}"/>
              </a:ext>
            </a:extLst>
          </p:cNvPr>
          <p:cNvSpPr txBox="1"/>
          <p:nvPr/>
        </p:nvSpPr>
        <p:spPr>
          <a:xfrm>
            <a:off x="17858417" y="9682142"/>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E6BD5EAA-156A-9B11-4C2E-83C9F8294A0E}"/>
              </a:ext>
            </a:extLst>
          </p:cNvPr>
          <p:cNvSpPr/>
          <p:nvPr/>
        </p:nvSpPr>
        <p:spPr>
          <a:xfrm>
            <a:off x="14974488" y="92583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3DAC67E9-8482-F926-7E00-49E7110AA702}"/>
              </a:ext>
            </a:extLst>
          </p:cNvPr>
          <p:cNvSpPr txBox="1"/>
          <p:nvPr/>
        </p:nvSpPr>
        <p:spPr>
          <a:xfrm>
            <a:off x="1035053" y="9201150"/>
            <a:ext cx="196777" cy="447283"/>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AB68539B-43A7-7411-3410-65C94656D502}"/>
              </a:ext>
            </a:extLst>
          </p:cNvPr>
          <p:cNvSpPr/>
          <p:nvPr/>
        </p:nvSpPr>
        <p:spPr>
          <a:xfrm rot="-10800000">
            <a:off x="12706" y="-495692"/>
            <a:ext cx="18275294" cy="11327809"/>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CA50E58A-0F3D-D2E1-6624-FD9716C22D2D}"/>
              </a:ext>
            </a:extLst>
          </p:cNvPr>
          <p:cNvGrpSpPr/>
          <p:nvPr/>
        </p:nvGrpSpPr>
        <p:grpSpPr>
          <a:xfrm>
            <a:off x="12706" y="157575"/>
            <a:ext cx="18288000" cy="8911718"/>
            <a:chOff x="0" y="-50173"/>
            <a:chExt cx="4816593" cy="2388621"/>
          </a:xfrm>
        </p:grpSpPr>
        <p:sp>
          <p:nvSpPr>
            <p:cNvPr id="8" name="Freeform 8">
              <a:extLst>
                <a:ext uri="{FF2B5EF4-FFF2-40B4-BE49-F238E27FC236}">
                  <a16:creationId xmlns:a16="http://schemas.microsoft.com/office/drawing/2014/main" id="{BB6827D4-4007-793D-A7D8-243B446AA0DC}"/>
                </a:ext>
              </a:extLst>
            </p:cNvPr>
            <p:cNvSpPr/>
            <p:nvPr/>
          </p:nvSpPr>
          <p:spPr>
            <a:xfrm>
              <a:off x="0" y="-50173"/>
              <a:ext cx="4816592" cy="2388621"/>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5A3F8165-1266-257C-52FA-34D8A23D7007}"/>
                </a:ext>
              </a:extLst>
            </p:cNvPr>
            <p:cNvSpPr txBox="1"/>
            <p:nvPr/>
          </p:nvSpPr>
          <p:spPr>
            <a:xfrm>
              <a:off x="0" y="57150"/>
              <a:ext cx="4816593" cy="2281298"/>
            </a:xfrm>
            <a:prstGeom prst="rect">
              <a:avLst/>
            </a:prstGeom>
          </p:spPr>
          <p:txBody>
            <a:bodyPr lIns="50800" tIns="50800" rIns="50800" bIns="50800"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11E202D4-36CE-BFA4-EE04-AAF7B7493321}"/>
              </a:ext>
            </a:extLst>
          </p:cNvPr>
          <p:cNvSpPr/>
          <p:nvPr/>
        </p:nvSpPr>
        <p:spPr>
          <a:xfrm>
            <a:off x="15126888" y="9410700"/>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graphicFrame>
        <p:nvGraphicFramePr>
          <p:cNvPr id="11" name="Table 11">
            <a:extLst>
              <a:ext uri="{FF2B5EF4-FFF2-40B4-BE49-F238E27FC236}">
                <a16:creationId xmlns:a16="http://schemas.microsoft.com/office/drawing/2014/main" id="{E4A9A951-363E-FA62-B753-239AFB6A887E}"/>
              </a:ext>
            </a:extLst>
          </p:cNvPr>
          <p:cNvGraphicFramePr>
            <a:graphicFrameLocks noGrp="1"/>
          </p:cNvGraphicFramePr>
          <p:nvPr>
            <p:extLst>
              <p:ext uri="{D42A27DB-BD31-4B8C-83A1-F6EECF244321}">
                <p14:modId xmlns:p14="http://schemas.microsoft.com/office/powerpoint/2010/main" val="3969908505"/>
              </p:ext>
            </p:extLst>
          </p:nvPr>
        </p:nvGraphicFramePr>
        <p:xfrm>
          <a:off x="881742" y="1638300"/>
          <a:ext cx="8795658" cy="2080514"/>
        </p:xfrm>
        <a:graphic>
          <a:graphicData uri="http://schemas.openxmlformats.org/drawingml/2006/table">
            <a:tbl>
              <a:tblPr/>
              <a:tblGrid>
                <a:gridCol w="4397829">
                  <a:extLst>
                    <a:ext uri="{9D8B030D-6E8A-4147-A177-3AD203B41FA5}">
                      <a16:colId xmlns:a16="http://schemas.microsoft.com/office/drawing/2014/main" val="20000"/>
                    </a:ext>
                  </a:extLst>
                </a:gridCol>
                <a:gridCol w="4397829">
                  <a:extLst>
                    <a:ext uri="{9D8B030D-6E8A-4147-A177-3AD203B41FA5}">
                      <a16:colId xmlns:a16="http://schemas.microsoft.com/office/drawing/2014/main" val="20001"/>
                    </a:ext>
                  </a:extLst>
                </a:gridCol>
              </a:tblGrid>
              <a:tr h="674954">
                <a:tc>
                  <a:txBody>
                    <a:bodyPr/>
                    <a:lstStyle/>
                    <a:p>
                      <a:pPr algn="l">
                        <a:lnSpc>
                          <a:spcPts val="3359"/>
                        </a:lnSpc>
                        <a:defRPr/>
                      </a:pPr>
                      <a:r>
                        <a:rPr lang="en-US" sz="2300" dirty="0">
                          <a:solidFill>
                            <a:srgbClr val="FDFEFF"/>
                          </a:solidFill>
                          <a:latin typeface="Henry Sans Light" panose="02010303040501010106" pitchFamily="2" charset="0"/>
                          <a:ea typeface="Henry Sans 1"/>
                          <a:cs typeface="Henry Sans 1"/>
                          <a:sym typeface="Henry Sans 1"/>
                        </a:rPr>
                        <a:t>PROGRAM DETAILS</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a:txBody>
                    <a:bodyPr/>
                    <a:lstStyle/>
                    <a:p>
                      <a:pPr algn="ctr">
                        <a:lnSpc>
                          <a:spcPts val="3220"/>
                        </a:lnSpc>
                        <a:defRPr/>
                      </a:pP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653123">
                <a:tc>
                  <a:txBody>
                    <a:bodyPr/>
                    <a:lstStyle/>
                    <a:p>
                      <a:pPr algn="l">
                        <a:lnSpc>
                          <a:spcPts val="2239"/>
                        </a:lnSpc>
                        <a:defRPr/>
                      </a:pPr>
                      <a:r>
                        <a:rPr lang="en-US" sz="2100" kern="1200" dirty="0">
                          <a:solidFill>
                            <a:srgbClr val="002060"/>
                          </a:solidFill>
                          <a:latin typeface="Henry Sans"/>
                          <a:ea typeface="Henry Sans"/>
                          <a:cs typeface="Henry Sans"/>
                          <a:sym typeface="Henry Sans"/>
                        </a:rPr>
                        <a:t>Authorization Date</a:t>
                      </a:r>
                      <a:endParaRPr lang="en-US" sz="2100" kern="1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239"/>
                        </a:lnSpc>
                        <a:defRPr/>
                      </a:pPr>
                      <a:r>
                        <a:rPr lang="en-US" sz="2100" kern="1200" dirty="0">
                          <a:solidFill>
                            <a:srgbClr val="002060"/>
                          </a:solidFill>
                          <a:latin typeface="Henry Sans"/>
                          <a:ea typeface="Henry Sans"/>
                          <a:cs typeface="Henry Sans"/>
                          <a:sym typeface="Henry Sans"/>
                        </a:rPr>
                        <a:t>December 09, 2024</a:t>
                      </a:r>
                      <a:endParaRPr lang="en-US" sz="2100" kern="1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653123">
                <a:tc>
                  <a:txBody>
                    <a:bodyPr/>
                    <a:lstStyle/>
                    <a:p>
                      <a:pPr algn="l">
                        <a:lnSpc>
                          <a:spcPts val="2239"/>
                        </a:lnSpc>
                        <a:defRPr/>
                      </a:pPr>
                      <a:r>
                        <a:rPr lang="en-US" sz="2100" kern="1200" dirty="0">
                          <a:solidFill>
                            <a:srgbClr val="002060"/>
                          </a:solidFill>
                          <a:latin typeface="Henry Sans"/>
                          <a:ea typeface="Henry Sans"/>
                          <a:cs typeface="Henry Sans"/>
                          <a:sym typeface="Henry Sans"/>
                        </a:rPr>
                        <a:t>Total Authorized Amount</a:t>
                      </a:r>
                      <a:endParaRPr lang="en-US" sz="2100" kern="1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ts val="2239"/>
                        </a:lnSpc>
                        <a:defRPr/>
                      </a:pPr>
                      <a:r>
                        <a:rPr lang="en-US" sz="2100" kern="1200" dirty="0">
                          <a:solidFill>
                            <a:srgbClr val="002060"/>
                          </a:solidFill>
                          <a:latin typeface="Henry Sans"/>
                          <a:ea typeface="Henry Sans"/>
                          <a:cs typeface="Henry Sans"/>
                          <a:sym typeface="Henry Sans"/>
                        </a:rPr>
                        <a:t>P5 billion - P10 billion</a:t>
                      </a:r>
                      <a:endParaRPr lang="en-US" sz="2100" kern="1200" dirty="0">
                        <a:solidFill>
                          <a:srgbClr val="002060"/>
                        </a:solidFill>
                        <a:latin typeface="Henry Sans"/>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2" name="TextBox 12">
            <a:extLst>
              <a:ext uri="{FF2B5EF4-FFF2-40B4-BE49-F238E27FC236}">
                <a16:creationId xmlns:a16="http://schemas.microsoft.com/office/drawing/2014/main" id="{DC79A461-6A74-D330-B381-B4860EADFD83}"/>
              </a:ext>
            </a:extLst>
          </p:cNvPr>
          <p:cNvSpPr txBox="1"/>
          <p:nvPr/>
        </p:nvSpPr>
        <p:spPr>
          <a:xfrm>
            <a:off x="914400" y="638567"/>
            <a:ext cx="11430000" cy="718145"/>
          </a:xfrm>
          <a:prstGeom prst="rect">
            <a:avLst/>
          </a:prstGeom>
        </p:spPr>
        <p:txBody>
          <a:bodyPr wrap="square" lIns="0" tIns="0" rIns="0" bIns="0" rtlCol="0" anchor="t">
            <a:spAutoFit/>
          </a:bodyPr>
          <a:lstStyle/>
          <a:p>
            <a:pPr algn="l">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SHARE BUYBACK PROGRAM</a:t>
            </a:r>
          </a:p>
        </p:txBody>
      </p:sp>
      <p:sp>
        <p:nvSpPr>
          <p:cNvPr id="13" name="TextBox 13">
            <a:extLst>
              <a:ext uri="{FF2B5EF4-FFF2-40B4-BE49-F238E27FC236}">
                <a16:creationId xmlns:a16="http://schemas.microsoft.com/office/drawing/2014/main" id="{D7639EC4-F968-1D64-10CA-1DB467BBD935}"/>
              </a:ext>
            </a:extLst>
          </p:cNvPr>
          <p:cNvSpPr txBox="1"/>
          <p:nvPr/>
        </p:nvSpPr>
        <p:spPr>
          <a:xfrm>
            <a:off x="1089093" y="9353550"/>
            <a:ext cx="4349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sym typeface="Henry Sans 1"/>
              </a:rPr>
              <a:t>31</a:t>
            </a:r>
          </a:p>
        </p:txBody>
      </p:sp>
      <p:graphicFrame>
        <p:nvGraphicFramePr>
          <p:cNvPr id="14" name="Table 11">
            <a:extLst>
              <a:ext uri="{FF2B5EF4-FFF2-40B4-BE49-F238E27FC236}">
                <a16:creationId xmlns:a16="http://schemas.microsoft.com/office/drawing/2014/main" id="{C8B2C75C-D6E2-84EB-8CF7-0F9176FDE86B}"/>
              </a:ext>
            </a:extLst>
          </p:cNvPr>
          <p:cNvGraphicFramePr>
            <a:graphicFrameLocks noGrp="1"/>
          </p:cNvGraphicFramePr>
          <p:nvPr>
            <p:extLst>
              <p:ext uri="{D42A27DB-BD31-4B8C-83A1-F6EECF244321}">
                <p14:modId xmlns:p14="http://schemas.microsoft.com/office/powerpoint/2010/main" val="715009313"/>
              </p:ext>
            </p:extLst>
          </p:nvPr>
        </p:nvGraphicFramePr>
        <p:xfrm>
          <a:off x="881742" y="3924300"/>
          <a:ext cx="8795658" cy="4965954"/>
        </p:xfrm>
        <a:graphic>
          <a:graphicData uri="http://schemas.openxmlformats.org/drawingml/2006/table">
            <a:tbl>
              <a:tblPr/>
              <a:tblGrid>
                <a:gridCol w="4397829">
                  <a:extLst>
                    <a:ext uri="{9D8B030D-6E8A-4147-A177-3AD203B41FA5}">
                      <a16:colId xmlns:a16="http://schemas.microsoft.com/office/drawing/2014/main" val="20000"/>
                    </a:ext>
                  </a:extLst>
                </a:gridCol>
                <a:gridCol w="4397829">
                  <a:extLst>
                    <a:ext uri="{9D8B030D-6E8A-4147-A177-3AD203B41FA5}">
                      <a16:colId xmlns:a16="http://schemas.microsoft.com/office/drawing/2014/main" val="20001"/>
                    </a:ext>
                  </a:extLst>
                </a:gridCol>
              </a:tblGrid>
              <a:tr h="674954">
                <a:tc gridSpan="2">
                  <a:txBody>
                    <a:bodyPr/>
                    <a:lstStyle/>
                    <a:p>
                      <a:pPr algn="l">
                        <a:lnSpc>
                          <a:spcPts val="3359"/>
                        </a:lnSpc>
                        <a:defRPr/>
                      </a:pPr>
                      <a:r>
                        <a:rPr lang="en-US" sz="2300" dirty="0">
                          <a:solidFill>
                            <a:srgbClr val="FDFEFF"/>
                          </a:solidFill>
                          <a:latin typeface="Henry Sans Light" panose="02010303040501010106" pitchFamily="2" charset="0"/>
                          <a:ea typeface="Henry Sans 1"/>
                          <a:cs typeface="Henry Sans 1"/>
                          <a:sym typeface="Henry Sans 1"/>
                        </a:rPr>
                        <a:t>EXCECUTION SUMMARY</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tc hMerge="1">
                  <a:txBody>
                    <a:bodyPr/>
                    <a:lstStyle/>
                    <a:p>
                      <a:pPr algn="ctr">
                        <a:lnSpc>
                          <a:spcPts val="3220"/>
                        </a:lnSpc>
                        <a:defRPr/>
                      </a:pPr>
                      <a:endParaRPr lang="en-US" sz="1100" dirty="0">
                        <a:latin typeface="Henry Sans Bold" panose="020108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solidFill>
                      <a:srgbClr val="0063B0"/>
                    </a:solidFill>
                  </a:tcPr>
                </a:tc>
                <a:extLst>
                  <a:ext uri="{0D108BD9-81ED-4DB2-BD59-A6C34878D82A}">
                    <a16:rowId xmlns:a16="http://schemas.microsoft.com/office/drawing/2014/main" val="10000"/>
                  </a:ext>
                </a:extLst>
              </a:tr>
              <a:tr h="684390">
                <a:tc>
                  <a:txBody>
                    <a:bodyPr/>
                    <a:lstStyle/>
                    <a:p>
                      <a:pPr algn="l">
                        <a:lnSpc>
                          <a:spcPts val="2239"/>
                        </a:lnSpc>
                        <a:defRPr/>
                      </a:pPr>
                      <a:r>
                        <a:rPr lang="en-US" sz="2100" dirty="0">
                          <a:solidFill>
                            <a:srgbClr val="002060"/>
                          </a:solidFill>
                          <a:latin typeface="Henry Sans" panose="02010503040501010106" pitchFamily="2" charset="0"/>
                          <a:ea typeface="Arimo"/>
                          <a:cs typeface="Arimo"/>
                          <a:sym typeface="Arimo"/>
                        </a:rPr>
                        <a:t>Execution Period (Start–End Dates)</a:t>
                      </a:r>
                      <a:endParaRPr lang="en-US" sz="21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ct val="100000"/>
                        </a:lnSpc>
                        <a:defRPr/>
                      </a:pPr>
                      <a:r>
                        <a:rPr lang="en-US" sz="2100" kern="1200" dirty="0">
                          <a:solidFill>
                            <a:srgbClr val="002060"/>
                          </a:solidFill>
                          <a:latin typeface="Henry Sans" panose="02010503040501010106" pitchFamily="2" charset="0"/>
                          <a:ea typeface="Arimo"/>
                          <a:cs typeface="Arimo"/>
                          <a:sym typeface="Henry Sans"/>
                        </a:rPr>
                        <a:t>January - March 2026</a:t>
                      </a:r>
                      <a:endParaRPr lang="en-US" sz="2100" kern="1200" dirty="0">
                        <a:solidFill>
                          <a:srgbClr val="002060"/>
                        </a:solidFill>
                        <a:latin typeface="Henry Sans" panose="02010503040501010106" pitchFamily="2" charset="0"/>
                        <a:ea typeface="Arimo"/>
                        <a:cs typeface="Arimo"/>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1"/>
                  </a:ext>
                </a:extLst>
              </a:tr>
              <a:tr h="622773">
                <a:tc>
                  <a:txBody>
                    <a:bodyPr/>
                    <a:lstStyle/>
                    <a:p>
                      <a:pPr algn="l">
                        <a:lnSpc>
                          <a:spcPts val="2239"/>
                        </a:lnSpc>
                        <a:defRPr/>
                      </a:pPr>
                      <a:r>
                        <a:rPr lang="en-US" sz="2100">
                          <a:solidFill>
                            <a:srgbClr val="002060"/>
                          </a:solidFill>
                          <a:latin typeface="Henry Sans" panose="02010503040501010106" pitchFamily="2" charset="0"/>
                          <a:ea typeface="Arimo"/>
                          <a:cs typeface="Arimo"/>
                          <a:sym typeface="Arimo"/>
                        </a:rPr>
                        <a:t>Total Shares Repurchased</a:t>
                      </a:r>
                      <a:endParaRPr lang="en-US" sz="210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ct val="100000"/>
                        </a:lnSpc>
                        <a:defRPr/>
                      </a:pPr>
                      <a:r>
                        <a:rPr lang="en-US" sz="2100" kern="1200" dirty="0">
                          <a:solidFill>
                            <a:srgbClr val="002060"/>
                          </a:solidFill>
                          <a:latin typeface="Henry Sans" panose="02010503040501010106" pitchFamily="2" charset="0"/>
                          <a:ea typeface="Arimo"/>
                          <a:cs typeface="Arimo"/>
                        </a:rPr>
                        <a:t>84,343,200</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2"/>
                  </a:ext>
                </a:extLst>
              </a:tr>
              <a:tr h="684390">
                <a:tc>
                  <a:txBody>
                    <a:bodyPr/>
                    <a:lstStyle/>
                    <a:p>
                      <a:pPr algn="l">
                        <a:lnSpc>
                          <a:spcPts val="2239"/>
                        </a:lnSpc>
                        <a:defRPr/>
                      </a:pPr>
                      <a:r>
                        <a:rPr lang="en-US" sz="2100">
                          <a:solidFill>
                            <a:srgbClr val="002060"/>
                          </a:solidFill>
                          <a:latin typeface="Henry Sans" panose="02010503040501010106" pitchFamily="2" charset="0"/>
                          <a:ea typeface="Arimo"/>
                          <a:cs typeface="Arimo"/>
                          <a:sym typeface="Arimo"/>
                        </a:rPr>
                        <a:t>Total Amount Spent</a:t>
                      </a:r>
                      <a:endParaRPr lang="en-US" sz="210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ct val="100000"/>
                        </a:lnSpc>
                        <a:defRPr/>
                      </a:pPr>
                      <a:r>
                        <a:rPr lang="en-US" sz="2100" kern="1200" dirty="0">
                          <a:solidFill>
                            <a:srgbClr val="002060"/>
                          </a:solidFill>
                          <a:latin typeface="Henry Sans" panose="02010503040501010106" pitchFamily="2" charset="0"/>
                          <a:ea typeface="Arimo"/>
                          <a:cs typeface="Arimo"/>
                        </a:rPr>
                        <a:t>Php1,736,389,342</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3"/>
                  </a:ext>
                </a:extLst>
              </a:tr>
              <a:tr h="684390">
                <a:tc>
                  <a:txBody>
                    <a:bodyPr/>
                    <a:lstStyle/>
                    <a:p>
                      <a:pPr algn="l">
                        <a:lnSpc>
                          <a:spcPts val="2239"/>
                        </a:lnSpc>
                        <a:defRPr/>
                      </a:pPr>
                      <a:r>
                        <a:rPr lang="en-US" sz="2100" dirty="0">
                          <a:solidFill>
                            <a:srgbClr val="002060"/>
                          </a:solidFill>
                          <a:latin typeface="Henry Sans" panose="02010503040501010106" pitchFamily="2" charset="0"/>
                          <a:ea typeface="Arimo"/>
                          <a:cs typeface="Arimo"/>
                          <a:sym typeface="Arimo"/>
                        </a:rPr>
                        <a:t>Price Range of Buybacks</a:t>
                      </a:r>
                      <a:endParaRPr lang="en-US" sz="21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ct val="100000"/>
                        </a:lnSpc>
                        <a:defRPr/>
                      </a:pPr>
                      <a:r>
                        <a:rPr lang="en-US" sz="2100" kern="1200" dirty="0">
                          <a:solidFill>
                            <a:srgbClr val="002060"/>
                          </a:solidFill>
                          <a:latin typeface="Henry Sans" panose="02010503040501010106" pitchFamily="2" charset="0"/>
                          <a:ea typeface="Arimo"/>
                          <a:cs typeface="Arimo"/>
                        </a:rPr>
                        <a:t>Php18.96 to Php22.85</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4"/>
                  </a:ext>
                </a:extLst>
              </a:tr>
              <a:tr h="684390">
                <a:tc>
                  <a:txBody>
                    <a:bodyPr/>
                    <a:lstStyle/>
                    <a:p>
                      <a:pPr algn="l">
                        <a:lnSpc>
                          <a:spcPts val="2239"/>
                        </a:lnSpc>
                        <a:defRPr/>
                      </a:pPr>
                      <a:r>
                        <a:rPr lang="en-US" sz="2100">
                          <a:solidFill>
                            <a:srgbClr val="002060"/>
                          </a:solidFill>
                          <a:latin typeface="Henry Sans" panose="02010503040501010106" pitchFamily="2" charset="0"/>
                          <a:ea typeface="Henry Sans"/>
                          <a:cs typeface="Henry Sans"/>
                          <a:sym typeface="Henry Sans"/>
                        </a:rPr>
                        <a:t>Average Purchase Price</a:t>
                      </a:r>
                      <a:endParaRPr lang="en-US" sz="210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ct val="100000"/>
                        </a:lnSpc>
                        <a:defRPr/>
                      </a:pPr>
                      <a:r>
                        <a:rPr lang="en-US" sz="2100" kern="1200" dirty="0">
                          <a:solidFill>
                            <a:srgbClr val="002060"/>
                          </a:solidFill>
                          <a:latin typeface="Henry Sans" panose="02010503040501010106" pitchFamily="2" charset="0"/>
                          <a:ea typeface="Arimo"/>
                          <a:cs typeface="Arimo"/>
                        </a:rPr>
                        <a:t>Php20.59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5"/>
                  </a:ext>
                </a:extLst>
              </a:tr>
              <a:tr h="684390">
                <a:tc>
                  <a:txBody>
                    <a:bodyPr/>
                    <a:lstStyle/>
                    <a:p>
                      <a:pPr algn="l">
                        <a:lnSpc>
                          <a:spcPts val="2239"/>
                        </a:lnSpc>
                        <a:defRPr/>
                      </a:pPr>
                      <a:r>
                        <a:rPr lang="en-US" sz="2100" dirty="0">
                          <a:solidFill>
                            <a:srgbClr val="002060"/>
                          </a:solidFill>
                          <a:latin typeface="Henry Sans" panose="02010503040501010106" pitchFamily="2" charset="0"/>
                          <a:sym typeface="Arimo"/>
                        </a:rPr>
                        <a:t>% of Outstanding Shares Retired</a:t>
                      </a:r>
                      <a:endParaRPr lang="en-US" sz="2100" dirty="0">
                        <a:solidFill>
                          <a:srgbClr val="002060"/>
                        </a:solidFill>
                        <a:latin typeface="Henry Sans" panose="02010503040501010106" pitchFamily="2" charset="0"/>
                      </a:endParaRP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tc>
                  <a:txBody>
                    <a:bodyPr/>
                    <a:lstStyle/>
                    <a:p>
                      <a:pPr algn="ctr">
                        <a:lnSpc>
                          <a:spcPct val="100000"/>
                        </a:lnSpc>
                        <a:defRPr/>
                      </a:pPr>
                      <a:r>
                        <a:rPr lang="en-US" sz="2100" kern="1200" dirty="0">
                          <a:solidFill>
                            <a:srgbClr val="002060"/>
                          </a:solidFill>
                          <a:latin typeface="Henry Sans" panose="02010503040501010106" pitchFamily="2" charset="0"/>
                          <a:ea typeface="Arimo"/>
                          <a:cs typeface="Arimo"/>
                        </a:rPr>
                        <a:t>0.29%</a:t>
                      </a:r>
                    </a:p>
                  </a:txBody>
                  <a:tcPr marL="190500" marR="190500" marT="190500" marB="190500" anchor="ctr">
                    <a:lnL w="38100" cap="flat" cmpd="sng" algn="ctr">
                      <a:solidFill>
                        <a:srgbClr val="0063B0"/>
                      </a:solidFill>
                      <a:prstDash val="solid"/>
                      <a:round/>
                      <a:headEnd type="none" w="med" len="med"/>
                      <a:tailEnd type="none" w="med" len="med"/>
                    </a:lnL>
                    <a:lnR w="38100" cap="flat" cmpd="sng" algn="ctr">
                      <a:solidFill>
                        <a:srgbClr val="0063B0"/>
                      </a:solidFill>
                      <a:prstDash val="solid"/>
                      <a:round/>
                      <a:headEnd type="none" w="med" len="med"/>
                      <a:tailEnd type="none" w="med" len="med"/>
                    </a:lnR>
                    <a:lnT w="38100" cap="flat" cmpd="sng" algn="ctr">
                      <a:solidFill>
                        <a:srgbClr val="0063B0"/>
                      </a:solidFill>
                      <a:prstDash val="solid"/>
                      <a:round/>
                      <a:headEnd type="none" w="med" len="med"/>
                      <a:tailEnd type="none" w="med" len="med"/>
                    </a:lnT>
                    <a:lnB w="38100" cap="flat" cmpd="sng" algn="ctr">
                      <a:solidFill>
                        <a:srgbClr val="0063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5" name="TextBox 18">
            <a:extLst>
              <a:ext uri="{FF2B5EF4-FFF2-40B4-BE49-F238E27FC236}">
                <a16:creationId xmlns:a16="http://schemas.microsoft.com/office/drawing/2014/main" id="{3D466531-504E-E038-FD9B-6ADA0CE77D16}"/>
              </a:ext>
            </a:extLst>
          </p:cNvPr>
          <p:cNvSpPr txBox="1"/>
          <p:nvPr/>
        </p:nvSpPr>
        <p:spPr>
          <a:xfrm>
            <a:off x="11099014" y="1698119"/>
            <a:ext cx="5588785" cy="733534"/>
          </a:xfrm>
          <a:prstGeom prst="rect">
            <a:avLst/>
          </a:prstGeom>
        </p:spPr>
        <p:txBody>
          <a:bodyPr wrap="square" lIns="0" tIns="0" rIns="0" bIns="0" rtlCol="0" anchor="t">
            <a:spAutoFit/>
          </a:bodyPr>
          <a:lstStyle/>
          <a:p>
            <a:pPr algn="ctr">
              <a:lnSpc>
                <a:spcPts val="3009"/>
              </a:lnSpc>
            </a:pPr>
            <a:r>
              <a:rPr lang="en-US" sz="2499" b="1" spc="-14" dirty="0">
                <a:solidFill>
                  <a:srgbClr val="000F73"/>
                </a:solidFill>
                <a:latin typeface="Henry Sans Bold" panose="02010803040501010106" pitchFamily="2" charset="0"/>
                <a:ea typeface="Henry Sans 1 Bold"/>
                <a:cs typeface="Henry Sans 1 Bold"/>
                <a:sym typeface="Henry Sans 1 Bold"/>
              </a:rPr>
              <a:t>UTILIZATION RATE VS. </a:t>
            </a:r>
          </a:p>
          <a:p>
            <a:pPr algn="ctr">
              <a:lnSpc>
                <a:spcPts val="3009"/>
              </a:lnSpc>
            </a:pPr>
            <a:r>
              <a:rPr lang="en-US" sz="2499" b="1" spc="-14" dirty="0">
                <a:solidFill>
                  <a:srgbClr val="000F73"/>
                </a:solidFill>
                <a:latin typeface="Henry Sans Bold" panose="02010803040501010106" pitchFamily="2" charset="0"/>
                <a:ea typeface="Henry Sans 1 Bold"/>
                <a:cs typeface="Henry Sans 1 Bold"/>
                <a:sym typeface="Henry Sans 1 Bold"/>
              </a:rPr>
              <a:t> AUTHORIZED CAP (P10B)</a:t>
            </a:r>
          </a:p>
        </p:txBody>
      </p:sp>
      <p:grpSp>
        <p:nvGrpSpPr>
          <p:cNvPr id="23" name="Group 22">
            <a:extLst>
              <a:ext uri="{FF2B5EF4-FFF2-40B4-BE49-F238E27FC236}">
                <a16:creationId xmlns:a16="http://schemas.microsoft.com/office/drawing/2014/main" id="{D8B02F24-15D3-F2F1-86F6-43077B80C77D}"/>
              </a:ext>
            </a:extLst>
          </p:cNvPr>
          <p:cNvGrpSpPr/>
          <p:nvPr/>
        </p:nvGrpSpPr>
        <p:grpSpPr>
          <a:xfrm>
            <a:off x="11656091" y="2773060"/>
            <a:ext cx="5107909" cy="3849593"/>
            <a:chOff x="11656091" y="2773060"/>
            <a:chExt cx="5107909" cy="3849593"/>
          </a:xfrm>
        </p:grpSpPr>
        <p:graphicFrame>
          <p:nvGraphicFramePr>
            <p:cNvPr id="18" name="Chart 17">
              <a:extLst>
                <a:ext uri="{FF2B5EF4-FFF2-40B4-BE49-F238E27FC236}">
                  <a16:creationId xmlns:a16="http://schemas.microsoft.com/office/drawing/2014/main" id="{CE690B22-E934-A4BB-1266-E821DBED71FD}"/>
                </a:ext>
              </a:extLst>
            </p:cNvPr>
            <p:cNvGraphicFramePr/>
            <p:nvPr>
              <p:extLst>
                <p:ext uri="{D42A27DB-BD31-4B8C-83A1-F6EECF244321}">
                  <p14:modId xmlns:p14="http://schemas.microsoft.com/office/powerpoint/2010/main" val="1173379670"/>
                </p:ext>
              </p:extLst>
            </p:nvPr>
          </p:nvGraphicFramePr>
          <p:xfrm>
            <a:off x="11656091" y="2773060"/>
            <a:ext cx="5107909" cy="3849593"/>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14">
              <a:extLst>
                <a:ext uri="{FF2B5EF4-FFF2-40B4-BE49-F238E27FC236}">
                  <a16:creationId xmlns:a16="http://schemas.microsoft.com/office/drawing/2014/main" id="{8681E05D-D51D-76E6-3681-0A1ED973F7A2}"/>
                </a:ext>
              </a:extLst>
            </p:cNvPr>
            <p:cNvSpPr txBox="1"/>
            <p:nvPr/>
          </p:nvSpPr>
          <p:spPr>
            <a:xfrm>
              <a:off x="13260445" y="4838700"/>
              <a:ext cx="1731764" cy="238142"/>
            </a:xfrm>
            <a:prstGeom prst="rect">
              <a:avLst/>
            </a:prstGeom>
          </p:spPr>
          <p:txBody>
            <a:bodyPr lIns="0" tIns="0" rIns="0" bIns="0" rtlCol="0" anchor="t">
              <a:spAutoFit/>
            </a:bodyPr>
            <a:lstStyle/>
            <a:p>
              <a:pPr marL="0" marR="0" lvl="0" indent="0" algn="ctr" defTabSz="914400" rtl="0" eaLnBrk="1" fontAlgn="auto" latinLnBrk="0" hangingPunct="1">
                <a:lnSpc>
                  <a:spcPts val="2100"/>
                </a:lnSpc>
                <a:spcBef>
                  <a:spcPct val="0"/>
                </a:spcBef>
                <a:spcAft>
                  <a:spcPts val="0"/>
                </a:spcAft>
                <a:buClrTx/>
                <a:buSzTx/>
                <a:buFontTx/>
                <a:buNone/>
                <a:tabLst/>
                <a:defRPr/>
              </a:pPr>
              <a:r>
                <a:rPr kumimoji="0" lang="en-US" sz="1500" b="0" i="0" u="none" strike="noStrike" kern="1200" cap="none" spc="0" normalizeH="0" baseline="0" noProof="0" dirty="0">
                  <a:ln>
                    <a:noFill/>
                  </a:ln>
                  <a:solidFill>
                    <a:srgbClr val="000F73"/>
                  </a:solidFill>
                  <a:effectLst/>
                  <a:uLnTx/>
                  <a:uFillTx/>
                  <a:latin typeface="Henry Sans"/>
                  <a:ea typeface="Henry Sans"/>
                  <a:cs typeface="Henry Sans"/>
                  <a:sym typeface="Henry Sans"/>
                </a:rPr>
                <a:t>as of </a:t>
              </a:r>
              <a:r>
                <a:rPr lang="en-US" sz="1500" dirty="0">
                  <a:solidFill>
                    <a:srgbClr val="000F73"/>
                  </a:solidFill>
                  <a:latin typeface="Henry Sans"/>
                  <a:ea typeface="Henry Sans"/>
                  <a:cs typeface="Henry Sans"/>
                  <a:sym typeface="Henry Sans"/>
                </a:rPr>
                <a:t>end 1Q 2026</a:t>
              </a:r>
              <a:endParaRPr kumimoji="0" lang="en-US" sz="1500" b="0" i="0" u="none" strike="noStrike" kern="1200" cap="none" spc="0" normalizeH="0" baseline="0" noProof="0" dirty="0">
                <a:ln>
                  <a:noFill/>
                </a:ln>
                <a:solidFill>
                  <a:srgbClr val="000F73"/>
                </a:solidFill>
                <a:effectLst/>
                <a:uLnTx/>
                <a:uFillTx/>
                <a:latin typeface="Henry Sans"/>
                <a:ea typeface="Henry Sans"/>
                <a:cs typeface="Henry Sans"/>
                <a:sym typeface="Henry Sans"/>
              </a:endParaRPr>
            </a:p>
          </p:txBody>
        </p:sp>
        <p:sp>
          <p:nvSpPr>
            <p:cNvPr id="22" name="TextBox 21">
              <a:extLst>
                <a:ext uri="{FF2B5EF4-FFF2-40B4-BE49-F238E27FC236}">
                  <a16:creationId xmlns:a16="http://schemas.microsoft.com/office/drawing/2014/main" id="{BC7AFFC8-0594-0928-9E5D-C4A9333FED4B}"/>
                </a:ext>
              </a:extLst>
            </p:cNvPr>
            <p:cNvSpPr txBox="1"/>
            <p:nvPr/>
          </p:nvSpPr>
          <p:spPr>
            <a:xfrm>
              <a:off x="13062732" y="4103541"/>
              <a:ext cx="2274238"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F73"/>
                  </a:solidFill>
                  <a:effectLst/>
                  <a:uLnTx/>
                  <a:uFillTx/>
                  <a:latin typeface="Henry Sans Bold" panose="02010803040501010106" pitchFamily="2" charset="0"/>
                  <a:ea typeface="Arimo"/>
                  <a:cs typeface="Arimo"/>
                  <a:sym typeface="Henry Sans"/>
                </a:rPr>
                <a:t>29.8%</a:t>
              </a:r>
              <a:endParaRPr kumimoji="0" lang="en-US" sz="4400" b="0" i="0" u="none" strike="noStrike" kern="1200" cap="none" spc="0" normalizeH="0" baseline="0" noProof="0" dirty="0">
                <a:ln>
                  <a:noFill/>
                </a:ln>
                <a:solidFill>
                  <a:srgbClr val="000F73"/>
                </a:solidFill>
                <a:effectLst/>
                <a:uLnTx/>
                <a:uFillTx/>
                <a:latin typeface="Henry Sans Bold" panose="02010803040501010106" pitchFamily="2" charset="0"/>
                <a:ea typeface="Arimo"/>
                <a:cs typeface="Arimo"/>
              </a:endParaRPr>
            </a:p>
          </p:txBody>
        </p:sp>
      </p:grpSp>
      <p:graphicFrame>
        <p:nvGraphicFramePr>
          <p:cNvPr id="24" name="Chart 23">
            <a:extLst>
              <a:ext uri="{FF2B5EF4-FFF2-40B4-BE49-F238E27FC236}">
                <a16:creationId xmlns:a16="http://schemas.microsoft.com/office/drawing/2014/main" id="{4D2B0302-0798-E938-9262-377CB3766E43}"/>
              </a:ext>
            </a:extLst>
          </p:cNvPr>
          <p:cNvGraphicFramePr/>
          <p:nvPr>
            <p:extLst>
              <p:ext uri="{D42A27DB-BD31-4B8C-83A1-F6EECF244321}">
                <p14:modId xmlns:p14="http://schemas.microsoft.com/office/powerpoint/2010/main" val="226721407"/>
              </p:ext>
            </p:extLst>
          </p:nvPr>
        </p:nvGraphicFramePr>
        <p:xfrm>
          <a:off x="10546436" y="6203463"/>
          <a:ext cx="3702964" cy="2597637"/>
        </p:xfrm>
        <a:graphic>
          <a:graphicData uri="http://schemas.openxmlformats.org/drawingml/2006/chart">
            <c:chart xmlns:c="http://schemas.openxmlformats.org/drawingml/2006/chart" xmlns:r="http://schemas.openxmlformats.org/officeDocument/2006/relationships" r:id="rId7"/>
          </a:graphicData>
        </a:graphic>
      </p:graphicFrame>
      <p:sp>
        <p:nvSpPr>
          <p:cNvPr id="25" name="TextBox 14">
            <a:extLst>
              <a:ext uri="{FF2B5EF4-FFF2-40B4-BE49-F238E27FC236}">
                <a16:creationId xmlns:a16="http://schemas.microsoft.com/office/drawing/2014/main" id="{7032B773-DCB2-B784-5486-A66BDC00EB47}"/>
              </a:ext>
            </a:extLst>
          </p:cNvPr>
          <p:cNvSpPr txBox="1"/>
          <p:nvPr/>
        </p:nvSpPr>
        <p:spPr>
          <a:xfrm>
            <a:off x="11528681" y="7582521"/>
            <a:ext cx="1731764" cy="461665"/>
          </a:xfrm>
          <a:prstGeom prst="rect">
            <a:avLst/>
          </a:prstGeom>
        </p:spPr>
        <p:txBody>
          <a:bodyPr lIns="0" tIns="0" rIns="0" bIns="0" rtlCol="0" anchor="t">
            <a:spAutoFit/>
          </a:bodyPr>
          <a:lstStyle/>
          <a:p>
            <a:pPr marL="0" marR="0" lvl="0" indent="0" algn="ctr" defTabSz="914400" rtl="0" eaLnBrk="1" fontAlgn="auto" latinLnBrk="0" hangingPunct="1">
              <a:spcBef>
                <a:spcPct val="0"/>
              </a:spcBef>
              <a:spcAft>
                <a:spcPts val="0"/>
              </a:spcAft>
              <a:buClrTx/>
              <a:buSzTx/>
              <a:buFontTx/>
              <a:buNone/>
              <a:tabLst/>
              <a:defRPr/>
            </a:pPr>
            <a:r>
              <a:rPr lang="en-US" sz="1500" dirty="0">
                <a:solidFill>
                  <a:srgbClr val="000F73"/>
                </a:solidFill>
                <a:latin typeface="Henry Sans"/>
                <a:ea typeface="Henry Sans"/>
                <a:cs typeface="Henry Sans"/>
                <a:sym typeface="Henry Sans"/>
              </a:rPr>
              <a:t>1Q 2026</a:t>
            </a:r>
          </a:p>
          <a:p>
            <a:pPr marL="0" marR="0" lvl="0" indent="0" algn="ctr" defTabSz="914400" rtl="0" eaLnBrk="1" fontAlgn="auto" latinLnBrk="0" hangingPunct="1">
              <a:spcBef>
                <a:spcPct val="0"/>
              </a:spcBef>
              <a:spcAft>
                <a:spcPts val="0"/>
              </a:spcAft>
              <a:buClrTx/>
              <a:buSzTx/>
              <a:buFontTx/>
              <a:buNone/>
              <a:tabLst/>
              <a:defRPr/>
            </a:pPr>
            <a:r>
              <a:rPr lang="en-US" sz="1500" dirty="0">
                <a:solidFill>
                  <a:srgbClr val="000F73"/>
                </a:solidFill>
                <a:latin typeface="Henry Sans"/>
                <a:ea typeface="Henry Sans"/>
                <a:cs typeface="Henry Sans"/>
                <a:sym typeface="Henry Sans"/>
              </a:rPr>
              <a:t> alone</a:t>
            </a:r>
            <a:endParaRPr kumimoji="0" lang="en-US" sz="1500" b="0" i="0" u="none" strike="noStrike" kern="1200" cap="none" spc="0" normalizeH="0" baseline="0" noProof="0" dirty="0">
              <a:ln>
                <a:noFill/>
              </a:ln>
              <a:solidFill>
                <a:srgbClr val="000F73"/>
              </a:solidFill>
              <a:effectLst/>
              <a:uLnTx/>
              <a:uFillTx/>
              <a:latin typeface="Henry Sans"/>
              <a:ea typeface="Henry Sans"/>
              <a:cs typeface="Henry Sans"/>
              <a:sym typeface="Henry Sans"/>
            </a:endParaRPr>
          </a:p>
        </p:txBody>
      </p:sp>
      <p:sp>
        <p:nvSpPr>
          <p:cNvPr id="26" name="TextBox 25">
            <a:extLst>
              <a:ext uri="{FF2B5EF4-FFF2-40B4-BE49-F238E27FC236}">
                <a16:creationId xmlns:a16="http://schemas.microsoft.com/office/drawing/2014/main" id="{AFAF1118-9611-EDA5-52EF-DACBA1A4716F}"/>
              </a:ext>
            </a:extLst>
          </p:cNvPr>
          <p:cNvSpPr txBox="1"/>
          <p:nvPr/>
        </p:nvSpPr>
        <p:spPr>
          <a:xfrm>
            <a:off x="11257444" y="7059301"/>
            <a:ext cx="227423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F73"/>
                </a:solidFill>
                <a:effectLst/>
                <a:uLnTx/>
                <a:uFillTx/>
                <a:latin typeface="Henry Sans Bold" panose="02010803040501010106" pitchFamily="2" charset="0"/>
                <a:ea typeface="Arimo"/>
                <a:cs typeface="Arimo"/>
                <a:sym typeface="Henry Sans"/>
              </a:rPr>
              <a:t>17.4%</a:t>
            </a:r>
            <a:endParaRPr kumimoji="0" lang="en-US" sz="2800" b="0" i="0" u="none" strike="noStrike" kern="1200" cap="none" spc="0" normalizeH="0" baseline="0" noProof="0" dirty="0">
              <a:ln>
                <a:noFill/>
              </a:ln>
              <a:solidFill>
                <a:srgbClr val="000F73"/>
              </a:solidFill>
              <a:effectLst/>
              <a:uLnTx/>
              <a:uFillTx/>
              <a:latin typeface="Henry Sans Bold" panose="02010803040501010106" pitchFamily="2" charset="0"/>
              <a:ea typeface="Arimo"/>
              <a:cs typeface="Arimo"/>
            </a:endParaRPr>
          </a:p>
        </p:txBody>
      </p:sp>
    </p:spTree>
    <p:extLst>
      <p:ext uri="{BB962C8B-B14F-4D97-AF65-F5344CB8AC3E}">
        <p14:creationId xmlns:p14="http://schemas.microsoft.com/office/powerpoint/2010/main" val="2762341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DB7E9-BC26-CDAC-EB57-E120009B4F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ABED6D-3E7F-8F64-A13B-0D1EC896202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C50092C5-A4CD-AC15-E60A-DC397890B623}"/>
              </a:ext>
            </a:extLst>
          </p:cNvPr>
          <p:cNvSpPr txBox="1"/>
          <p:nvPr/>
        </p:nvSpPr>
        <p:spPr>
          <a:xfrm>
            <a:off x="17858419" y="9682143"/>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CFD21648-DA67-8646-4EBA-8C8A3CD76110}"/>
              </a:ext>
            </a:extLst>
          </p:cNvPr>
          <p:cNvSpPr/>
          <p:nvPr/>
        </p:nvSpPr>
        <p:spPr>
          <a:xfrm>
            <a:off x="14974488" y="92583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F4286D0C-64AA-8C16-428F-A85B487DDD3F}"/>
              </a:ext>
            </a:extLst>
          </p:cNvPr>
          <p:cNvSpPr txBox="1"/>
          <p:nvPr/>
        </p:nvSpPr>
        <p:spPr>
          <a:xfrm>
            <a:off x="1035055" y="9201150"/>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9BF20081-36FF-90E7-861F-B42DD91FCEBE}"/>
              </a:ext>
            </a:extLst>
          </p:cNvPr>
          <p:cNvSpPr/>
          <p:nvPr/>
        </p:nvSpPr>
        <p:spPr>
          <a:xfrm rot="-10800000">
            <a:off x="12707" y="-495691"/>
            <a:ext cx="18275294" cy="11327810"/>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D0C3B5CC-B7DF-1EA1-51F1-577932A14375}"/>
              </a:ext>
            </a:extLst>
          </p:cNvPr>
          <p:cNvGrpSpPr/>
          <p:nvPr/>
        </p:nvGrpSpPr>
        <p:grpSpPr>
          <a:xfrm>
            <a:off x="12707" y="143138"/>
            <a:ext cx="18288000" cy="8911718"/>
            <a:chOff x="0" y="-50173"/>
            <a:chExt cx="4816593" cy="2388621"/>
          </a:xfrm>
        </p:grpSpPr>
        <p:sp>
          <p:nvSpPr>
            <p:cNvPr id="8" name="Freeform 8">
              <a:extLst>
                <a:ext uri="{FF2B5EF4-FFF2-40B4-BE49-F238E27FC236}">
                  <a16:creationId xmlns:a16="http://schemas.microsoft.com/office/drawing/2014/main" id="{56FE8136-E8A6-2729-DB3A-9294581FE726}"/>
                </a:ext>
              </a:extLst>
            </p:cNvPr>
            <p:cNvSpPr/>
            <p:nvPr/>
          </p:nvSpPr>
          <p:spPr>
            <a:xfrm>
              <a:off x="0" y="-50173"/>
              <a:ext cx="4816592" cy="2388621"/>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664811D2-010C-5012-5841-28710E492030}"/>
                </a:ext>
              </a:extLst>
            </p:cNvPr>
            <p:cNvSpPr txBox="1"/>
            <p:nvPr/>
          </p:nvSpPr>
          <p:spPr>
            <a:xfrm>
              <a:off x="0" y="57150"/>
              <a:ext cx="4816593" cy="2281298"/>
            </a:xfrm>
            <a:prstGeom prst="rect">
              <a:avLst/>
            </a:prstGeom>
          </p:spPr>
          <p:txBody>
            <a:bodyPr lIns="50801" tIns="50801" rIns="50801" bIns="50801"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50D00314-0DD8-7796-8985-93FBD344B214}"/>
              </a:ext>
            </a:extLst>
          </p:cNvPr>
          <p:cNvSpPr/>
          <p:nvPr/>
        </p:nvSpPr>
        <p:spPr>
          <a:xfrm>
            <a:off x="15126888" y="94107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3" name="TextBox 13">
            <a:extLst>
              <a:ext uri="{FF2B5EF4-FFF2-40B4-BE49-F238E27FC236}">
                <a16:creationId xmlns:a16="http://schemas.microsoft.com/office/drawing/2014/main" id="{CB36607C-00B5-CC72-9D90-949868DC50F9}"/>
              </a:ext>
            </a:extLst>
          </p:cNvPr>
          <p:cNvSpPr txBox="1"/>
          <p:nvPr/>
        </p:nvSpPr>
        <p:spPr>
          <a:xfrm>
            <a:off x="1089093" y="9353551"/>
            <a:ext cx="4349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sym typeface="Henry Sans 1"/>
              </a:rPr>
              <a:t>32</a:t>
            </a:r>
          </a:p>
        </p:txBody>
      </p:sp>
      <p:sp>
        <p:nvSpPr>
          <p:cNvPr id="11" name="TextBox 12">
            <a:extLst>
              <a:ext uri="{FF2B5EF4-FFF2-40B4-BE49-F238E27FC236}">
                <a16:creationId xmlns:a16="http://schemas.microsoft.com/office/drawing/2014/main" id="{40A9B1EB-850C-A812-4646-3DCA085C487C}"/>
              </a:ext>
            </a:extLst>
          </p:cNvPr>
          <p:cNvSpPr txBox="1"/>
          <p:nvPr/>
        </p:nvSpPr>
        <p:spPr>
          <a:xfrm>
            <a:off x="914400" y="927326"/>
            <a:ext cx="11430000" cy="718145"/>
          </a:xfrm>
          <a:prstGeom prst="rect">
            <a:avLst/>
          </a:prstGeom>
        </p:spPr>
        <p:txBody>
          <a:bodyPr wrap="square" lIns="0" tIns="0" rIns="0" bIns="0" rtlCol="0" anchor="t">
            <a:spAutoFit/>
          </a:bodyPr>
          <a:lstStyle/>
          <a:p>
            <a:pPr>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ENVIRONMENTAL</a:t>
            </a:r>
          </a:p>
        </p:txBody>
      </p:sp>
      <p:grpSp>
        <p:nvGrpSpPr>
          <p:cNvPr id="20" name="Group 19">
            <a:extLst>
              <a:ext uri="{FF2B5EF4-FFF2-40B4-BE49-F238E27FC236}">
                <a16:creationId xmlns:a16="http://schemas.microsoft.com/office/drawing/2014/main" id="{DB0EB077-5D79-448C-9D5E-11D75EA15792}"/>
              </a:ext>
            </a:extLst>
          </p:cNvPr>
          <p:cNvGrpSpPr/>
          <p:nvPr/>
        </p:nvGrpSpPr>
        <p:grpSpPr>
          <a:xfrm>
            <a:off x="13182601" y="841567"/>
            <a:ext cx="4217336" cy="704492"/>
            <a:chOff x="7160285" y="560912"/>
            <a:chExt cx="4217335" cy="704492"/>
          </a:xfrm>
        </p:grpSpPr>
        <p:grpSp>
          <p:nvGrpSpPr>
            <p:cNvPr id="21" name="Group 2">
              <a:extLst>
                <a:ext uri="{FF2B5EF4-FFF2-40B4-BE49-F238E27FC236}">
                  <a16:creationId xmlns:a16="http://schemas.microsoft.com/office/drawing/2014/main" id="{AD3F95A1-2391-5BD2-18AA-86EBDCD39245}"/>
                </a:ext>
              </a:extLst>
            </p:cNvPr>
            <p:cNvGrpSpPr/>
            <p:nvPr/>
          </p:nvGrpSpPr>
          <p:grpSpPr>
            <a:xfrm>
              <a:off x="7160285" y="560912"/>
              <a:ext cx="4217335" cy="699276"/>
              <a:chOff x="0" y="12700"/>
              <a:chExt cx="8434671" cy="1398552"/>
            </a:xfrm>
          </p:grpSpPr>
          <p:sp>
            <p:nvSpPr>
              <p:cNvPr id="23" name="Freeform 3">
                <a:extLst>
                  <a:ext uri="{FF2B5EF4-FFF2-40B4-BE49-F238E27FC236}">
                    <a16:creationId xmlns:a16="http://schemas.microsoft.com/office/drawing/2014/main" id="{68D710E7-EDB7-2D39-A4CB-76A10F72EF4E}"/>
                  </a:ext>
                </a:extLst>
              </p:cNvPr>
              <p:cNvSpPr/>
              <p:nvPr/>
            </p:nvSpPr>
            <p:spPr>
              <a:xfrm>
                <a:off x="0" y="33965"/>
                <a:ext cx="1427027" cy="1373209"/>
              </a:xfrm>
              <a:custGeom>
                <a:avLst/>
                <a:gdLst/>
                <a:ahLst/>
                <a:cxnLst/>
                <a:rect l="l" t="t" r="r" b="b"/>
                <a:pathLst>
                  <a:path w="1427027" h="1373209">
                    <a:moveTo>
                      <a:pt x="0" y="0"/>
                    </a:moveTo>
                    <a:lnTo>
                      <a:pt x="1427027" y="0"/>
                    </a:lnTo>
                    <a:lnTo>
                      <a:pt x="1427027" y="1373209"/>
                    </a:lnTo>
                    <a:lnTo>
                      <a:pt x="0" y="1373209"/>
                    </a:lnTo>
                    <a:lnTo>
                      <a:pt x="0" y="0"/>
                    </a:lnTo>
                    <a:close/>
                  </a:path>
                </a:pathLst>
              </a:custGeom>
              <a:blipFill>
                <a:blip r:embed="rId6"/>
                <a:stretch>
                  <a:fillRect l="-497720" b="-222996"/>
                </a:stretch>
              </a:blipFill>
            </p:spPr>
            <p:txBody>
              <a:bodyPr/>
              <a:lstStyle/>
              <a:p>
                <a:pPr defTabSz="609660"/>
                <a:endParaRPr lang="en-PH" sz="1200">
                  <a:solidFill>
                    <a:prstClr val="black"/>
                  </a:solidFill>
                  <a:latin typeface="Calibri"/>
                </a:endParaRPr>
              </a:p>
            </p:txBody>
          </p:sp>
          <p:sp>
            <p:nvSpPr>
              <p:cNvPr id="24" name="Freeform 4">
                <a:extLst>
                  <a:ext uri="{FF2B5EF4-FFF2-40B4-BE49-F238E27FC236}">
                    <a16:creationId xmlns:a16="http://schemas.microsoft.com/office/drawing/2014/main" id="{EB0E59F6-FCD1-8769-B013-87E57C33DCE3}"/>
                  </a:ext>
                </a:extLst>
              </p:cNvPr>
              <p:cNvSpPr/>
              <p:nvPr/>
            </p:nvSpPr>
            <p:spPr>
              <a:xfrm>
                <a:off x="1427027" y="12700"/>
                <a:ext cx="1427027" cy="1394474"/>
              </a:xfrm>
              <a:custGeom>
                <a:avLst/>
                <a:gdLst/>
                <a:ahLst/>
                <a:cxnLst/>
                <a:rect l="l" t="t" r="r" b="b"/>
                <a:pathLst>
                  <a:path w="1427027" h="1394474">
                    <a:moveTo>
                      <a:pt x="0" y="0"/>
                    </a:moveTo>
                    <a:lnTo>
                      <a:pt x="1427027" y="0"/>
                    </a:lnTo>
                    <a:lnTo>
                      <a:pt x="1427027" y="1394474"/>
                    </a:lnTo>
                    <a:lnTo>
                      <a:pt x="0" y="1394474"/>
                    </a:lnTo>
                    <a:lnTo>
                      <a:pt x="0" y="0"/>
                    </a:lnTo>
                    <a:close/>
                  </a:path>
                </a:pathLst>
              </a:custGeom>
              <a:blipFill>
                <a:blip r:embed="rId6"/>
                <a:stretch>
                  <a:fillRect t="-108272" r="-497720" b="-109797"/>
                </a:stretch>
              </a:blipFill>
            </p:spPr>
            <p:txBody>
              <a:bodyPr/>
              <a:lstStyle/>
              <a:p>
                <a:pPr defTabSz="609660"/>
                <a:endParaRPr lang="en-PH" sz="1200">
                  <a:solidFill>
                    <a:prstClr val="black"/>
                  </a:solidFill>
                  <a:latin typeface="Calibri"/>
                </a:endParaRPr>
              </a:p>
            </p:txBody>
          </p:sp>
          <p:sp>
            <p:nvSpPr>
              <p:cNvPr id="25" name="Freeform 6">
                <a:extLst>
                  <a:ext uri="{FF2B5EF4-FFF2-40B4-BE49-F238E27FC236}">
                    <a16:creationId xmlns:a16="http://schemas.microsoft.com/office/drawing/2014/main" id="{3A65F5B3-18D7-DFFA-96DE-80F68DD1BC4B}"/>
                  </a:ext>
                </a:extLst>
              </p:cNvPr>
              <p:cNvSpPr/>
              <p:nvPr/>
            </p:nvSpPr>
            <p:spPr>
              <a:xfrm>
                <a:off x="4247061" y="16778"/>
                <a:ext cx="1427026" cy="1394474"/>
              </a:xfrm>
              <a:custGeom>
                <a:avLst/>
                <a:gdLst/>
                <a:ahLst/>
                <a:cxnLst/>
                <a:rect l="l" t="t" r="r" b="b"/>
                <a:pathLst>
                  <a:path w="1427027" h="1394474">
                    <a:moveTo>
                      <a:pt x="0" y="0"/>
                    </a:moveTo>
                    <a:lnTo>
                      <a:pt x="1427027" y="0"/>
                    </a:lnTo>
                    <a:lnTo>
                      <a:pt x="1427027" y="1394474"/>
                    </a:lnTo>
                    <a:lnTo>
                      <a:pt x="0" y="1394474"/>
                    </a:lnTo>
                    <a:lnTo>
                      <a:pt x="0" y="0"/>
                    </a:lnTo>
                    <a:close/>
                  </a:path>
                </a:pathLst>
              </a:custGeom>
              <a:blipFill>
                <a:blip r:embed="rId6"/>
                <a:stretch>
                  <a:fillRect t="-218070" r="-497720"/>
                </a:stretch>
              </a:blipFill>
            </p:spPr>
            <p:txBody>
              <a:bodyPr/>
              <a:lstStyle/>
              <a:p>
                <a:pPr defTabSz="609660"/>
                <a:endParaRPr lang="en-PH" sz="1200">
                  <a:solidFill>
                    <a:prstClr val="black"/>
                  </a:solidFill>
                  <a:latin typeface="Calibri"/>
                </a:endParaRPr>
              </a:p>
            </p:txBody>
          </p:sp>
          <p:sp>
            <p:nvSpPr>
              <p:cNvPr id="26" name="Freeform 7">
                <a:extLst>
                  <a:ext uri="{FF2B5EF4-FFF2-40B4-BE49-F238E27FC236}">
                    <a16:creationId xmlns:a16="http://schemas.microsoft.com/office/drawing/2014/main" id="{1F71D8A5-E12D-EC50-2B88-DE488B890DD9}"/>
                  </a:ext>
                </a:extLst>
              </p:cNvPr>
              <p:cNvSpPr/>
              <p:nvPr/>
            </p:nvSpPr>
            <p:spPr>
              <a:xfrm>
                <a:off x="5640531" y="12700"/>
                <a:ext cx="1405762" cy="1394474"/>
              </a:xfrm>
              <a:custGeom>
                <a:avLst/>
                <a:gdLst/>
                <a:ahLst/>
                <a:cxnLst/>
                <a:rect l="l" t="t" r="r" b="b"/>
                <a:pathLst>
                  <a:path w="1405762" h="1394474">
                    <a:moveTo>
                      <a:pt x="0" y="0"/>
                    </a:moveTo>
                    <a:lnTo>
                      <a:pt x="1405762" y="0"/>
                    </a:lnTo>
                    <a:lnTo>
                      <a:pt x="1405762" y="1394474"/>
                    </a:lnTo>
                    <a:lnTo>
                      <a:pt x="0" y="1394474"/>
                    </a:lnTo>
                    <a:lnTo>
                      <a:pt x="0" y="0"/>
                    </a:lnTo>
                    <a:close/>
                  </a:path>
                </a:pathLst>
              </a:custGeom>
              <a:blipFill>
                <a:blip r:embed="rId6"/>
                <a:stretch>
                  <a:fillRect l="-101352" t="-218070" r="-405410"/>
                </a:stretch>
              </a:blipFill>
            </p:spPr>
            <p:txBody>
              <a:bodyPr/>
              <a:lstStyle/>
              <a:p>
                <a:pPr defTabSz="609660"/>
                <a:endParaRPr lang="en-PH" sz="1200">
                  <a:solidFill>
                    <a:prstClr val="black"/>
                  </a:solidFill>
                  <a:latin typeface="Calibri"/>
                </a:endParaRPr>
              </a:p>
            </p:txBody>
          </p:sp>
          <p:sp>
            <p:nvSpPr>
              <p:cNvPr id="27" name="Freeform 8">
                <a:extLst>
                  <a:ext uri="{FF2B5EF4-FFF2-40B4-BE49-F238E27FC236}">
                    <a16:creationId xmlns:a16="http://schemas.microsoft.com/office/drawing/2014/main" id="{4977FA91-1AF5-992B-3F2E-27DF955E53D6}"/>
                  </a:ext>
                </a:extLst>
              </p:cNvPr>
              <p:cNvSpPr/>
              <p:nvPr/>
            </p:nvSpPr>
            <p:spPr>
              <a:xfrm>
                <a:off x="7028909" y="33965"/>
                <a:ext cx="1405762" cy="1373209"/>
              </a:xfrm>
              <a:custGeom>
                <a:avLst/>
                <a:gdLst/>
                <a:ahLst/>
                <a:cxnLst/>
                <a:rect l="l" t="t" r="r" b="b"/>
                <a:pathLst>
                  <a:path w="1405762" h="1373209">
                    <a:moveTo>
                      <a:pt x="0" y="0"/>
                    </a:moveTo>
                    <a:lnTo>
                      <a:pt x="1405762" y="0"/>
                    </a:lnTo>
                    <a:lnTo>
                      <a:pt x="1405762" y="1373209"/>
                    </a:lnTo>
                    <a:lnTo>
                      <a:pt x="0" y="1373209"/>
                    </a:lnTo>
                    <a:lnTo>
                      <a:pt x="0" y="0"/>
                    </a:lnTo>
                    <a:close/>
                  </a:path>
                </a:pathLst>
              </a:custGeom>
              <a:blipFill>
                <a:blip r:embed="rId6"/>
                <a:stretch>
                  <a:fillRect l="-202705" t="-222996" r="-304057"/>
                </a:stretch>
              </a:blipFill>
            </p:spPr>
            <p:txBody>
              <a:bodyPr/>
              <a:lstStyle/>
              <a:p>
                <a:pPr defTabSz="609660"/>
                <a:endParaRPr lang="en-PH" sz="1200">
                  <a:solidFill>
                    <a:prstClr val="black"/>
                  </a:solidFill>
                  <a:latin typeface="Calibri"/>
                </a:endParaRPr>
              </a:p>
            </p:txBody>
          </p:sp>
        </p:grpSp>
        <p:sp>
          <p:nvSpPr>
            <p:cNvPr id="22" name="Freeform 10">
              <a:extLst>
                <a:ext uri="{FF2B5EF4-FFF2-40B4-BE49-F238E27FC236}">
                  <a16:creationId xmlns:a16="http://schemas.microsoft.com/office/drawing/2014/main" id="{27465589-36DA-E605-2F73-7B1C4E76F062}"/>
                </a:ext>
              </a:extLst>
            </p:cNvPr>
            <p:cNvSpPr/>
            <p:nvPr/>
          </p:nvSpPr>
          <p:spPr>
            <a:xfrm>
              <a:off x="8583441" y="567697"/>
              <a:ext cx="703523" cy="697707"/>
            </a:xfrm>
            <a:custGeom>
              <a:avLst/>
              <a:gdLst/>
              <a:ahLst/>
              <a:cxnLst/>
              <a:rect l="l" t="t" r="r" b="b"/>
              <a:pathLst>
                <a:path w="1407045" h="1395414">
                  <a:moveTo>
                    <a:pt x="0" y="0"/>
                  </a:moveTo>
                  <a:lnTo>
                    <a:pt x="1407045" y="0"/>
                  </a:lnTo>
                  <a:lnTo>
                    <a:pt x="1407045" y="1395414"/>
                  </a:lnTo>
                  <a:lnTo>
                    <a:pt x="0" y="1395414"/>
                  </a:lnTo>
                  <a:lnTo>
                    <a:pt x="0" y="0"/>
                  </a:lnTo>
                  <a:close/>
                </a:path>
              </a:pathLst>
            </a:custGeom>
            <a:blipFill>
              <a:blip r:embed="rId6"/>
              <a:stretch>
                <a:fillRect l="-405335" t="-108744" r="-100873" b="-109111"/>
              </a:stretch>
            </a:blipFill>
          </p:spPr>
          <p:txBody>
            <a:bodyPr/>
            <a:lstStyle/>
            <a:p>
              <a:pPr defTabSz="609660"/>
              <a:endParaRPr lang="en-PH" sz="1200">
                <a:solidFill>
                  <a:prstClr val="black"/>
                </a:solidFill>
                <a:latin typeface="Calibri"/>
              </a:endParaRPr>
            </a:p>
          </p:txBody>
        </p:sp>
      </p:grpSp>
      <p:sp>
        <p:nvSpPr>
          <p:cNvPr id="15" name="TextBox 14">
            <a:extLst>
              <a:ext uri="{FF2B5EF4-FFF2-40B4-BE49-F238E27FC236}">
                <a16:creationId xmlns:a16="http://schemas.microsoft.com/office/drawing/2014/main" id="{C49000DE-747F-EF1C-0397-2E60E09D40F2}"/>
              </a:ext>
            </a:extLst>
          </p:cNvPr>
          <p:cNvSpPr txBox="1"/>
          <p:nvPr/>
        </p:nvSpPr>
        <p:spPr>
          <a:xfrm>
            <a:off x="1436151" y="6526040"/>
            <a:ext cx="5342769" cy="830964"/>
          </a:xfrm>
          <a:prstGeom prst="rect">
            <a:avLst/>
          </a:prstGeom>
          <a:noFill/>
        </p:spPr>
        <p:txBody>
          <a:bodyPr wrap="square" lIns="182849" tIns="91424" rIns="182849" bIns="91424" rtlCol="0">
            <a:spAutoFit/>
          </a:bodyPr>
          <a:lstStyle/>
          <a:p>
            <a:pPr defTabSz="1828572">
              <a:defRPr/>
            </a:pPr>
            <a:r>
              <a:rPr lang="en-US" sz="2100" kern="0">
                <a:solidFill>
                  <a:prstClr val="white"/>
                </a:solidFill>
                <a:latin typeface="Arial" pitchFamily="34" charset="0"/>
                <a:cs typeface="Arial" pitchFamily="34" charset="0"/>
              </a:rPr>
              <a:t>Disposable, Compostable—everyday segregation has been simple and doable</a:t>
            </a:r>
          </a:p>
        </p:txBody>
      </p:sp>
      <p:sp>
        <p:nvSpPr>
          <p:cNvPr id="18" name="Rectangle 17">
            <a:extLst>
              <a:ext uri="{FF2B5EF4-FFF2-40B4-BE49-F238E27FC236}">
                <a16:creationId xmlns:a16="http://schemas.microsoft.com/office/drawing/2014/main" id="{3B734435-7434-7D1D-010B-16F5EC48C982}"/>
              </a:ext>
            </a:extLst>
          </p:cNvPr>
          <p:cNvSpPr/>
          <p:nvPr/>
        </p:nvSpPr>
        <p:spPr>
          <a:xfrm>
            <a:off x="712924" y="2072932"/>
            <a:ext cx="3254447" cy="6626570"/>
          </a:xfrm>
          <a:prstGeom prst="rect">
            <a:avLst/>
          </a:prstGeom>
          <a:solidFill>
            <a:srgbClr val="002060"/>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29" name="Rectangle 28">
            <a:extLst>
              <a:ext uri="{FF2B5EF4-FFF2-40B4-BE49-F238E27FC236}">
                <a16:creationId xmlns:a16="http://schemas.microsoft.com/office/drawing/2014/main" id="{0E9DAEB2-6687-37C7-06D3-28DFC9D57862}"/>
              </a:ext>
            </a:extLst>
          </p:cNvPr>
          <p:cNvSpPr/>
          <p:nvPr/>
        </p:nvSpPr>
        <p:spPr>
          <a:xfrm flipH="1" flipV="1">
            <a:off x="4126859" y="5551202"/>
            <a:ext cx="4737144" cy="3148299"/>
          </a:xfrm>
          <a:prstGeom prst="rect">
            <a:avLst/>
          </a:prstGeom>
          <a:solidFill>
            <a:srgbClr val="0A97D9"/>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30" name="Rectangle 29">
            <a:extLst>
              <a:ext uri="{FF2B5EF4-FFF2-40B4-BE49-F238E27FC236}">
                <a16:creationId xmlns:a16="http://schemas.microsoft.com/office/drawing/2014/main" id="{A37B2CD6-64AC-353E-EE2A-56FBE424FCC3}"/>
              </a:ext>
            </a:extLst>
          </p:cNvPr>
          <p:cNvSpPr/>
          <p:nvPr/>
        </p:nvSpPr>
        <p:spPr>
          <a:xfrm flipH="1" flipV="1">
            <a:off x="14067282" y="5541845"/>
            <a:ext cx="3530466" cy="3168659"/>
          </a:xfrm>
          <a:prstGeom prst="rect">
            <a:avLst/>
          </a:prstGeom>
          <a:solidFill>
            <a:srgbClr val="3F7E44"/>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31" name="TextBox 30">
            <a:extLst>
              <a:ext uri="{FF2B5EF4-FFF2-40B4-BE49-F238E27FC236}">
                <a16:creationId xmlns:a16="http://schemas.microsoft.com/office/drawing/2014/main" id="{78F7A7EB-F068-1991-20D9-EAE58B30662B}"/>
              </a:ext>
            </a:extLst>
          </p:cNvPr>
          <p:cNvSpPr txBox="1"/>
          <p:nvPr/>
        </p:nvSpPr>
        <p:spPr>
          <a:xfrm>
            <a:off x="14086305" y="5615144"/>
            <a:ext cx="2907099" cy="1477295"/>
          </a:xfrm>
          <a:prstGeom prst="rect">
            <a:avLst/>
          </a:prstGeom>
          <a:noFill/>
        </p:spPr>
        <p:txBody>
          <a:bodyPr wrap="square" lIns="182849" tIns="91424" rIns="182849" bIns="91424" rtlCol="0">
            <a:spAutoFit/>
          </a:bodyPr>
          <a:lstStyle/>
          <a:p>
            <a:pPr defTabSz="1828572">
              <a:defRPr/>
            </a:pPr>
            <a:r>
              <a:rPr lang="en-US" sz="2100" kern="0" dirty="0">
                <a:solidFill>
                  <a:prstClr val="white"/>
                </a:solidFill>
                <a:latin typeface="Henry Sans" panose="02010503040501010106" pitchFamily="2" charset="0"/>
                <a:cs typeface="Arial" pitchFamily="34" charset="0"/>
              </a:rPr>
              <a:t>More than 160 EV charging stations across SM Prime properties</a:t>
            </a:r>
          </a:p>
        </p:txBody>
      </p:sp>
      <p:grpSp>
        <p:nvGrpSpPr>
          <p:cNvPr id="49" name="Group 48">
            <a:extLst>
              <a:ext uri="{FF2B5EF4-FFF2-40B4-BE49-F238E27FC236}">
                <a16:creationId xmlns:a16="http://schemas.microsoft.com/office/drawing/2014/main" id="{674F7446-266F-1EBA-753B-D27B1DCD8716}"/>
              </a:ext>
            </a:extLst>
          </p:cNvPr>
          <p:cNvGrpSpPr/>
          <p:nvPr/>
        </p:nvGrpSpPr>
        <p:grpSpPr>
          <a:xfrm>
            <a:off x="4126861" y="2072931"/>
            <a:ext cx="4737146" cy="3295614"/>
            <a:chOff x="2751240" y="1381954"/>
            <a:chExt cx="3158097" cy="2197076"/>
          </a:xfrm>
        </p:grpSpPr>
        <p:sp>
          <p:nvSpPr>
            <p:cNvPr id="12" name="Rectangle 11">
              <a:extLst>
                <a:ext uri="{FF2B5EF4-FFF2-40B4-BE49-F238E27FC236}">
                  <a16:creationId xmlns:a16="http://schemas.microsoft.com/office/drawing/2014/main" id="{51FB735B-7CE7-36E1-80B7-31A320378403}"/>
                </a:ext>
              </a:extLst>
            </p:cNvPr>
            <p:cNvSpPr/>
            <p:nvPr/>
          </p:nvSpPr>
          <p:spPr>
            <a:xfrm>
              <a:off x="2751240" y="1381954"/>
              <a:ext cx="3158097" cy="2197076"/>
            </a:xfrm>
            <a:prstGeom prst="rect">
              <a:avLst/>
            </a:prstGeom>
            <a:solidFill>
              <a:srgbClr val="26BDE2"/>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14" name="TextBox 13">
              <a:extLst>
                <a:ext uri="{FF2B5EF4-FFF2-40B4-BE49-F238E27FC236}">
                  <a16:creationId xmlns:a16="http://schemas.microsoft.com/office/drawing/2014/main" id="{4CB48EEC-0C22-3C6C-5DF3-713ABAD734E2}"/>
                </a:ext>
              </a:extLst>
            </p:cNvPr>
            <p:cNvSpPr txBox="1"/>
            <p:nvPr/>
          </p:nvSpPr>
          <p:spPr>
            <a:xfrm>
              <a:off x="2764279" y="2588535"/>
              <a:ext cx="2081197" cy="769420"/>
            </a:xfrm>
            <a:prstGeom prst="rect">
              <a:avLst/>
            </a:prstGeom>
            <a:solidFill>
              <a:srgbClr val="FD9D25"/>
            </a:solidFill>
          </p:spPr>
          <p:txBody>
            <a:bodyPr wrap="square" lIns="182849" tIns="91424" rIns="182849" bIns="91424" rtlCol="0" anchor="t">
              <a:spAutoFit/>
            </a:bodyPr>
            <a:lstStyle/>
            <a:p>
              <a:pPr defTabSz="1828572">
                <a:defRPr/>
              </a:pPr>
              <a:r>
                <a:rPr lang="en-US" sz="2100" kern="0" dirty="0">
                  <a:solidFill>
                    <a:srgbClr val="002060"/>
                  </a:solidFill>
                  <a:latin typeface="Henry Sans"/>
                  <a:cs typeface="Arial"/>
                </a:rPr>
                <a:t>SM Offices recycled more than 185,000 cubic meters of water.</a:t>
              </a:r>
            </a:p>
          </p:txBody>
        </p:sp>
        <p:sp>
          <p:nvSpPr>
            <p:cNvPr id="37" name="TextBox 36">
              <a:extLst>
                <a:ext uri="{FF2B5EF4-FFF2-40B4-BE49-F238E27FC236}">
                  <a16:creationId xmlns:a16="http://schemas.microsoft.com/office/drawing/2014/main" id="{4592CA16-2F07-3347-6ABA-8121BF3D8205}"/>
                </a:ext>
              </a:extLst>
            </p:cNvPr>
            <p:cNvSpPr txBox="1"/>
            <p:nvPr/>
          </p:nvSpPr>
          <p:spPr>
            <a:xfrm>
              <a:off x="2776817" y="1916891"/>
              <a:ext cx="3043900" cy="553976"/>
            </a:xfrm>
            <a:prstGeom prst="rect">
              <a:avLst/>
            </a:prstGeom>
            <a:noFill/>
          </p:spPr>
          <p:txBody>
            <a:bodyPr wrap="square" lIns="182849" tIns="91424" rIns="182849" bIns="91424" rtlCol="0">
              <a:spAutoFit/>
            </a:bodyPr>
            <a:lstStyle/>
            <a:p>
              <a:pPr defTabSz="1828572">
                <a:defRPr/>
              </a:pPr>
              <a:r>
                <a:rPr lang="en-US" sz="2100" kern="0" dirty="0">
                  <a:solidFill>
                    <a:srgbClr val="002060"/>
                  </a:solidFill>
                  <a:latin typeface="Henry Sans" panose="02010503040501010106" pitchFamily="2" charset="0"/>
                  <a:cs typeface="Arial" pitchFamily="34" charset="0"/>
                </a:rPr>
                <a:t>SM Prime recycled 6.7 million cubic  meters of water in 2025.</a:t>
              </a:r>
            </a:p>
          </p:txBody>
        </p:sp>
        <p:pic>
          <p:nvPicPr>
            <p:cNvPr id="36" name="Picture 35">
              <a:extLst>
                <a:ext uri="{FF2B5EF4-FFF2-40B4-BE49-F238E27FC236}">
                  <a16:creationId xmlns:a16="http://schemas.microsoft.com/office/drawing/2014/main" id="{2816F050-AF68-92AD-BD60-D1F01A5C3ED6}"/>
                </a:ext>
              </a:extLst>
            </p:cNvPr>
            <p:cNvPicPr>
              <a:picLocks noChangeAspect="1"/>
            </p:cNvPicPr>
            <p:nvPr/>
          </p:nvPicPr>
          <p:blipFill>
            <a:blip r:embed="rId7"/>
            <a:stretch>
              <a:fillRect/>
            </a:stretch>
          </p:blipFill>
          <p:spPr>
            <a:xfrm>
              <a:off x="4651546" y="2588625"/>
              <a:ext cx="1241181" cy="769049"/>
            </a:xfrm>
            <a:prstGeom prst="rect">
              <a:avLst/>
            </a:prstGeom>
          </p:spPr>
        </p:pic>
      </p:grpSp>
      <p:sp>
        <p:nvSpPr>
          <p:cNvPr id="39" name="TextBox 38">
            <a:extLst>
              <a:ext uri="{FF2B5EF4-FFF2-40B4-BE49-F238E27FC236}">
                <a16:creationId xmlns:a16="http://schemas.microsoft.com/office/drawing/2014/main" id="{3A77314A-7F77-2D86-4904-5F00C89A305F}"/>
              </a:ext>
            </a:extLst>
          </p:cNvPr>
          <p:cNvSpPr txBox="1"/>
          <p:nvPr/>
        </p:nvSpPr>
        <p:spPr>
          <a:xfrm>
            <a:off x="4266533" y="5657869"/>
            <a:ext cx="4571418" cy="1431161"/>
          </a:xfrm>
          <a:prstGeom prst="rect">
            <a:avLst/>
          </a:prstGeom>
          <a:noFill/>
        </p:spPr>
        <p:txBody>
          <a:bodyPr wrap="square" lIns="137160" tIns="68580" rIns="137160" bIns="68580" anchor="t">
            <a:spAutoFit/>
          </a:bodyPr>
          <a:lstStyle/>
          <a:p>
            <a:pPr defTabSz="1828572">
              <a:defRPr/>
            </a:pPr>
            <a:r>
              <a:rPr lang="en-US" sz="2100" kern="0" dirty="0">
                <a:solidFill>
                  <a:srgbClr val="002060"/>
                </a:solidFill>
                <a:latin typeface="Henry Sans"/>
                <a:cs typeface="Arial"/>
              </a:rPr>
              <a:t>In celebration of World Water Day, over 3,500 volunteers participated in Coastal Cleanup activities across 7 SM malls across 6 locations. </a:t>
            </a:r>
            <a:endParaRPr lang="en-PH" sz="2100" kern="0" dirty="0">
              <a:solidFill>
                <a:srgbClr val="002060"/>
              </a:solidFill>
              <a:latin typeface="Henry Sans"/>
              <a:cs typeface="Arial"/>
            </a:endParaRPr>
          </a:p>
        </p:txBody>
      </p:sp>
      <p:pic>
        <p:nvPicPr>
          <p:cNvPr id="40" name="Picture 39">
            <a:extLst>
              <a:ext uri="{FF2B5EF4-FFF2-40B4-BE49-F238E27FC236}">
                <a16:creationId xmlns:a16="http://schemas.microsoft.com/office/drawing/2014/main" id="{93BDA606-2925-5E63-84BF-7314C26E8BE0}"/>
              </a:ext>
            </a:extLst>
          </p:cNvPr>
          <p:cNvPicPr>
            <a:picLocks noChangeAspect="1"/>
          </p:cNvPicPr>
          <p:nvPr/>
        </p:nvPicPr>
        <p:blipFill>
          <a:blip r:embed="rId8"/>
          <a:stretch>
            <a:fillRect/>
          </a:stretch>
        </p:blipFill>
        <p:spPr>
          <a:xfrm>
            <a:off x="4390153" y="7138052"/>
            <a:ext cx="2041658" cy="1338488"/>
          </a:xfrm>
          <a:prstGeom prst="rect">
            <a:avLst/>
          </a:prstGeom>
        </p:spPr>
      </p:pic>
      <p:pic>
        <p:nvPicPr>
          <p:cNvPr id="41" name="Picture 40">
            <a:extLst>
              <a:ext uri="{FF2B5EF4-FFF2-40B4-BE49-F238E27FC236}">
                <a16:creationId xmlns:a16="http://schemas.microsoft.com/office/drawing/2014/main" id="{F40483C4-FD3A-86E8-161C-F09F147ECBDC}"/>
              </a:ext>
            </a:extLst>
          </p:cNvPr>
          <p:cNvPicPr>
            <a:picLocks noChangeAspect="1"/>
          </p:cNvPicPr>
          <p:nvPr/>
        </p:nvPicPr>
        <p:blipFill>
          <a:blip r:embed="rId9"/>
          <a:stretch>
            <a:fillRect/>
          </a:stretch>
        </p:blipFill>
        <p:spPr>
          <a:xfrm>
            <a:off x="6578598" y="7138053"/>
            <a:ext cx="1993899" cy="1338486"/>
          </a:xfrm>
          <a:prstGeom prst="rect">
            <a:avLst/>
          </a:prstGeom>
        </p:spPr>
      </p:pic>
      <p:pic>
        <p:nvPicPr>
          <p:cNvPr id="44" name="Picture 43">
            <a:extLst>
              <a:ext uri="{FF2B5EF4-FFF2-40B4-BE49-F238E27FC236}">
                <a16:creationId xmlns:a16="http://schemas.microsoft.com/office/drawing/2014/main" id="{4C61D3DA-95E2-0FB4-339B-C08F5F93BAAB}"/>
              </a:ext>
            </a:extLst>
          </p:cNvPr>
          <p:cNvPicPr>
            <a:picLocks noChangeAspect="1"/>
          </p:cNvPicPr>
          <p:nvPr/>
        </p:nvPicPr>
        <p:blipFill>
          <a:blip r:embed="rId10"/>
          <a:stretch>
            <a:fillRect/>
          </a:stretch>
        </p:blipFill>
        <p:spPr>
          <a:xfrm>
            <a:off x="888527" y="6892663"/>
            <a:ext cx="2872563" cy="1559234"/>
          </a:xfrm>
          <a:prstGeom prst="rect">
            <a:avLst/>
          </a:prstGeom>
        </p:spPr>
      </p:pic>
      <p:sp>
        <p:nvSpPr>
          <p:cNvPr id="45" name="TextBox 44">
            <a:extLst>
              <a:ext uri="{FF2B5EF4-FFF2-40B4-BE49-F238E27FC236}">
                <a16:creationId xmlns:a16="http://schemas.microsoft.com/office/drawing/2014/main" id="{46B04C9C-E0AA-C6D3-7088-A70F8C34D3E9}"/>
              </a:ext>
            </a:extLst>
          </p:cNvPr>
          <p:cNvSpPr txBox="1"/>
          <p:nvPr/>
        </p:nvSpPr>
        <p:spPr>
          <a:xfrm>
            <a:off x="891973" y="2355109"/>
            <a:ext cx="2869118" cy="4293483"/>
          </a:xfrm>
          <a:prstGeom prst="rect">
            <a:avLst/>
          </a:prstGeom>
          <a:noFill/>
        </p:spPr>
        <p:txBody>
          <a:bodyPr wrap="square">
            <a:spAutoFit/>
          </a:bodyPr>
          <a:lstStyle/>
          <a:p>
            <a:r>
              <a:rPr lang="en-US" sz="2100" kern="0" dirty="0">
                <a:solidFill>
                  <a:prstClr val="white"/>
                </a:solidFill>
                <a:latin typeface="Henry Sans" panose="02010503040501010106" pitchFamily="2" charset="0"/>
                <a:cs typeface="Arial" pitchFamily="34" charset="0"/>
              </a:rPr>
              <a:t>SM Prime continues to lead the way in sustainable property development, delivering low-carbon office spaces and climate-smart retail environments through energy efficiency initiatives, on-site renewable solutions and strategic long-term partnerships.</a:t>
            </a:r>
            <a:endParaRPr lang="en-PH" sz="2100" kern="0" dirty="0">
              <a:solidFill>
                <a:prstClr val="white"/>
              </a:solidFill>
              <a:latin typeface="Henry Sans" panose="02010503040501010106" pitchFamily="2" charset="0"/>
              <a:cs typeface="Arial" pitchFamily="34" charset="0"/>
            </a:endParaRPr>
          </a:p>
        </p:txBody>
      </p:sp>
      <p:sp>
        <p:nvSpPr>
          <p:cNvPr id="50" name="TextBox 49">
            <a:extLst>
              <a:ext uri="{FF2B5EF4-FFF2-40B4-BE49-F238E27FC236}">
                <a16:creationId xmlns:a16="http://schemas.microsoft.com/office/drawing/2014/main" id="{35A67A63-9F3A-6FB1-3F89-201AD4B32925}"/>
              </a:ext>
            </a:extLst>
          </p:cNvPr>
          <p:cNvSpPr txBox="1"/>
          <p:nvPr/>
        </p:nvSpPr>
        <p:spPr>
          <a:xfrm>
            <a:off x="4177229" y="2288690"/>
            <a:ext cx="4565850" cy="507799"/>
          </a:xfrm>
          <a:prstGeom prst="rect">
            <a:avLst/>
          </a:prstGeom>
          <a:noFill/>
        </p:spPr>
        <p:txBody>
          <a:bodyPr wrap="square" lIns="182849" tIns="91424" rIns="182849" bIns="91424" rtlCol="0">
            <a:spAutoFit/>
          </a:bodyPr>
          <a:lstStyle/>
          <a:p>
            <a:pPr defTabSz="1828572">
              <a:defRPr/>
            </a:pPr>
            <a:r>
              <a:rPr lang="en-US" sz="2100" b="1" kern="0" spc="75" dirty="0">
                <a:solidFill>
                  <a:srgbClr val="002060"/>
                </a:solidFill>
                <a:latin typeface="Henry Sans" panose="02010503040501010106" pitchFamily="2" charset="0"/>
                <a:cs typeface="Arial" pitchFamily="34" charset="0"/>
              </a:rPr>
              <a:t>Water Recycling</a:t>
            </a:r>
          </a:p>
        </p:txBody>
      </p:sp>
      <p:sp>
        <p:nvSpPr>
          <p:cNvPr id="51" name="Rectangle 50">
            <a:extLst>
              <a:ext uri="{FF2B5EF4-FFF2-40B4-BE49-F238E27FC236}">
                <a16:creationId xmlns:a16="http://schemas.microsoft.com/office/drawing/2014/main" id="{C9D9D52A-1E39-A440-7459-BB6A541B2570}"/>
              </a:ext>
            </a:extLst>
          </p:cNvPr>
          <p:cNvSpPr/>
          <p:nvPr/>
        </p:nvSpPr>
        <p:spPr>
          <a:xfrm>
            <a:off x="8595863" y="3883358"/>
            <a:ext cx="266228" cy="1153574"/>
          </a:xfrm>
          <a:prstGeom prst="rect">
            <a:avLst/>
          </a:prstGeom>
          <a:solidFill>
            <a:srgbClr val="FD9D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sz="2700"/>
          </a:p>
        </p:txBody>
      </p:sp>
      <p:sp>
        <p:nvSpPr>
          <p:cNvPr id="53" name="Rectangle 52">
            <a:extLst>
              <a:ext uri="{FF2B5EF4-FFF2-40B4-BE49-F238E27FC236}">
                <a16:creationId xmlns:a16="http://schemas.microsoft.com/office/drawing/2014/main" id="{54C27220-3927-3700-0D9D-617F47CE0E25}"/>
              </a:ext>
            </a:extLst>
          </p:cNvPr>
          <p:cNvSpPr/>
          <p:nvPr/>
        </p:nvSpPr>
        <p:spPr>
          <a:xfrm>
            <a:off x="9085736" y="2072946"/>
            <a:ext cx="4737146" cy="3295614"/>
          </a:xfrm>
          <a:prstGeom prst="rect">
            <a:avLst/>
          </a:prstGeom>
          <a:solidFill>
            <a:srgbClr val="FCD146"/>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54" name="TextBox 53">
            <a:extLst>
              <a:ext uri="{FF2B5EF4-FFF2-40B4-BE49-F238E27FC236}">
                <a16:creationId xmlns:a16="http://schemas.microsoft.com/office/drawing/2014/main" id="{92F58F55-A4C4-AE01-09B0-F102A747F5A2}"/>
              </a:ext>
            </a:extLst>
          </p:cNvPr>
          <p:cNvSpPr txBox="1"/>
          <p:nvPr/>
        </p:nvSpPr>
        <p:spPr>
          <a:xfrm>
            <a:off x="9089207" y="2842214"/>
            <a:ext cx="4730292" cy="830964"/>
          </a:xfrm>
          <a:prstGeom prst="rect">
            <a:avLst/>
          </a:prstGeom>
          <a:solidFill>
            <a:srgbClr val="3F7E44"/>
          </a:solidFill>
        </p:spPr>
        <p:txBody>
          <a:bodyPr wrap="square" lIns="182849" tIns="91424" rIns="182849" bIns="91424" rtlCol="0" anchor="t">
            <a:spAutoFit/>
          </a:bodyPr>
          <a:lstStyle/>
          <a:p>
            <a:pPr defTabSz="1828572">
              <a:defRPr/>
            </a:pPr>
            <a:r>
              <a:rPr lang="en-US" sz="2100" kern="0" dirty="0">
                <a:solidFill>
                  <a:schemeClr val="bg1"/>
                </a:solidFill>
                <a:latin typeface="Henry Sans"/>
                <a:cs typeface="Arial"/>
              </a:rPr>
              <a:t>SM Prime sources more than 60% of its operational power from renewables.</a:t>
            </a:r>
          </a:p>
        </p:txBody>
      </p:sp>
      <p:sp>
        <p:nvSpPr>
          <p:cNvPr id="55" name="TextBox 54">
            <a:extLst>
              <a:ext uri="{FF2B5EF4-FFF2-40B4-BE49-F238E27FC236}">
                <a16:creationId xmlns:a16="http://schemas.microsoft.com/office/drawing/2014/main" id="{7957D4D8-C0FC-8933-4C20-7E5B4F013375}"/>
              </a:ext>
            </a:extLst>
          </p:cNvPr>
          <p:cNvSpPr txBox="1"/>
          <p:nvPr/>
        </p:nvSpPr>
        <p:spPr>
          <a:xfrm>
            <a:off x="9139805" y="3790057"/>
            <a:ext cx="2883065" cy="1477295"/>
          </a:xfrm>
          <a:prstGeom prst="rect">
            <a:avLst/>
          </a:prstGeom>
          <a:noFill/>
        </p:spPr>
        <p:txBody>
          <a:bodyPr wrap="square" lIns="182849" tIns="91424" rIns="182849" bIns="91424" rtlCol="0">
            <a:spAutoFit/>
          </a:bodyPr>
          <a:lstStyle/>
          <a:p>
            <a:pPr defTabSz="1828572">
              <a:defRPr/>
            </a:pPr>
            <a:r>
              <a:rPr lang="en-US" sz="2100" kern="0" dirty="0">
                <a:solidFill>
                  <a:srgbClr val="002060"/>
                </a:solidFill>
                <a:latin typeface="Henry Sans" panose="02010503040501010106" pitchFamily="2" charset="0"/>
                <a:cs typeface="Arial" pitchFamily="34" charset="0"/>
              </a:rPr>
              <a:t>Target reached: 116MWp solar capacity in 69 properties</a:t>
            </a:r>
          </a:p>
        </p:txBody>
      </p:sp>
      <p:pic>
        <p:nvPicPr>
          <p:cNvPr id="57" name="Picture 56" descr="A solar panels on a roof&#10;&#10;AI-generated content may be incorrect.">
            <a:extLst>
              <a:ext uri="{FF2B5EF4-FFF2-40B4-BE49-F238E27FC236}">
                <a16:creationId xmlns:a16="http://schemas.microsoft.com/office/drawing/2014/main" id="{2A829FB1-9D42-6701-F132-307D6DFCDCC6}"/>
              </a:ext>
            </a:extLst>
          </p:cNvPr>
          <p:cNvPicPr>
            <a:picLocks noChangeAspect="1"/>
          </p:cNvPicPr>
          <p:nvPr/>
        </p:nvPicPr>
        <p:blipFill>
          <a:blip r:embed="rId11"/>
          <a:stretch>
            <a:fillRect/>
          </a:stretch>
        </p:blipFill>
        <p:spPr>
          <a:xfrm>
            <a:off x="11390470" y="3900244"/>
            <a:ext cx="2253260" cy="1284011"/>
          </a:xfrm>
          <a:prstGeom prst="rect">
            <a:avLst/>
          </a:prstGeom>
        </p:spPr>
      </p:pic>
      <p:sp>
        <p:nvSpPr>
          <p:cNvPr id="58" name="TextBox 57">
            <a:extLst>
              <a:ext uri="{FF2B5EF4-FFF2-40B4-BE49-F238E27FC236}">
                <a16:creationId xmlns:a16="http://schemas.microsoft.com/office/drawing/2014/main" id="{14D33B93-D91E-D3B2-DF43-86F084D09B57}"/>
              </a:ext>
            </a:extLst>
          </p:cNvPr>
          <p:cNvSpPr txBox="1"/>
          <p:nvPr/>
        </p:nvSpPr>
        <p:spPr>
          <a:xfrm>
            <a:off x="9107544" y="2285567"/>
            <a:ext cx="4565850" cy="507799"/>
          </a:xfrm>
          <a:prstGeom prst="rect">
            <a:avLst/>
          </a:prstGeom>
          <a:noFill/>
        </p:spPr>
        <p:txBody>
          <a:bodyPr wrap="square" lIns="182849" tIns="91424" rIns="182849" bIns="91424" rtlCol="0">
            <a:spAutoFit/>
          </a:bodyPr>
          <a:lstStyle/>
          <a:p>
            <a:pPr defTabSz="1828572">
              <a:defRPr/>
            </a:pPr>
            <a:r>
              <a:rPr lang="en-US" sz="2100" b="1" kern="0" spc="75" dirty="0">
                <a:solidFill>
                  <a:srgbClr val="002060"/>
                </a:solidFill>
                <a:latin typeface="Henry Sans" panose="02010503040501010106" pitchFamily="2" charset="0"/>
                <a:cs typeface="Arial" pitchFamily="34" charset="0"/>
              </a:rPr>
              <a:t>Sustainable Power</a:t>
            </a:r>
          </a:p>
        </p:txBody>
      </p:sp>
      <p:sp>
        <p:nvSpPr>
          <p:cNvPr id="59" name="Rectangle 58">
            <a:extLst>
              <a:ext uri="{FF2B5EF4-FFF2-40B4-BE49-F238E27FC236}">
                <a16:creationId xmlns:a16="http://schemas.microsoft.com/office/drawing/2014/main" id="{E5AB6246-B03A-EFBB-E510-085EF0C4E009}"/>
              </a:ext>
            </a:extLst>
          </p:cNvPr>
          <p:cNvSpPr/>
          <p:nvPr/>
        </p:nvSpPr>
        <p:spPr>
          <a:xfrm flipH="1" flipV="1">
            <a:off x="9085734" y="5563899"/>
            <a:ext cx="2325990" cy="3135600"/>
          </a:xfrm>
          <a:prstGeom prst="rect">
            <a:avLst/>
          </a:prstGeom>
          <a:solidFill>
            <a:srgbClr val="0A97D9"/>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60" name="TextBox 59">
            <a:extLst>
              <a:ext uri="{FF2B5EF4-FFF2-40B4-BE49-F238E27FC236}">
                <a16:creationId xmlns:a16="http://schemas.microsoft.com/office/drawing/2014/main" id="{D13BE628-1560-95EC-E11C-D1BF24DBDFDA}"/>
              </a:ext>
            </a:extLst>
          </p:cNvPr>
          <p:cNvSpPr txBox="1"/>
          <p:nvPr/>
        </p:nvSpPr>
        <p:spPr>
          <a:xfrm>
            <a:off x="9113936" y="5641457"/>
            <a:ext cx="2325990" cy="1431161"/>
          </a:xfrm>
          <a:prstGeom prst="rect">
            <a:avLst/>
          </a:prstGeom>
          <a:noFill/>
        </p:spPr>
        <p:txBody>
          <a:bodyPr wrap="square" lIns="137160" tIns="68580" rIns="137160" bIns="68580" anchor="t">
            <a:spAutoFit/>
          </a:bodyPr>
          <a:lstStyle/>
          <a:p>
            <a:pPr defTabSz="1828572">
              <a:defRPr/>
            </a:pPr>
            <a:r>
              <a:rPr lang="en-US" sz="2100" kern="0" dirty="0">
                <a:solidFill>
                  <a:srgbClr val="002060"/>
                </a:solidFill>
                <a:latin typeface="Henry Sans"/>
                <a:cs typeface="Arial"/>
              </a:rPr>
              <a:t>Liza B. Silerio received the Woman in Water Leadership Award</a:t>
            </a:r>
          </a:p>
        </p:txBody>
      </p:sp>
      <p:pic>
        <p:nvPicPr>
          <p:cNvPr id="61" name="Picture 60">
            <a:extLst>
              <a:ext uri="{FF2B5EF4-FFF2-40B4-BE49-F238E27FC236}">
                <a16:creationId xmlns:a16="http://schemas.microsoft.com/office/drawing/2014/main" id="{E4FDCCD1-037A-0172-3457-A0C05BFED048}"/>
              </a:ext>
            </a:extLst>
          </p:cNvPr>
          <p:cNvPicPr>
            <a:picLocks noChangeAspect="1"/>
          </p:cNvPicPr>
          <p:nvPr/>
        </p:nvPicPr>
        <p:blipFill>
          <a:blip r:embed="rId12"/>
          <a:stretch>
            <a:fillRect/>
          </a:stretch>
        </p:blipFill>
        <p:spPr>
          <a:xfrm>
            <a:off x="9406814" y="7158071"/>
            <a:ext cx="1623128" cy="1310324"/>
          </a:xfrm>
          <a:prstGeom prst="rect">
            <a:avLst/>
          </a:prstGeom>
        </p:spPr>
      </p:pic>
      <p:sp>
        <p:nvSpPr>
          <p:cNvPr id="62" name="Rectangle 61">
            <a:extLst>
              <a:ext uri="{FF2B5EF4-FFF2-40B4-BE49-F238E27FC236}">
                <a16:creationId xmlns:a16="http://schemas.microsoft.com/office/drawing/2014/main" id="{041EB5C3-8296-4902-F4D4-26B10C4C84E9}"/>
              </a:ext>
            </a:extLst>
          </p:cNvPr>
          <p:cNvSpPr/>
          <p:nvPr/>
        </p:nvSpPr>
        <p:spPr>
          <a:xfrm>
            <a:off x="11613419" y="5562204"/>
            <a:ext cx="2206080" cy="3148299"/>
          </a:xfrm>
          <a:prstGeom prst="rect">
            <a:avLst/>
          </a:prstGeom>
          <a:solidFill>
            <a:srgbClr val="56C02B"/>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63" name="TextBox 62">
            <a:extLst>
              <a:ext uri="{FF2B5EF4-FFF2-40B4-BE49-F238E27FC236}">
                <a16:creationId xmlns:a16="http://schemas.microsoft.com/office/drawing/2014/main" id="{ABD44696-4360-775A-411A-8FEEBA6A4463}"/>
              </a:ext>
            </a:extLst>
          </p:cNvPr>
          <p:cNvSpPr txBox="1"/>
          <p:nvPr/>
        </p:nvSpPr>
        <p:spPr>
          <a:xfrm>
            <a:off x="11613415" y="5594786"/>
            <a:ext cx="2102726" cy="1477295"/>
          </a:xfrm>
          <a:prstGeom prst="rect">
            <a:avLst/>
          </a:prstGeom>
          <a:noFill/>
        </p:spPr>
        <p:txBody>
          <a:bodyPr wrap="square" lIns="182849" tIns="91424" rIns="182849" bIns="91424" rtlCol="0">
            <a:spAutoFit/>
          </a:bodyPr>
          <a:lstStyle/>
          <a:p>
            <a:pPr defTabSz="1828572"/>
            <a:r>
              <a:rPr lang="en-US" sz="2100" kern="0" dirty="0">
                <a:solidFill>
                  <a:prstClr val="white"/>
                </a:solidFill>
                <a:latin typeface="Henry Sans" panose="02010503040501010106" pitchFamily="2" charset="0"/>
                <a:cs typeface="Arial" pitchFamily="34" charset="0"/>
              </a:rPr>
              <a:t>246 tons of plastic waste diverted – 56% diversion rate</a:t>
            </a:r>
          </a:p>
        </p:txBody>
      </p:sp>
      <p:pic>
        <p:nvPicPr>
          <p:cNvPr id="64" name="Picture 63" descr="A person and a child standing next to a trash can&#10;&#10;AI-generated content may be incorrect.">
            <a:extLst>
              <a:ext uri="{FF2B5EF4-FFF2-40B4-BE49-F238E27FC236}">
                <a16:creationId xmlns:a16="http://schemas.microsoft.com/office/drawing/2014/main" id="{92A47B84-EF5C-78F1-9F48-4AE7BC0C39B8}"/>
              </a:ext>
            </a:extLst>
          </p:cNvPr>
          <p:cNvPicPr>
            <a:picLocks noChangeAspect="1"/>
          </p:cNvPicPr>
          <p:nvPr/>
        </p:nvPicPr>
        <p:blipFill>
          <a:blip r:embed="rId13"/>
          <a:stretch>
            <a:fillRect/>
          </a:stretch>
        </p:blipFill>
        <p:spPr>
          <a:xfrm>
            <a:off x="11841236" y="7207974"/>
            <a:ext cx="1802748" cy="1243923"/>
          </a:xfrm>
          <a:prstGeom prst="rect">
            <a:avLst/>
          </a:prstGeom>
        </p:spPr>
      </p:pic>
      <p:sp>
        <p:nvSpPr>
          <p:cNvPr id="68" name="Rectangle 67">
            <a:extLst>
              <a:ext uri="{FF2B5EF4-FFF2-40B4-BE49-F238E27FC236}">
                <a16:creationId xmlns:a16="http://schemas.microsoft.com/office/drawing/2014/main" id="{B33E7FCC-D58D-E189-EC55-DF1EC972DECE}"/>
              </a:ext>
            </a:extLst>
          </p:cNvPr>
          <p:cNvSpPr/>
          <p:nvPr/>
        </p:nvSpPr>
        <p:spPr>
          <a:xfrm>
            <a:off x="14044613" y="2072930"/>
            <a:ext cx="3530466" cy="3295616"/>
          </a:xfrm>
          <a:prstGeom prst="rect">
            <a:avLst/>
          </a:prstGeom>
          <a:solidFill>
            <a:srgbClr val="FD9D25"/>
          </a:solidFill>
          <a:ln w="25400" cap="flat" cmpd="sng" algn="ctr">
            <a:noFill/>
            <a:prstDash val="solid"/>
          </a:ln>
          <a:effectLst/>
        </p:spPr>
        <p:txBody>
          <a:bodyPr rtlCol="0" anchor="ctr"/>
          <a:lstStyle/>
          <a:p>
            <a:pPr defTabSz="1828572">
              <a:defRPr/>
            </a:pPr>
            <a:endParaRPr lang="en-US" sz="2100" kern="0" dirty="0">
              <a:solidFill>
                <a:schemeClr val="bg1"/>
              </a:solidFill>
              <a:latin typeface="Henry Sans"/>
              <a:cs typeface="Arial"/>
            </a:endParaRPr>
          </a:p>
        </p:txBody>
      </p:sp>
      <p:sp>
        <p:nvSpPr>
          <p:cNvPr id="69" name="TextBox 68">
            <a:extLst>
              <a:ext uri="{FF2B5EF4-FFF2-40B4-BE49-F238E27FC236}">
                <a16:creationId xmlns:a16="http://schemas.microsoft.com/office/drawing/2014/main" id="{5E336842-B418-655A-1084-20A54A27C671}"/>
              </a:ext>
            </a:extLst>
          </p:cNvPr>
          <p:cNvSpPr txBox="1"/>
          <p:nvPr/>
        </p:nvSpPr>
        <p:spPr>
          <a:xfrm>
            <a:off x="14054811" y="2266532"/>
            <a:ext cx="3520266" cy="507799"/>
          </a:xfrm>
          <a:prstGeom prst="rect">
            <a:avLst/>
          </a:prstGeom>
          <a:noFill/>
        </p:spPr>
        <p:txBody>
          <a:bodyPr wrap="square" lIns="182849" tIns="91424" rIns="182849" bIns="91424" rtlCol="0">
            <a:spAutoFit/>
          </a:bodyPr>
          <a:lstStyle/>
          <a:p>
            <a:pPr defTabSz="1828572">
              <a:defRPr/>
            </a:pPr>
            <a:r>
              <a:rPr lang="en-US" sz="2100" b="1" kern="0" spc="75" dirty="0">
                <a:solidFill>
                  <a:srgbClr val="002060"/>
                </a:solidFill>
                <a:latin typeface="Henry Sans" panose="02010503040501010106" pitchFamily="2" charset="0"/>
                <a:cs typeface="Arial" pitchFamily="34" charset="0"/>
              </a:rPr>
              <a:t>Energy Savings</a:t>
            </a:r>
          </a:p>
        </p:txBody>
      </p:sp>
      <p:sp>
        <p:nvSpPr>
          <p:cNvPr id="70" name="TextBox 69">
            <a:extLst>
              <a:ext uri="{FF2B5EF4-FFF2-40B4-BE49-F238E27FC236}">
                <a16:creationId xmlns:a16="http://schemas.microsoft.com/office/drawing/2014/main" id="{447A16B0-5153-4BA6-F261-36834C566E8C}"/>
              </a:ext>
            </a:extLst>
          </p:cNvPr>
          <p:cNvSpPr txBox="1"/>
          <p:nvPr/>
        </p:nvSpPr>
        <p:spPr>
          <a:xfrm>
            <a:off x="14071716" y="2661496"/>
            <a:ext cx="3474336" cy="1800461"/>
          </a:xfrm>
          <a:prstGeom prst="rect">
            <a:avLst/>
          </a:prstGeom>
          <a:noFill/>
        </p:spPr>
        <p:txBody>
          <a:bodyPr wrap="square" lIns="182849" tIns="91424" rIns="182849" bIns="91424" rtlCol="0">
            <a:spAutoFit/>
          </a:bodyPr>
          <a:lstStyle/>
          <a:p>
            <a:pPr defTabSz="1828572"/>
            <a:r>
              <a:rPr lang="en-US" sz="2100" kern="0" dirty="0">
                <a:solidFill>
                  <a:srgbClr val="002060"/>
                </a:solidFill>
                <a:latin typeface="Henry Sans" panose="02010503040501010106" pitchFamily="2" charset="0"/>
                <a:cs typeface="Arial" pitchFamily="34" charset="0"/>
              </a:rPr>
              <a:t>SM Prime observed the global Earth Hour across its properties, with 6,079 </a:t>
            </a:r>
            <a:r>
              <a:rPr lang="en-US" sz="2100" kern="0" dirty="0" err="1">
                <a:solidFill>
                  <a:srgbClr val="002060"/>
                </a:solidFill>
                <a:latin typeface="Henry Sans" panose="02010503040501010106" pitchFamily="2" charset="0"/>
                <a:cs typeface="Arial" pitchFamily="34" charset="0"/>
              </a:rPr>
              <a:t>KWh</a:t>
            </a:r>
            <a:r>
              <a:rPr lang="en-US" sz="2100" kern="0" dirty="0">
                <a:solidFill>
                  <a:srgbClr val="002060"/>
                </a:solidFill>
                <a:latin typeface="Henry Sans" panose="02010503040501010106" pitchFamily="2" charset="0"/>
                <a:cs typeface="Arial" pitchFamily="34" charset="0"/>
              </a:rPr>
              <a:t> record environmental value. </a:t>
            </a:r>
          </a:p>
          <a:p>
            <a:pPr defTabSz="1828572"/>
            <a:endParaRPr lang="en-US" sz="2100" kern="0" dirty="0">
              <a:solidFill>
                <a:srgbClr val="002060"/>
              </a:solidFill>
              <a:latin typeface="Henry Sans" panose="02010503040501010106" pitchFamily="2" charset="0"/>
              <a:cs typeface="Arial" pitchFamily="34" charset="0"/>
            </a:endParaRPr>
          </a:p>
        </p:txBody>
      </p:sp>
      <p:pic>
        <p:nvPicPr>
          <p:cNvPr id="1028" name="Picture 4">
            <a:extLst>
              <a:ext uri="{FF2B5EF4-FFF2-40B4-BE49-F238E27FC236}">
                <a16:creationId xmlns:a16="http://schemas.microsoft.com/office/drawing/2014/main" id="{0568D57A-0773-4F3E-0BA3-1EF61ED87F7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095601" y="4130468"/>
            <a:ext cx="1426566" cy="10521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08E3E93-EF4D-C9E2-BA33-DD2E171D83AE}"/>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871032" y="7189527"/>
            <a:ext cx="1915422" cy="1277571"/>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a:extLst>
              <a:ext uri="{FF2B5EF4-FFF2-40B4-BE49-F238E27FC236}">
                <a16:creationId xmlns:a16="http://schemas.microsoft.com/office/drawing/2014/main" id="{0B86C73C-32E4-E5E9-ECFF-1F7B9F7C8CF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587403" y="5994233"/>
            <a:ext cx="528893" cy="71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853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447C6-5C2C-35A8-C201-855106A8685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FE869DD-B5C8-690A-340A-85A852AE377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8484CE61-BD75-05A2-8876-34E13420368C}"/>
              </a:ext>
            </a:extLst>
          </p:cNvPr>
          <p:cNvSpPr txBox="1"/>
          <p:nvPr/>
        </p:nvSpPr>
        <p:spPr>
          <a:xfrm>
            <a:off x="17858419" y="9682143"/>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CD5432C2-3FA1-4840-C5D5-48144BE8E89E}"/>
              </a:ext>
            </a:extLst>
          </p:cNvPr>
          <p:cNvSpPr/>
          <p:nvPr/>
        </p:nvSpPr>
        <p:spPr>
          <a:xfrm>
            <a:off x="14974488" y="92583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501969E5-8B27-5529-B63F-68B097621F7B}"/>
              </a:ext>
            </a:extLst>
          </p:cNvPr>
          <p:cNvSpPr txBox="1"/>
          <p:nvPr/>
        </p:nvSpPr>
        <p:spPr>
          <a:xfrm>
            <a:off x="1035055" y="9201150"/>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5CE7273F-7649-55E1-2FE1-BA76EE2D5F98}"/>
              </a:ext>
            </a:extLst>
          </p:cNvPr>
          <p:cNvSpPr/>
          <p:nvPr/>
        </p:nvSpPr>
        <p:spPr>
          <a:xfrm rot="-10800000">
            <a:off x="12707" y="-495691"/>
            <a:ext cx="18275294" cy="11327810"/>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0D401EF3-1A53-C2FB-B042-120E36571639}"/>
              </a:ext>
            </a:extLst>
          </p:cNvPr>
          <p:cNvGrpSpPr/>
          <p:nvPr/>
        </p:nvGrpSpPr>
        <p:grpSpPr>
          <a:xfrm>
            <a:off x="12707" y="143138"/>
            <a:ext cx="18288000" cy="8911718"/>
            <a:chOff x="0" y="-50173"/>
            <a:chExt cx="4816593" cy="2388621"/>
          </a:xfrm>
        </p:grpSpPr>
        <p:sp>
          <p:nvSpPr>
            <p:cNvPr id="8" name="Freeform 8">
              <a:extLst>
                <a:ext uri="{FF2B5EF4-FFF2-40B4-BE49-F238E27FC236}">
                  <a16:creationId xmlns:a16="http://schemas.microsoft.com/office/drawing/2014/main" id="{3F6FC94C-FBFA-BB31-5349-417FF442F471}"/>
                </a:ext>
              </a:extLst>
            </p:cNvPr>
            <p:cNvSpPr/>
            <p:nvPr/>
          </p:nvSpPr>
          <p:spPr>
            <a:xfrm>
              <a:off x="0" y="-50173"/>
              <a:ext cx="4816592" cy="2388621"/>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C0CAE49A-91E3-C499-FB55-398E8974F368}"/>
                </a:ext>
              </a:extLst>
            </p:cNvPr>
            <p:cNvSpPr txBox="1"/>
            <p:nvPr/>
          </p:nvSpPr>
          <p:spPr>
            <a:xfrm>
              <a:off x="0" y="57150"/>
              <a:ext cx="4816593" cy="2281298"/>
            </a:xfrm>
            <a:prstGeom prst="rect">
              <a:avLst/>
            </a:prstGeom>
          </p:spPr>
          <p:txBody>
            <a:bodyPr lIns="50801" tIns="50801" rIns="50801" bIns="50801"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0B89B0CB-6CC7-BE64-4ABA-9F8028187692}"/>
              </a:ext>
            </a:extLst>
          </p:cNvPr>
          <p:cNvSpPr/>
          <p:nvPr/>
        </p:nvSpPr>
        <p:spPr>
          <a:xfrm>
            <a:off x="15126888" y="94107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3" name="TextBox 13">
            <a:extLst>
              <a:ext uri="{FF2B5EF4-FFF2-40B4-BE49-F238E27FC236}">
                <a16:creationId xmlns:a16="http://schemas.microsoft.com/office/drawing/2014/main" id="{A9658E76-DA0E-B604-02D5-F4E0071ED65D}"/>
              </a:ext>
            </a:extLst>
          </p:cNvPr>
          <p:cNvSpPr txBox="1"/>
          <p:nvPr/>
        </p:nvSpPr>
        <p:spPr>
          <a:xfrm>
            <a:off x="1089093" y="9353551"/>
            <a:ext cx="4349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sym typeface="Henry Sans 1"/>
              </a:rPr>
              <a:t>33</a:t>
            </a:r>
          </a:p>
        </p:txBody>
      </p:sp>
      <p:sp>
        <p:nvSpPr>
          <p:cNvPr id="11" name="TextBox 12">
            <a:extLst>
              <a:ext uri="{FF2B5EF4-FFF2-40B4-BE49-F238E27FC236}">
                <a16:creationId xmlns:a16="http://schemas.microsoft.com/office/drawing/2014/main" id="{76F3AD3C-0321-E07E-E25C-26CB81A4203A}"/>
              </a:ext>
            </a:extLst>
          </p:cNvPr>
          <p:cNvSpPr txBox="1"/>
          <p:nvPr/>
        </p:nvSpPr>
        <p:spPr>
          <a:xfrm>
            <a:off x="914400" y="927326"/>
            <a:ext cx="11430000" cy="718145"/>
          </a:xfrm>
          <a:prstGeom prst="rect">
            <a:avLst/>
          </a:prstGeom>
        </p:spPr>
        <p:txBody>
          <a:bodyPr wrap="square" lIns="0" tIns="0" rIns="0" bIns="0" rtlCol="0" anchor="t">
            <a:spAutoFit/>
          </a:bodyPr>
          <a:lstStyle/>
          <a:p>
            <a:pPr>
              <a:lnSpc>
                <a:spcPts val="5640"/>
              </a:lnSpc>
            </a:pPr>
            <a:r>
              <a:rPr lang="en-US" sz="6000" b="1" dirty="0">
                <a:solidFill>
                  <a:srgbClr val="000F73"/>
                </a:solidFill>
                <a:latin typeface="Henry Sans Bold" panose="02010803040501010106" pitchFamily="2" charset="0"/>
                <a:ea typeface="Henry Sans 1 Bold"/>
                <a:cs typeface="Henry Sans 1 Bold"/>
                <a:sym typeface="Henry Sans 1 Bold"/>
              </a:rPr>
              <a:t>SOCIAL</a:t>
            </a:r>
          </a:p>
        </p:txBody>
      </p:sp>
      <p:grpSp>
        <p:nvGrpSpPr>
          <p:cNvPr id="67" name="Group 66">
            <a:extLst>
              <a:ext uri="{FF2B5EF4-FFF2-40B4-BE49-F238E27FC236}">
                <a16:creationId xmlns:a16="http://schemas.microsoft.com/office/drawing/2014/main" id="{DFFCCBF7-2BFB-CA84-876D-7CCEC2E93A6F}"/>
              </a:ext>
            </a:extLst>
          </p:cNvPr>
          <p:cNvGrpSpPr/>
          <p:nvPr/>
        </p:nvGrpSpPr>
        <p:grpSpPr>
          <a:xfrm>
            <a:off x="12860179" y="888774"/>
            <a:ext cx="4700462" cy="701493"/>
            <a:chOff x="6502120" y="641469"/>
            <a:chExt cx="4700462" cy="701493"/>
          </a:xfrm>
        </p:grpSpPr>
        <p:grpSp>
          <p:nvGrpSpPr>
            <p:cNvPr id="73" name="Group 4">
              <a:extLst>
                <a:ext uri="{FF2B5EF4-FFF2-40B4-BE49-F238E27FC236}">
                  <a16:creationId xmlns:a16="http://schemas.microsoft.com/office/drawing/2014/main" id="{1E11767E-DAC0-DB1A-F6DC-61CB12050054}"/>
                </a:ext>
              </a:extLst>
            </p:cNvPr>
            <p:cNvGrpSpPr/>
            <p:nvPr/>
          </p:nvGrpSpPr>
          <p:grpSpPr>
            <a:xfrm>
              <a:off x="6502120" y="641469"/>
              <a:ext cx="4700462" cy="701493"/>
              <a:chOff x="0" y="0"/>
              <a:chExt cx="9400924" cy="1402986"/>
            </a:xfrm>
          </p:grpSpPr>
          <p:sp>
            <p:nvSpPr>
              <p:cNvPr id="75" name="Freeform 5">
                <a:extLst>
                  <a:ext uri="{FF2B5EF4-FFF2-40B4-BE49-F238E27FC236}">
                    <a16:creationId xmlns:a16="http://schemas.microsoft.com/office/drawing/2014/main" id="{DE01B571-3ED6-6C76-98A9-4979A69C4BF0}"/>
                  </a:ext>
                </a:extLst>
              </p:cNvPr>
              <p:cNvSpPr/>
              <p:nvPr/>
            </p:nvSpPr>
            <p:spPr>
              <a:xfrm>
                <a:off x="0" y="12700"/>
                <a:ext cx="1432946" cy="1390286"/>
              </a:xfrm>
              <a:custGeom>
                <a:avLst/>
                <a:gdLst/>
                <a:ahLst/>
                <a:cxnLst/>
                <a:rect l="l" t="t" r="r" b="b"/>
                <a:pathLst>
                  <a:path w="1432946" h="1390286">
                    <a:moveTo>
                      <a:pt x="0" y="0"/>
                    </a:moveTo>
                    <a:lnTo>
                      <a:pt x="1432946" y="0"/>
                    </a:lnTo>
                    <a:lnTo>
                      <a:pt x="1432946" y="1390286"/>
                    </a:lnTo>
                    <a:lnTo>
                      <a:pt x="0" y="1390286"/>
                    </a:lnTo>
                    <a:lnTo>
                      <a:pt x="0" y="0"/>
                    </a:lnTo>
                    <a:close/>
                  </a:path>
                </a:pathLst>
              </a:custGeom>
              <a:blipFill>
                <a:blip r:embed="rId6"/>
                <a:stretch>
                  <a:fillRect l="-99050" r="-396201" b="-219028"/>
                </a:stretch>
              </a:blipFill>
            </p:spPr>
            <p:txBody>
              <a:bodyPr/>
              <a:lstStyle/>
              <a:p>
                <a:pPr defTabSz="609660"/>
                <a:endParaRPr lang="en-PH" sz="1200">
                  <a:solidFill>
                    <a:prstClr val="black"/>
                  </a:solidFill>
                  <a:latin typeface="Calibri"/>
                </a:endParaRPr>
              </a:p>
            </p:txBody>
          </p:sp>
          <p:sp>
            <p:nvSpPr>
              <p:cNvPr id="76" name="Freeform 6">
                <a:extLst>
                  <a:ext uri="{FF2B5EF4-FFF2-40B4-BE49-F238E27FC236}">
                    <a16:creationId xmlns:a16="http://schemas.microsoft.com/office/drawing/2014/main" id="{711A2125-FEFC-9318-DFB6-6265FD897445}"/>
                  </a:ext>
                </a:extLst>
              </p:cNvPr>
              <p:cNvSpPr/>
              <p:nvPr/>
            </p:nvSpPr>
            <p:spPr>
              <a:xfrm>
                <a:off x="1337290" y="12700"/>
                <a:ext cx="1432946" cy="1338674"/>
              </a:xfrm>
              <a:custGeom>
                <a:avLst/>
                <a:gdLst/>
                <a:ahLst/>
                <a:cxnLst/>
                <a:rect l="l" t="t" r="r" b="b"/>
                <a:pathLst>
                  <a:path w="1432946" h="1338674">
                    <a:moveTo>
                      <a:pt x="0" y="0"/>
                    </a:moveTo>
                    <a:lnTo>
                      <a:pt x="1432946" y="0"/>
                    </a:lnTo>
                    <a:lnTo>
                      <a:pt x="1432946" y="1338674"/>
                    </a:lnTo>
                    <a:lnTo>
                      <a:pt x="0" y="1338674"/>
                    </a:lnTo>
                    <a:lnTo>
                      <a:pt x="0" y="0"/>
                    </a:lnTo>
                    <a:close/>
                  </a:path>
                </a:pathLst>
              </a:custGeom>
              <a:blipFill>
                <a:blip r:embed="rId6"/>
                <a:stretch>
                  <a:fillRect l="-198100" r="-297151" b="-231328"/>
                </a:stretch>
              </a:blipFill>
            </p:spPr>
            <p:txBody>
              <a:bodyPr/>
              <a:lstStyle/>
              <a:p>
                <a:pPr defTabSz="609660"/>
                <a:endParaRPr lang="en-PH" sz="1200">
                  <a:solidFill>
                    <a:prstClr val="black"/>
                  </a:solidFill>
                  <a:latin typeface="Calibri"/>
                </a:endParaRPr>
              </a:p>
            </p:txBody>
          </p:sp>
          <p:sp>
            <p:nvSpPr>
              <p:cNvPr id="77" name="Freeform 7">
                <a:extLst>
                  <a:ext uri="{FF2B5EF4-FFF2-40B4-BE49-F238E27FC236}">
                    <a16:creationId xmlns:a16="http://schemas.microsoft.com/office/drawing/2014/main" id="{0E4D5793-5F37-5584-3816-2E8CEF31ED89}"/>
                  </a:ext>
                </a:extLst>
              </p:cNvPr>
              <p:cNvSpPr/>
              <p:nvPr/>
            </p:nvSpPr>
            <p:spPr>
              <a:xfrm>
                <a:off x="2690246" y="12700"/>
                <a:ext cx="1407140" cy="1338674"/>
              </a:xfrm>
              <a:custGeom>
                <a:avLst/>
                <a:gdLst/>
                <a:ahLst/>
                <a:cxnLst/>
                <a:rect l="l" t="t" r="r" b="b"/>
                <a:pathLst>
                  <a:path w="1407140" h="1338674">
                    <a:moveTo>
                      <a:pt x="0" y="0"/>
                    </a:moveTo>
                    <a:lnTo>
                      <a:pt x="1407140" y="0"/>
                    </a:lnTo>
                    <a:lnTo>
                      <a:pt x="1407140" y="1338674"/>
                    </a:lnTo>
                    <a:lnTo>
                      <a:pt x="0" y="1338674"/>
                    </a:lnTo>
                    <a:lnTo>
                      <a:pt x="0" y="0"/>
                    </a:lnTo>
                    <a:close/>
                  </a:path>
                </a:pathLst>
              </a:custGeom>
              <a:blipFill>
                <a:blip r:embed="rId6"/>
                <a:stretch>
                  <a:fillRect l="-304434" r="-201733" b="-231328"/>
                </a:stretch>
              </a:blipFill>
            </p:spPr>
            <p:txBody>
              <a:bodyPr/>
              <a:lstStyle/>
              <a:p>
                <a:pPr defTabSz="609660"/>
                <a:endParaRPr lang="en-PH" sz="1200">
                  <a:solidFill>
                    <a:prstClr val="black"/>
                  </a:solidFill>
                  <a:latin typeface="Calibri"/>
                </a:endParaRPr>
              </a:p>
            </p:txBody>
          </p:sp>
          <p:sp>
            <p:nvSpPr>
              <p:cNvPr id="78" name="Freeform 8">
                <a:extLst>
                  <a:ext uri="{FF2B5EF4-FFF2-40B4-BE49-F238E27FC236}">
                    <a16:creationId xmlns:a16="http://schemas.microsoft.com/office/drawing/2014/main" id="{287AE0BC-A542-11C3-ED47-92E15BCD094B}"/>
                  </a:ext>
                </a:extLst>
              </p:cNvPr>
              <p:cNvSpPr/>
              <p:nvPr/>
            </p:nvSpPr>
            <p:spPr>
              <a:xfrm>
                <a:off x="4021186" y="12700"/>
                <a:ext cx="1400038" cy="1338674"/>
              </a:xfrm>
              <a:custGeom>
                <a:avLst/>
                <a:gdLst/>
                <a:ahLst/>
                <a:cxnLst/>
                <a:rect l="l" t="t" r="r" b="b"/>
                <a:pathLst>
                  <a:path w="1400038" h="1338674">
                    <a:moveTo>
                      <a:pt x="0" y="0"/>
                    </a:moveTo>
                    <a:lnTo>
                      <a:pt x="1400038" y="0"/>
                    </a:lnTo>
                    <a:lnTo>
                      <a:pt x="1400038" y="1338674"/>
                    </a:lnTo>
                    <a:lnTo>
                      <a:pt x="0" y="1338674"/>
                    </a:lnTo>
                    <a:lnTo>
                      <a:pt x="0" y="0"/>
                    </a:lnTo>
                    <a:close/>
                  </a:path>
                </a:pathLst>
              </a:custGeom>
              <a:blipFill>
                <a:blip r:embed="rId6"/>
                <a:stretch>
                  <a:fillRect l="-407864" r="-101378" b="-231328"/>
                </a:stretch>
              </a:blipFill>
            </p:spPr>
            <p:txBody>
              <a:bodyPr/>
              <a:lstStyle/>
              <a:p>
                <a:pPr defTabSz="609660"/>
                <a:endParaRPr lang="en-PH" sz="1200">
                  <a:solidFill>
                    <a:prstClr val="black"/>
                  </a:solidFill>
                  <a:latin typeface="Calibri"/>
                </a:endParaRPr>
              </a:p>
            </p:txBody>
          </p:sp>
          <p:sp>
            <p:nvSpPr>
              <p:cNvPr id="79" name="Freeform 9">
                <a:extLst>
                  <a:ext uri="{FF2B5EF4-FFF2-40B4-BE49-F238E27FC236}">
                    <a16:creationId xmlns:a16="http://schemas.microsoft.com/office/drawing/2014/main" id="{CEE7FE82-4A9D-121A-CCA5-77703EB0F788}"/>
                  </a:ext>
                </a:extLst>
              </p:cNvPr>
              <p:cNvSpPr/>
              <p:nvPr/>
            </p:nvSpPr>
            <p:spPr>
              <a:xfrm>
                <a:off x="5370424" y="0"/>
                <a:ext cx="1353454" cy="1395414"/>
              </a:xfrm>
              <a:custGeom>
                <a:avLst/>
                <a:gdLst/>
                <a:ahLst/>
                <a:cxnLst/>
                <a:rect l="l" t="t" r="r" b="b"/>
                <a:pathLst>
                  <a:path w="1353454" h="1395414">
                    <a:moveTo>
                      <a:pt x="0" y="0"/>
                    </a:moveTo>
                    <a:lnTo>
                      <a:pt x="1353455" y="0"/>
                    </a:lnTo>
                    <a:lnTo>
                      <a:pt x="1353455" y="1395414"/>
                    </a:lnTo>
                    <a:lnTo>
                      <a:pt x="0" y="1395414"/>
                    </a:lnTo>
                    <a:lnTo>
                      <a:pt x="0" y="0"/>
                    </a:lnTo>
                    <a:close/>
                  </a:path>
                </a:pathLst>
              </a:custGeom>
              <a:blipFill>
                <a:blip r:embed="rId6"/>
                <a:stretch>
                  <a:fillRect l="-318570" t="-108744" r="-211642" b="-109111"/>
                </a:stretch>
              </a:blipFill>
            </p:spPr>
            <p:txBody>
              <a:bodyPr/>
              <a:lstStyle/>
              <a:p>
                <a:pPr defTabSz="609660"/>
                <a:endParaRPr lang="en-PH" sz="1200">
                  <a:solidFill>
                    <a:prstClr val="black"/>
                  </a:solidFill>
                  <a:latin typeface="Calibri"/>
                </a:endParaRPr>
              </a:p>
            </p:txBody>
          </p:sp>
          <p:sp>
            <p:nvSpPr>
              <p:cNvPr id="80" name="Freeform 11">
                <a:extLst>
                  <a:ext uri="{FF2B5EF4-FFF2-40B4-BE49-F238E27FC236}">
                    <a16:creationId xmlns:a16="http://schemas.microsoft.com/office/drawing/2014/main" id="{B96D702C-6662-7182-67A1-41DF1993D889}"/>
                  </a:ext>
                </a:extLst>
              </p:cNvPr>
              <p:cNvSpPr/>
              <p:nvPr/>
            </p:nvSpPr>
            <p:spPr>
              <a:xfrm>
                <a:off x="7968479" y="12700"/>
                <a:ext cx="1432445" cy="1390286"/>
              </a:xfrm>
              <a:custGeom>
                <a:avLst/>
                <a:gdLst/>
                <a:ahLst/>
                <a:cxnLst/>
                <a:rect l="l" t="t" r="r" b="b"/>
                <a:pathLst>
                  <a:path w="1432445" h="1390286">
                    <a:moveTo>
                      <a:pt x="0" y="0"/>
                    </a:moveTo>
                    <a:lnTo>
                      <a:pt x="1432445" y="0"/>
                    </a:lnTo>
                    <a:lnTo>
                      <a:pt x="1432445" y="1390286"/>
                    </a:lnTo>
                    <a:lnTo>
                      <a:pt x="0" y="1390286"/>
                    </a:lnTo>
                    <a:lnTo>
                      <a:pt x="0" y="0"/>
                    </a:lnTo>
                    <a:close/>
                  </a:path>
                </a:pathLst>
              </a:custGeom>
              <a:blipFill>
                <a:blip r:embed="rId6"/>
                <a:stretch>
                  <a:fillRect l="-396375" t="-219028" r="-99085"/>
                </a:stretch>
              </a:blipFill>
            </p:spPr>
            <p:txBody>
              <a:bodyPr/>
              <a:lstStyle/>
              <a:p>
                <a:pPr defTabSz="609660"/>
                <a:endParaRPr lang="en-PH" sz="1200">
                  <a:solidFill>
                    <a:prstClr val="black"/>
                  </a:solidFill>
                  <a:latin typeface="Calibri"/>
                </a:endParaRPr>
              </a:p>
            </p:txBody>
          </p:sp>
        </p:grpSp>
        <p:sp>
          <p:nvSpPr>
            <p:cNvPr id="74" name="Freeform 5">
              <a:extLst>
                <a:ext uri="{FF2B5EF4-FFF2-40B4-BE49-F238E27FC236}">
                  <a16:creationId xmlns:a16="http://schemas.microsoft.com/office/drawing/2014/main" id="{27F78EB5-36A7-3DB0-678B-85A4AA3E55E2}"/>
                </a:ext>
              </a:extLst>
            </p:cNvPr>
            <p:cNvSpPr/>
            <p:nvPr/>
          </p:nvSpPr>
          <p:spPr>
            <a:xfrm>
              <a:off x="9834853" y="642095"/>
              <a:ext cx="713513" cy="697237"/>
            </a:xfrm>
            <a:custGeom>
              <a:avLst/>
              <a:gdLst/>
              <a:ahLst/>
              <a:cxnLst/>
              <a:rect l="l" t="t" r="r" b="b"/>
              <a:pathLst>
                <a:path w="1427027" h="1394474">
                  <a:moveTo>
                    <a:pt x="0" y="0"/>
                  </a:moveTo>
                  <a:lnTo>
                    <a:pt x="1427028" y="0"/>
                  </a:lnTo>
                  <a:lnTo>
                    <a:pt x="1427028" y="1394474"/>
                  </a:lnTo>
                  <a:lnTo>
                    <a:pt x="0" y="1394474"/>
                  </a:lnTo>
                  <a:lnTo>
                    <a:pt x="0" y="0"/>
                  </a:lnTo>
                  <a:close/>
                </a:path>
              </a:pathLst>
            </a:custGeom>
            <a:blipFill>
              <a:blip r:embed="rId6"/>
              <a:stretch>
                <a:fillRect l="-497720" t="-108272" b="-109797"/>
              </a:stretch>
            </a:blipFill>
          </p:spPr>
          <p:txBody>
            <a:bodyPr/>
            <a:lstStyle/>
            <a:p>
              <a:pPr defTabSz="609660"/>
              <a:endParaRPr lang="en-PH" sz="1200">
                <a:solidFill>
                  <a:prstClr val="black"/>
                </a:solidFill>
                <a:latin typeface="Calibri"/>
              </a:endParaRPr>
            </a:p>
          </p:txBody>
        </p:sp>
      </p:grpSp>
      <p:sp>
        <p:nvSpPr>
          <p:cNvPr id="102" name="Rectangle 101">
            <a:extLst>
              <a:ext uri="{FF2B5EF4-FFF2-40B4-BE49-F238E27FC236}">
                <a16:creationId xmlns:a16="http://schemas.microsoft.com/office/drawing/2014/main" id="{316156E7-3429-888D-E08B-A8C288EE886A}"/>
              </a:ext>
            </a:extLst>
          </p:cNvPr>
          <p:cNvSpPr/>
          <p:nvPr/>
        </p:nvSpPr>
        <p:spPr>
          <a:xfrm flipH="1" flipV="1">
            <a:off x="914398" y="1956988"/>
            <a:ext cx="8167235" cy="2417693"/>
          </a:xfrm>
          <a:prstGeom prst="rect">
            <a:avLst/>
          </a:prstGeom>
          <a:solidFill>
            <a:srgbClr val="4C9F38"/>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103" name="TextBox 102">
            <a:extLst>
              <a:ext uri="{FF2B5EF4-FFF2-40B4-BE49-F238E27FC236}">
                <a16:creationId xmlns:a16="http://schemas.microsoft.com/office/drawing/2014/main" id="{C642ED78-1ED0-3542-3A91-BF2721A9782C}"/>
              </a:ext>
            </a:extLst>
          </p:cNvPr>
          <p:cNvSpPr txBox="1"/>
          <p:nvPr/>
        </p:nvSpPr>
        <p:spPr>
          <a:xfrm>
            <a:off x="1035056" y="2567947"/>
            <a:ext cx="5158803" cy="1754326"/>
          </a:xfrm>
          <a:prstGeom prst="rect">
            <a:avLst/>
          </a:prstGeom>
          <a:noFill/>
        </p:spPr>
        <p:txBody>
          <a:bodyPr wrap="square" lIns="137160" tIns="68580" rIns="137160" bIns="68580" anchor="t">
            <a:spAutoFit/>
          </a:bodyPr>
          <a:lstStyle/>
          <a:p>
            <a:pPr defTabSz="1828572">
              <a:defRPr/>
            </a:pPr>
            <a:r>
              <a:rPr lang="en-US" sz="2100" kern="0" dirty="0">
                <a:solidFill>
                  <a:schemeClr val="bg1"/>
                </a:solidFill>
                <a:latin typeface="Henry Sans"/>
                <a:cs typeface="Arial"/>
              </a:rPr>
              <a:t>Accelerated push for mobility earns SM a record-breaking 36 recognitions at the </a:t>
            </a:r>
            <a:r>
              <a:rPr lang="en-US" sz="2100" kern="0" dirty="0" err="1">
                <a:solidFill>
                  <a:schemeClr val="bg1"/>
                </a:solidFill>
                <a:latin typeface="Henry Sans"/>
                <a:cs typeface="Arial"/>
              </a:rPr>
              <a:t>DOTr</a:t>
            </a:r>
            <a:r>
              <a:rPr lang="en-US" sz="2100" kern="0" dirty="0">
                <a:solidFill>
                  <a:schemeClr val="bg1"/>
                </a:solidFill>
                <a:latin typeface="Henry Sans"/>
                <a:cs typeface="Arial"/>
              </a:rPr>
              <a:t> Mobility Awards for promoting safe, accessible, and sustainable transport across communities.</a:t>
            </a:r>
          </a:p>
        </p:txBody>
      </p:sp>
      <p:sp>
        <p:nvSpPr>
          <p:cNvPr id="104" name="Rectangle 103">
            <a:extLst>
              <a:ext uri="{FF2B5EF4-FFF2-40B4-BE49-F238E27FC236}">
                <a16:creationId xmlns:a16="http://schemas.microsoft.com/office/drawing/2014/main" id="{7BAC17A6-8FED-BF1F-A7DC-2E1C1872608B}"/>
              </a:ext>
            </a:extLst>
          </p:cNvPr>
          <p:cNvSpPr/>
          <p:nvPr/>
        </p:nvSpPr>
        <p:spPr>
          <a:xfrm flipH="1" flipV="1">
            <a:off x="882152" y="4530413"/>
            <a:ext cx="8167235" cy="2501837"/>
          </a:xfrm>
          <a:prstGeom prst="rect">
            <a:avLst/>
          </a:prstGeom>
          <a:solidFill>
            <a:srgbClr val="FF3A21"/>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105" name="Rectangle 104">
            <a:extLst>
              <a:ext uri="{FF2B5EF4-FFF2-40B4-BE49-F238E27FC236}">
                <a16:creationId xmlns:a16="http://schemas.microsoft.com/office/drawing/2014/main" id="{3E9F56F9-E058-3DBA-57FF-E4FFBC1FD6EE}"/>
              </a:ext>
            </a:extLst>
          </p:cNvPr>
          <p:cNvSpPr/>
          <p:nvPr/>
        </p:nvSpPr>
        <p:spPr>
          <a:xfrm flipH="1" flipV="1">
            <a:off x="882155" y="7253231"/>
            <a:ext cx="16626399" cy="1612349"/>
          </a:xfrm>
          <a:prstGeom prst="rect">
            <a:avLst/>
          </a:prstGeom>
          <a:solidFill>
            <a:srgbClr val="19486A"/>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106" name="Rectangle 105">
            <a:extLst>
              <a:ext uri="{FF2B5EF4-FFF2-40B4-BE49-F238E27FC236}">
                <a16:creationId xmlns:a16="http://schemas.microsoft.com/office/drawing/2014/main" id="{BF37B055-6647-533F-5306-2C424E2320E4}"/>
              </a:ext>
            </a:extLst>
          </p:cNvPr>
          <p:cNvSpPr/>
          <p:nvPr/>
        </p:nvSpPr>
        <p:spPr>
          <a:xfrm flipH="1" flipV="1">
            <a:off x="9341317" y="1956986"/>
            <a:ext cx="8167238" cy="2417693"/>
          </a:xfrm>
          <a:prstGeom prst="rect">
            <a:avLst/>
          </a:prstGeom>
          <a:solidFill>
            <a:srgbClr val="C31227"/>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107" name="Rectangle 106">
            <a:extLst>
              <a:ext uri="{FF2B5EF4-FFF2-40B4-BE49-F238E27FC236}">
                <a16:creationId xmlns:a16="http://schemas.microsoft.com/office/drawing/2014/main" id="{4ACCFB80-FB04-71DA-A34C-756DF4EC0691}"/>
              </a:ext>
            </a:extLst>
          </p:cNvPr>
          <p:cNvSpPr/>
          <p:nvPr/>
        </p:nvSpPr>
        <p:spPr>
          <a:xfrm flipH="1" flipV="1">
            <a:off x="9341317" y="4542158"/>
            <a:ext cx="8167235" cy="2558666"/>
          </a:xfrm>
          <a:prstGeom prst="rect">
            <a:avLst/>
          </a:prstGeom>
          <a:solidFill>
            <a:srgbClr val="DD1467"/>
          </a:solidFill>
          <a:ln w="25400" cap="flat" cmpd="sng" algn="ctr">
            <a:noFill/>
            <a:prstDash val="solid"/>
          </a:ln>
          <a:effectLst/>
        </p:spPr>
        <p:txBody>
          <a:bodyPr rtlCol="0" anchor="ctr"/>
          <a:lstStyle/>
          <a:p>
            <a:pPr algn="ctr" defTabSz="1828572"/>
            <a:endParaRPr lang="en-US" sz="3600" kern="0">
              <a:solidFill>
                <a:prstClr val="white"/>
              </a:solidFill>
              <a:latin typeface="Calibri"/>
            </a:endParaRPr>
          </a:p>
        </p:txBody>
      </p:sp>
      <p:sp>
        <p:nvSpPr>
          <p:cNvPr id="108" name="TextBox 107">
            <a:extLst>
              <a:ext uri="{FF2B5EF4-FFF2-40B4-BE49-F238E27FC236}">
                <a16:creationId xmlns:a16="http://schemas.microsoft.com/office/drawing/2014/main" id="{693A116E-4963-FCEA-B203-B9FA87A07E47}"/>
              </a:ext>
            </a:extLst>
          </p:cNvPr>
          <p:cNvSpPr txBox="1"/>
          <p:nvPr/>
        </p:nvSpPr>
        <p:spPr>
          <a:xfrm>
            <a:off x="1035054" y="2077274"/>
            <a:ext cx="4565850" cy="507799"/>
          </a:xfrm>
          <a:prstGeom prst="rect">
            <a:avLst/>
          </a:prstGeom>
          <a:noFill/>
        </p:spPr>
        <p:txBody>
          <a:bodyPr wrap="square" lIns="182849" tIns="91424" rIns="182849" bIns="91424" rtlCol="0">
            <a:spAutoFit/>
          </a:bodyPr>
          <a:lstStyle/>
          <a:p>
            <a:pPr defTabSz="1828572">
              <a:defRPr/>
            </a:pPr>
            <a:r>
              <a:rPr lang="en-US" sz="2100" b="1" kern="0" spc="75" dirty="0">
                <a:solidFill>
                  <a:schemeClr val="bg1"/>
                </a:solidFill>
                <a:latin typeface="Henry Sans Bold" panose="02010803040501010106" pitchFamily="2" charset="0"/>
                <a:cs typeface="Arial" pitchFamily="34" charset="0"/>
              </a:rPr>
              <a:t>Bike-inclusive SM</a:t>
            </a:r>
          </a:p>
        </p:txBody>
      </p:sp>
      <p:pic>
        <p:nvPicPr>
          <p:cNvPr id="109" name="Picture 108">
            <a:extLst>
              <a:ext uri="{FF2B5EF4-FFF2-40B4-BE49-F238E27FC236}">
                <a16:creationId xmlns:a16="http://schemas.microsoft.com/office/drawing/2014/main" id="{0B646506-AA23-02AB-6717-3C396813876B}"/>
              </a:ext>
            </a:extLst>
          </p:cNvPr>
          <p:cNvPicPr>
            <a:picLocks noChangeAspect="1"/>
          </p:cNvPicPr>
          <p:nvPr/>
        </p:nvPicPr>
        <p:blipFill>
          <a:blip r:embed="rId7"/>
          <a:srcRect l="3378" t="3157"/>
          <a:stretch>
            <a:fillRect/>
          </a:stretch>
        </p:blipFill>
        <p:spPr>
          <a:xfrm>
            <a:off x="6206566" y="2611024"/>
            <a:ext cx="2633369" cy="1511651"/>
          </a:xfrm>
          <a:prstGeom prst="rect">
            <a:avLst/>
          </a:prstGeom>
        </p:spPr>
      </p:pic>
      <p:sp>
        <p:nvSpPr>
          <p:cNvPr id="110" name="TextBox 109">
            <a:extLst>
              <a:ext uri="{FF2B5EF4-FFF2-40B4-BE49-F238E27FC236}">
                <a16:creationId xmlns:a16="http://schemas.microsoft.com/office/drawing/2014/main" id="{0F8FF0EC-ECA6-46F6-AA42-5687463FB79B}"/>
              </a:ext>
            </a:extLst>
          </p:cNvPr>
          <p:cNvSpPr txBox="1"/>
          <p:nvPr/>
        </p:nvSpPr>
        <p:spPr>
          <a:xfrm>
            <a:off x="9410960" y="2759971"/>
            <a:ext cx="5158803" cy="1431161"/>
          </a:xfrm>
          <a:prstGeom prst="rect">
            <a:avLst/>
          </a:prstGeom>
          <a:noFill/>
        </p:spPr>
        <p:txBody>
          <a:bodyPr wrap="square" lIns="137160" tIns="68580" rIns="137160" bIns="68580" anchor="t">
            <a:spAutoFit/>
          </a:bodyPr>
          <a:lstStyle/>
          <a:p>
            <a:pPr defTabSz="1828572">
              <a:defRPr/>
            </a:pPr>
            <a:r>
              <a:rPr lang="en-US" sz="2100" kern="0" dirty="0">
                <a:solidFill>
                  <a:schemeClr val="bg1"/>
                </a:solidFill>
                <a:latin typeface="Henry Sans"/>
                <a:cs typeface="Arial"/>
              </a:rPr>
              <a:t>Nearly 100 peer-reviewed research journals were donated by Ateneo de Manila University to SM Book Nook, enriching community learning spaces.   </a:t>
            </a:r>
          </a:p>
        </p:txBody>
      </p:sp>
      <p:sp>
        <p:nvSpPr>
          <p:cNvPr id="111" name="TextBox 110">
            <a:extLst>
              <a:ext uri="{FF2B5EF4-FFF2-40B4-BE49-F238E27FC236}">
                <a16:creationId xmlns:a16="http://schemas.microsoft.com/office/drawing/2014/main" id="{FC7DF665-A0F9-3B49-91EC-CE703AFEE47E}"/>
              </a:ext>
            </a:extLst>
          </p:cNvPr>
          <p:cNvSpPr txBox="1"/>
          <p:nvPr/>
        </p:nvSpPr>
        <p:spPr>
          <a:xfrm>
            <a:off x="9410958" y="2077273"/>
            <a:ext cx="5158803" cy="507799"/>
          </a:xfrm>
          <a:prstGeom prst="rect">
            <a:avLst/>
          </a:prstGeom>
          <a:noFill/>
        </p:spPr>
        <p:txBody>
          <a:bodyPr wrap="square" lIns="182849" tIns="91424" rIns="182849" bIns="91424" rtlCol="0">
            <a:spAutoFit/>
          </a:bodyPr>
          <a:lstStyle/>
          <a:p>
            <a:pPr defTabSz="1828572">
              <a:defRPr/>
            </a:pPr>
            <a:r>
              <a:rPr lang="en-US" sz="2100" b="1" kern="0" spc="75" dirty="0">
                <a:solidFill>
                  <a:schemeClr val="bg1"/>
                </a:solidFill>
                <a:latin typeface="Henry Sans Bold" panose="02010803040501010106" pitchFamily="2" charset="0"/>
                <a:cs typeface="Arial" pitchFamily="34" charset="0"/>
              </a:rPr>
              <a:t>Book Nook Donation Drive 2026</a:t>
            </a:r>
          </a:p>
        </p:txBody>
      </p:sp>
      <p:pic>
        <p:nvPicPr>
          <p:cNvPr id="112" name="Picture 111">
            <a:extLst>
              <a:ext uri="{FF2B5EF4-FFF2-40B4-BE49-F238E27FC236}">
                <a16:creationId xmlns:a16="http://schemas.microsoft.com/office/drawing/2014/main" id="{E9BB8947-55B9-40AB-C533-9F3E8244695D}"/>
              </a:ext>
            </a:extLst>
          </p:cNvPr>
          <p:cNvPicPr>
            <a:picLocks noChangeAspect="1"/>
          </p:cNvPicPr>
          <p:nvPr/>
        </p:nvPicPr>
        <p:blipFill>
          <a:blip r:embed="rId8"/>
          <a:stretch>
            <a:fillRect/>
          </a:stretch>
        </p:blipFill>
        <p:spPr>
          <a:xfrm>
            <a:off x="14897283" y="2520585"/>
            <a:ext cx="2305245" cy="1525881"/>
          </a:xfrm>
          <a:prstGeom prst="rect">
            <a:avLst/>
          </a:prstGeom>
        </p:spPr>
      </p:pic>
      <p:sp>
        <p:nvSpPr>
          <p:cNvPr id="113" name="TextBox 112">
            <a:extLst>
              <a:ext uri="{FF2B5EF4-FFF2-40B4-BE49-F238E27FC236}">
                <a16:creationId xmlns:a16="http://schemas.microsoft.com/office/drawing/2014/main" id="{C83EC74B-792E-6B0A-8A1E-5E470E88F1AB}"/>
              </a:ext>
            </a:extLst>
          </p:cNvPr>
          <p:cNvSpPr txBox="1"/>
          <p:nvPr/>
        </p:nvSpPr>
        <p:spPr>
          <a:xfrm>
            <a:off x="965466" y="5019617"/>
            <a:ext cx="5158803" cy="1754326"/>
          </a:xfrm>
          <a:prstGeom prst="rect">
            <a:avLst/>
          </a:prstGeom>
          <a:noFill/>
        </p:spPr>
        <p:txBody>
          <a:bodyPr wrap="square" lIns="137160" tIns="68580" rIns="137160" bIns="68580" anchor="t">
            <a:spAutoFit/>
          </a:bodyPr>
          <a:lstStyle/>
          <a:p>
            <a:pPr defTabSz="1828572">
              <a:defRPr/>
            </a:pPr>
            <a:r>
              <a:rPr lang="en-US" sz="2100" kern="0" dirty="0">
                <a:solidFill>
                  <a:schemeClr val="bg1"/>
                </a:solidFill>
                <a:latin typeface="Henry Sans"/>
                <a:cs typeface="Arial"/>
              </a:rPr>
              <a:t>Month-long initiative by SM Cares brought together youth leaders and partners to </a:t>
            </a:r>
            <a:r>
              <a:rPr lang="en-US" sz="2100" kern="0" dirty="0" err="1">
                <a:solidFill>
                  <a:schemeClr val="bg1"/>
                </a:solidFill>
                <a:latin typeface="Henry Sans"/>
                <a:cs typeface="Arial"/>
              </a:rPr>
              <a:t>to</a:t>
            </a:r>
            <a:r>
              <a:rPr lang="en-US" sz="2100" kern="0" dirty="0">
                <a:solidFill>
                  <a:schemeClr val="bg1"/>
                </a:solidFill>
                <a:latin typeface="Henry Sans"/>
                <a:cs typeface="Arial"/>
              </a:rPr>
              <a:t> advance gender equality, maternal health  and social awareness through forums, campaigns, and community programs.</a:t>
            </a:r>
          </a:p>
        </p:txBody>
      </p:sp>
      <p:sp>
        <p:nvSpPr>
          <p:cNvPr id="114" name="TextBox 113">
            <a:extLst>
              <a:ext uri="{FF2B5EF4-FFF2-40B4-BE49-F238E27FC236}">
                <a16:creationId xmlns:a16="http://schemas.microsoft.com/office/drawing/2014/main" id="{E72FA9F6-6A90-94EC-28E3-A9308AA7EF7A}"/>
              </a:ext>
            </a:extLst>
          </p:cNvPr>
          <p:cNvSpPr txBox="1"/>
          <p:nvPr/>
        </p:nvSpPr>
        <p:spPr>
          <a:xfrm>
            <a:off x="965465" y="4597524"/>
            <a:ext cx="4565850" cy="507799"/>
          </a:xfrm>
          <a:prstGeom prst="rect">
            <a:avLst/>
          </a:prstGeom>
          <a:noFill/>
        </p:spPr>
        <p:txBody>
          <a:bodyPr wrap="square" lIns="182849" tIns="91424" rIns="182849" bIns="91424" rtlCol="0">
            <a:spAutoFit/>
          </a:bodyPr>
          <a:lstStyle/>
          <a:p>
            <a:pPr defTabSz="1828572">
              <a:defRPr/>
            </a:pPr>
            <a:r>
              <a:rPr lang="en-US" sz="2100" b="1" kern="0" spc="75" dirty="0">
                <a:solidFill>
                  <a:schemeClr val="bg1"/>
                </a:solidFill>
                <a:latin typeface="Henry Sans Bold" panose="02010803040501010106" pitchFamily="2" charset="0"/>
                <a:cs typeface="Arial" pitchFamily="34" charset="0"/>
              </a:rPr>
              <a:t>Women’s Month 2026 </a:t>
            </a:r>
          </a:p>
        </p:txBody>
      </p:sp>
      <p:pic>
        <p:nvPicPr>
          <p:cNvPr id="115" name="Picture 114">
            <a:extLst>
              <a:ext uri="{FF2B5EF4-FFF2-40B4-BE49-F238E27FC236}">
                <a16:creationId xmlns:a16="http://schemas.microsoft.com/office/drawing/2014/main" id="{F0AE2439-24C3-B0A7-B696-ED4B5A04A21D}"/>
              </a:ext>
            </a:extLst>
          </p:cNvPr>
          <p:cNvPicPr>
            <a:picLocks noChangeAspect="1"/>
          </p:cNvPicPr>
          <p:nvPr/>
        </p:nvPicPr>
        <p:blipFill>
          <a:blip r:embed="rId9"/>
          <a:srcRect t="6066" b="6416"/>
          <a:stretch>
            <a:fillRect/>
          </a:stretch>
        </p:blipFill>
        <p:spPr>
          <a:xfrm>
            <a:off x="6206567" y="5264398"/>
            <a:ext cx="2633367" cy="1511651"/>
          </a:xfrm>
          <a:prstGeom prst="rect">
            <a:avLst/>
          </a:prstGeom>
        </p:spPr>
      </p:pic>
      <p:sp>
        <p:nvSpPr>
          <p:cNvPr id="12" name="TextBox 11">
            <a:extLst>
              <a:ext uri="{FF2B5EF4-FFF2-40B4-BE49-F238E27FC236}">
                <a16:creationId xmlns:a16="http://schemas.microsoft.com/office/drawing/2014/main" id="{50138F30-32BA-9057-0EBE-6F138F91F35C}"/>
              </a:ext>
            </a:extLst>
          </p:cNvPr>
          <p:cNvSpPr txBox="1"/>
          <p:nvPr/>
        </p:nvSpPr>
        <p:spPr>
          <a:xfrm>
            <a:off x="9410960" y="5088197"/>
            <a:ext cx="5459811" cy="1431161"/>
          </a:xfrm>
          <a:prstGeom prst="rect">
            <a:avLst/>
          </a:prstGeom>
          <a:noFill/>
        </p:spPr>
        <p:txBody>
          <a:bodyPr wrap="square" lIns="137160" tIns="68580" rIns="137160" bIns="68580" anchor="t">
            <a:spAutoFit/>
          </a:bodyPr>
          <a:lstStyle/>
          <a:p>
            <a:pPr defTabSz="1828572">
              <a:defRPr/>
            </a:pPr>
            <a:r>
              <a:rPr lang="en-US" sz="2100" kern="0" dirty="0">
                <a:solidFill>
                  <a:schemeClr val="bg1"/>
                </a:solidFill>
                <a:latin typeface="Henry Sans"/>
                <a:cs typeface="Arial"/>
              </a:rPr>
              <a:t>Over 10,500 participants gathered nationwide for SM Cares’ Happy Walk 2026, celebrating inclusion and raising awareness for individuals with Down syndrome </a:t>
            </a:r>
          </a:p>
        </p:txBody>
      </p:sp>
      <p:sp>
        <p:nvSpPr>
          <p:cNvPr id="14" name="TextBox 13">
            <a:extLst>
              <a:ext uri="{FF2B5EF4-FFF2-40B4-BE49-F238E27FC236}">
                <a16:creationId xmlns:a16="http://schemas.microsoft.com/office/drawing/2014/main" id="{93E5E3A5-3B79-50B1-13A7-803EF5726646}"/>
              </a:ext>
            </a:extLst>
          </p:cNvPr>
          <p:cNvSpPr txBox="1"/>
          <p:nvPr/>
        </p:nvSpPr>
        <p:spPr>
          <a:xfrm>
            <a:off x="9410958" y="4611240"/>
            <a:ext cx="4565850" cy="507799"/>
          </a:xfrm>
          <a:prstGeom prst="rect">
            <a:avLst/>
          </a:prstGeom>
          <a:noFill/>
        </p:spPr>
        <p:txBody>
          <a:bodyPr wrap="square" lIns="182849" tIns="91424" rIns="182849" bIns="91424" rtlCol="0">
            <a:spAutoFit/>
          </a:bodyPr>
          <a:lstStyle/>
          <a:p>
            <a:pPr defTabSz="1828572">
              <a:defRPr/>
            </a:pPr>
            <a:r>
              <a:rPr lang="en-US" sz="2100" b="1" kern="0" spc="75" dirty="0">
                <a:solidFill>
                  <a:schemeClr val="bg1"/>
                </a:solidFill>
                <a:latin typeface="Henry Sans Bold" panose="02010803040501010106" pitchFamily="2" charset="0"/>
                <a:cs typeface="Arial" pitchFamily="34" charset="0"/>
              </a:rPr>
              <a:t>SM Happy Walk 2026</a:t>
            </a:r>
          </a:p>
        </p:txBody>
      </p:sp>
      <p:pic>
        <p:nvPicPr>
          <p:cNvPr id="15" name="Picture 14">
            <a:extLst>
              <a:ext uri="{FF2B5EF4-FFF2-40B4-BE49-F238E27FC236}">
                <a16:creationId xmlns:a16="http://schemas.microsoft.com/office/drawing/2014/main" id="{10279D01-43C8-129F-0959-5C9A1068D2E1}"/>
              </a:ext>
            </a:extLst>
          </p:cNvPr>
          <p:cNvPicPr>
            <a:picLocks noChangeAspect="1"/>
          </p:cNvPicPr>
          <p:nvPr/>
        </p:nvPicPr>
        <p:blipFill>
          <a:blip r:embed="rId10"/>
          <a:stretch>
            <a:fillRect/>
          </a:stretch>
        </p:blipFill>
        <p:spPr>
          <a:xfrm>
            <a:off x="14860579" y="5180971"/>
            <a:ext cx="2355665" cy="1570454"/>
          </a:xfrm>
          <a:prstGeom prst="rect">
            <a:avLst/>
          </a:prstGeom>
        </p:spPr>
      </p:pic>
      <p:sp>
        <p:nvSpPr>
          <p:cNvPr id="16" name="TextBox 15">
            <a:extLst>
              <a:ext uri="{FF2B5EF4-FFF2-40B4-BE49-F238E27FC236}">
                <a16:creationId xmlns:a16="http://schemas.microsoft.com/office/drawing/2014/main" id="{53400D65-E20F-7E70-4834-E7A3E294BB4C}"/>
              </a:ext>
            </a:extLst>
          </p:cNvPr>
          <p:cNvSpPr txBox="1"/>
          <p:nvPr/>
        </p:nvSpPr>
        <p:spPr>
          <a:xfrm>
            <a:off x="961706" y="7739705"/>
            <a:ext cx="14397809" cy="830964"/>
          </a:xfrm>
          <a:prstGeom prst="rect">
            <a:avLst/>
          </a:prstGeom>
          <a:noFill/>
        </p:spPr>
        <p:txBody>
          <a:bodyPr wrap="square" lIns="182849" tIns="91424" rIns="182849" bIns="91424" rtlCol="0">
            <a:spAutoFit/>
          </a:bodyPr>
          <a:lstStyle/>
          <a:p>
            <a:pPr defTabSz="1828572">
              <a:defRPr/>
            </a:pPr>
            <a:r>
              <a:rPr lang="en-US" sz="2100" kern="0" dirty="0">
                <a:solidFill>
                  <a:schemeClr val="bg1"/>
                </a:solidFill>
                <a:latin typeface="Henry Sans"/>
                <a:cs typeface="Arial"/>
              </a:rPr>
              <a:t>The country’s first SM Sensory Lab launched and sensory-friendly initiatives like “Lights Up, Sounds Down” expanded to enhance accessibility, awareness and everyday experiences for individuals on the autism spectrum and their families.  </a:t>
            </a:r>
          </a:p>
        </p:txBody>
      </p:sp>
      <p:sp>
        <p:nvSpPr>
          <p:cNvPr id="17" name="TextBox 16">
            <a:extLst>
              <a:ext uri="{FF2B5EF4-FFF2-40B4-BE49-F238E27FC236}">
                <a16:creationId xmlns:a16="http://schemas.microsoft.com/office/drawing/2014/main" id="{2B8C00FE-A674-53B2-C6BB-9E629FFB37AC}"/>
              </a:ext>
            </a:extLst>
          </p:cNvPr>
          <p:cNvSpPr txBox="1"/>
          <p:nvPr/>
        </p:nvSpPr>
        <p:spPr>
          <a:xfrm>
            <a:off x="961801" y="7331405"/>
            <a:ext cx="7275887" cy="519341"/>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“Autism-OK Mall”</a:t>
            </a:r>
          </a:p>
        </p:txBody>
      </p:sp>
      <p:pic>
        <p:nvPicPr>
          <p:cNvPr id="18" name="Picture 17">
            <a:extLst>
              <a:ext uri="{FF2B5EF4-FFF2-40B4-BE49-F238E27FC236}">
                <a16:creationId xmlns:a16="http://schemas.microsoft.com/office/drawing/2014/main" id="{DF334881-07CB-1E59-CBE6-B05A19181297}"/>
              </a:ext>
            </a:extLst>
          </p:cNvPr>
          <p:cNvPicPr>
            <a:picLocks noChangeAspect="1"/>
          </p:cNvPicPr>
          <p:nvPr/>
        </p:nvPicPr>
        <p:blipFill>
          <a:blip r:embed="rId11"/>
          <a:stretch>
            <a:fillRect/>
          </a:stretch>
        </p:blipFill>
        <p:spPr>
          <a:xfrm>
            <a:off x="15511133" y="7440848"/>
            <a:ext cx="1691396" cy="1204659"/>
          </a:xfrm>
          <a:prstGeom prst="rect">
            <a:avLst/>
          </a:prstGeom>
        </p:spPr>
      </p:pic>
    </p:spTree>
    <p:extLst>
      <p:ext uri="{BB962C8B-B14F-4D97-AF65-F5344CB8AC3E}">
        <p14:creationId xmlns:p14="http://schemas.microsoft.com/office/powerpoint/2010/main" val="1491580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D7C78-7384-9C2D-F001-364C89DB87F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BE5C58-BD62-2BFF-2619-D382465EF7A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666" b="-5666"/>
            </a:stretch>
          </a:blipFill>
        </p:spPr>
        <p:txBody>
          <a:bodyPr/>
          <a:lstStyle/>
          <a:p>
            <a:endParaRPr lang="en-PH"/>
          </a:p>
        </p:txBody>
      </p:sp>
      <p:sp>
        <p:nvSpPr>
          <p:cNvPr id="3" name="TextBox 3">
            <a:extLst>
              <a:ext uri="{FF2B5EF4-FFF2-40B4-BE49-F238E27FC236}">
                <a16:creationId xmlns:a16="http://schemas.microsoft.com/office/drawing/2014/main" id="{3FA44D88-A3AD-5EBF-4535-5186F1F19F20}"/>
              </a:ext>
            </a:extLst>
          </p:cNvPr>
          <p:cNvSpPr txBox="1"/>
          <p:nvPr/>
        </p:nvSpPr>
        <p:spPr>
          <a:xfrm>
            <a:off x="17858419" y="9682143"/>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9</a:t>
            </a:r>
          </a:p>
        </p:txBody>
      </p:sp>
      <p:sp>
        <p:nvSpPr>
          <p:cNvPr id="4" name="Freeform 4">
            <a:extLst>
              <a:ext uri="{FF2B5EF4-FFF2-40B4-BE49-F238E27FC236}">
                <a16:creationId xmlns:a16="http://schemas.microsoft.com/office/drawing/2014/main" id="{B72BEE8D-DE00-FE98-D4C3-E51012735343}"/>
              </a:ext>
            </a:extLst>
          </p:cNvPr>
          <p:cNvSpPr/>
          <p:nvPr/>
        </p:nvSpPr>
        <p:spPr>
          <a:xfrm>
            <a:off x="14974488" y="92583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5" name="TextBox 5">
            <a:extLst>
              <a:ext uri="{FF2B5EF4-FFF2-40B4-BE49-F238E27FC236}">
                <a16:creationId xmlns:a16="http://schemas.microsoft.com/office/drawing/2014/main" id="{A1DA6383-F152-A33A-C00E-32C3A88A829C}"/>
              </a:ext>
            </a:extLst>
          </p:cNvPr>
          <p:cNvSpPr txBox="1"/>
          <p:nvPr/>
        </p:nvSpPr>
        <p:spPr>
          <a:xfrm>
            <a:off x="1035055" y="9201150"/>
            <a:ext cx="196778" cy="408510"/>
          </a:xfrm>
          <a:prstGeom prst="rect">
            <a:avLst/>
          </a:prstGeom>
        </p:spPr>
        <p:txBody>
          <a:bodyPr lIns="0" tIns="0" rIns="0" bIns="0" rtlCol="0" anchor="t">
            <a:spAutoFit/>
          </a:bodyPr>
          <a:lstStyle/>
          <a:p>
            <a:pPr algn="ctr">
              <a:lnSpc>
                <a:spcPts val="3614"/>
              </a:lnSpc>
            </a:pPr>
            <a:r>
              <a:rPr lang="en-US" sz="2582">
                <a:solidFill>
                  <a:srgbClr val="FFFFFF"/>
                </a:solidFill>
                <a:latin typeface="Henry Sans 1"/>
                <a:ea typeface="Henry Sans 1"/>
                <a:cs typeface="Henry Sans 1"/>
                <a:sym typeface="Henry Sans 1"/>
              </a:rPr>
              <a:t>4</a:t>
            </a:r>
          </a:p>
        </p:txBody>
      </p:sp>
      <p:sp>
        <p:nvSpPr>
          <p:cNvPr id="6" name="Freeform 6">
            <a:extLst>
              <a:ext uri="{FF2B5EF4-FFF2-40B4-BE49-F238E27FC236}">
                <a16:creationId xmlns:a16="http://schemas.microsoft.com/office/drawing/2014/main" id="{4A8075B1-EBF6-6869-0C8D-B5CC8CCA684E}"/>
              </a:ext>
            </a:extLst>
          </p:cNvPr>
          <p:cNvSpPr/>
          <p:nvPr/>
        </p:nvSpPr>
        <p:spPr>
          <a:xfrm rot="-10800000">
            <a:off x="12707" y="-495691"/>
            <a:ext cx="18275294" cy="11327810"/>
          </a:xfrm>
          <a:custGeom>
            <a:avLst/>
            <a:gdLst/>
            <a:ahLst/>
            <a:cxnLst/>
            <a:rect l="l" t="t" r="r" b="b"/>
            <a:pathLst>
              <a:path w="18275294" h="11327809">
                <a:moveTo>
                  <a:pt x="0" y="0"/>
                </a:moveTo>
                <a:lnTo>
                  <a:pt x="18275294" y="0"/>
                </a:lnTo>
                <a:lnTo>
                  <a:pt x="18275294" y="11327809"/>
                </a:lnTo>
                <a:lnTo>
                  <a:pt x="0" y="11327809"/>
                </a:lnTo>
                <a:lnTo>
                  <a:pt x="0" y="0"/>
                </a:lnTo>
                <a:close/>
              </a:path>
            </a:pathLst>
          </a:custGeom>
          <a:blipFill>
            <a:blip r:embed="rId5"/>
            <a:stretch>
              <a:fillRect l="-10140" r="-53"/>
            </a:stretch>
          </a:blipFill>
        </p:spPr>
        <p:txBody>
          <a:bodyPr/>
          <a:lstStyle/>
          <a:p>
            <a:endParaRPr lang="en-PH"/>
          </a:p>
        </p:txBody>
      </p:sp>
      <p:grpSp>
        <p:nvGrpSpPr>
          <p:cNvPr id="7" name="Group 7">
            <a:extLst>
              <a:ext uri="{FF2B5EF4-FFF2-40B4-BE49-F238E27FC236}">
                <a16:creationId xmlns:a16="http://schemas.microsoft.com/office/drawing/2014/main" id="{99424B92-6A09-9F7E-7622-A6C99849F085}"/>
              </a:ext>
            </a:extLst>
          </p:cNvPr>
          <p:cNvGrpSpPr/>
          <p:nvPr/>
        </p:nvGrpSpPr>
        <p:grpSpPr>
          <a:xfrm>
            <a:off x="12707" y="157576"/>
            <a:ext cx="18288000" cy="8911718"/>
            <a:chOff x="0" y="-50173"/>
            <a:chExt cx="4816593" cy="2388621"/>
          </a:xfrm>
        </p:grpSpPr>
        <p:sp>
          <p:nvSpPr>
            <p:cNvPr id="8" name="Freeform 8">
              <a:extLst>
                <a:ext uri="{FF2B5EF4-FFF2-40B4-BE49-F238E27FC236}">
                  <a16:creationId xmlns:a16="http://schemas.microsoft.com/office/drawing/2014/main" id="{23232884-6FDF-30AD-A4A7-9971D0B7AEAF}"/>
                </a:ext>
              </a:extLst>
            </p:cNvPr>
            <p:cNvSpPr/>
            <p:nvPr/>
          </p:nvSpPr>
          <p:spPr>
            <a:xfrm>
              <a:off x="0" y="-50173"/>
              <a:ext cx="4816592" cy="2388621"/>
            </a:xfrm>
            <a:custGeom>
              <a:avLst/>
              <a:gdLst/>
              <a:ahLst/>
              <a:cxnLst/>
              <a:rect l="l" t="t" r="r" b="b"/>
              <a:pathLst>
                <a:path w="4816592" h="2338448">
                  <a:moveTo>
                    <a:pt x="0" y="0"/>
                  </a:moveTo>
                  <a:lnTo>
                    <a:pt x="4816592" y="0"/>
                  </a:lnTo>
                  <a:lnTo>
                    <a:pt x="4816592" y="2338448"/>
                  </a:lnTo>
                  <a:lnTo>
                    <a:pt x="0" y="2338448"/>
                  </a:lnTo>
                  <a:close/>
                </a:path>
              </a:pathLst>
            </a:custGeom>
            <a:solidFill>
              <a:srgbClr val="FDFEFF"/>
            </a:solidFill>
          </p:spPr>
          <p:txBody>
            <a:bodyPr/>
            <a:lstStyle/>
            <a:p>
              <a:endParaRPr lang="en-PH"/>
            </a:p>
          </p:txBody>
        </p:sp>
        <p:sp>
          <p:nvSpPr>
            <p:cNvPr id="9" name="TextBox 9">
              <a:extLst>
                <a:ext uri="{FF2B5EF4-FFF2-40B4-BE49-F238E27FC236}">
                  <a16:creationId xmlns:a16="http://schemas.microsoft.com/office/drawing/2014/main" id="{DF0CE36B-8070-6703-739E-8A422E4B4B72}"/>
                </a:ext>
              </a:extLst>
            </p:cNvPr>
            <p:cNvSpPr txBox="1"/>
            <p:nvPr/>
          </p:nvSpPr>
          <p:spPr>
            <a:xfrm>
              <a:off x="0" y="57150"/>
              <a:ext cx="4816593" cy="2281298"/>
            </a:xfrm>
            <a:prstGeom prst="rect">
              <a:avLst/>
            </a:prstGeom>
          </p:spPr>
          <p:txBody>
            <a:bodyPr lIns="50801" tIns="50801" rIns="50801" bIns="50801" rtlCol="0" anchor="ctr"/>
            <a:lstStyle/>
            <a:p>
              <a:pPr algn="ctr">
                <a:lnSpc>
                  <a:spcPts val="2444"/>
                </a:lnSpc>
              </a:pPr>
              <a:endParaRPr/>
            </a:p>
            <a:p>
              <a:pPr algn="ctr">
                <a:lnSpc>
                  <a:spcPts val="2444"/>
                </a:lnSpc>
              </a:pPr>
              <a:endParaRPr/>
            </a:p>
          </p:txBody>
        </p:sp>
      </p:grpSp>
      <p:sp>
        <p:nvSpPr>
          <p:cNvPr id="10" name="Freeform 10">
            <a:extLst>
              <a:ext uri="{FF2B5EF4-FFF2-40B4-BE49-F238E27FC236}">
                <a16:creationId xmlns:a16="http://schemas.microsoft.com/office/drawing/2014/main" id="{4C7AFC13-B3BD-869A-F79F-41FAB105EA11}"/>
              </a:ext>
            </a:extLst>
          </p:cNvPr>
          <p:cNvSpPr/>
          <p:nvPr/>
        </p:nvSpPr>
        <p:spPr>
          <a:xfrm>
            <a:off x="15126888" y="9410701"/>
            <a:ext cx="2284812" cy="368348"/>
          </a:xfrm>
          <a:custGeom>
            <a:avLst/>
            <a:gdLst/>
            <a:ahLst/>
            <a:cxnLst/>
            <a:rect l="l" t="t" r="r" b="b"/>
            <a:pathLst>
              <a:path w="2284812" h="368348">
                <a:moveTo>
                  <a:pt x="0" y="0"/>
                </a:moveTo>
                <a:lnTo>
                  <a:pt x="2284812" y="0"/>
                </a:lnTo>
                <a:lnTo>
                  <a:pt x="2284812" y="368348"/>
                </a:lnTo>
                <a:lnTo>
                  <a:pt x="0" y="368348"/>
                </a:lnTo>
                <a:lnTo>
                  <a:pt x="0" y="0"/>
                </a:lnTo>
                <a:close/>
              </a:path>
            </a:pathLst>
          </a:custGeom>
          <a:blipFill>
            <a:blip r:embed="rId4"/>
            <a:stretch>
              <a:fillRect/>
            </a:stretch>
          </a:blipFill>
        </p:spPr>
        <p:txBody>
          <a:bodyPr/>
          <a:lstStyle/>
          <a:p>
            <a:endParaRPr lang="en-PH"/>
          </a:p>
        </p:txBody>
      </p:sp>
      <p:sp>
        <p:nvSpPr>
          <p:cNvPr id="13" name="TextBox 13">
            <a:extLst>
              <a:ext uri="{FF2B5EF4-FFF2-40B4-BE49-F238E27FC236}">
                <a16:creationId xmlns:a16="http://schemas.microsoft.com/office/drawing/2014/main" id="{E5104619-A663-9967-B60F-7D05C826DD6D}"/>
              </a:ext>
            </a:extLst>
          </p:cNvPr>
          <p:cNvSpPr txBox="1"/>
          <p:nvPr/>
        </p:nvSpPr>
        <p:spPr>
          <a:xfrm>
            <a:off x="1089093" y="9353551"/>
            <a:ext cx="434907" cy="408510"/>
          </a:xfrm>
          <a:prstGeom prst="rect">
            <a:avLst/>
          </a:prstGeom>
        </p:spPr>
        <p:txBody>
          <a:bodyPr wrap="square" lIns="0" tIns="0" rIns="0" bIns="0" rtlCol="0" anchor="t">
            <a:spAutoFit/>
          </a:bodyPr>
          <a:lstStyle/>
          <a:p>
            <a:pPr algn="ctr">
              <a:lnSpc>
                <a:spcPts val="3614"/>
              </a:lnSpc>
            </a:pPr>
            <a:r>
              <a:rPr lang="en-US" sz="2582" dirty="0">
                <a:solidFill>
                  <a:srgbClr val="FFFFFF"/>
                </a:solidFill>
                <a:latin typeface="Henry Sans 1"/>
                <a:sym typeface="Henry Sans 1"/>
              </a:rPr>
              <a:t>34</a:t>
            </a:r>
          </a:p>
        </p:txBody>
      </p:sp>
      <p:sp>
        <p:nvSpPr>
          <p:cNvPr id="11" name="TextBox 12">
            <a:extLst>
              <a:ext uri="{FF2B5EF4-FFF2-40B4-BE49-F238E27FC236}">
                <a16:creationId xmlns:a16="http://schemas.microsoft.com/office/drawing/2014/main" id="{DA3C4111-B3B6-CB47-46C2-55EF9EAAF8BE}"/>
              </a:ext>
            </a:extLst>
          </p:cNvPr>
          <p:cNvSpPr txBox="1"/>
          <p:nvPr/>
        </p:nvSpPr>
        <p:spPr>
          <a:xfrm>
            <a:off x="914400" y="638569"/>
            <a:ext cx="11430000" cy="718145"/>
          </a:xfrm>
          <a:prstGeom prst="rect">
            <a:avLst/>
          </a:prstGeom>
        </p:spPr>
        <p:txBody>
          <a:bodyPr wrap="square" lIns="0" tIns="0" rIns="0" bIns="0" rtlCol="0" anchor="t">
            <a:spAutoFit/>
          </a:bodyPr>
          <a:lstStyle/>
          <a:p>
            <a:pPr>
              <a:lnSpc>
                <a:spcPts val="5640"/>
              </a:lnSpc>
            </a:pPr>
            <a:r>
              <a:rPr lang="en-US" sz="6000" b="1">
                <a:solidFill>
                  <a:srgbClr val="000F73"/>
                </a:solidFill>
                <a:latin typeface="Henry Sans Bold" panose="02010803040501010106" pitchFamily="2" charset="0"/>
                <a:ea typeface="Henry Sans 1 Bold"/>
                <a:cs typeface="Henry Sans 1 Bold"/>
                <a:sym typeface="Henry Sans 1 Bold"/>
              </a:rPr>
              <a:t>GOVERNANCE</a:t>
            </a:r>
          </a:p>
        </p:txBody>
      </p:sp>
      <p:grpSp>
        <p:nvGrpSpPr>
          <p:cNvPr id="12" name="Group 11">
            <a:extLst>
              <a:ext uri="{FF2B5EF4-FFF2-40B4-BE49-F238E27FC236}">
                <a16:creationId xmlns:a16="http://schemas.microsoft.com/office/drawing/2014/main" id="{441D3C23-3F69-6893-2469-15E2529C0C14}"/>
              </a:ext>
            </a:extLst>
          </p:cNvPr>
          <p:cNvGrpSpPr/>
          <p:nvPr/>
        </p:nvGrpSpPr>
        <p:grpSpPr>
          <a:xfrm>
            <a:off x="13483400" y="620693"/>
            <a:ext cx="3350322" cy="726402"/>
            <a:chOff x="8238445" y="705058"/>
            <a:chExt cx="3350322" cy="726402"/>
          </a:xfrm>
        </p:grpSpPr>
        <p:sp>
          <p:nvSpPr>
            <p:cNvPr id="14" name="Freeform 5">
              <a:extLst>
                <a:ext uri="{FF2B5EF4-FFF2-40B4-BE49-F238E27FC236}">
                  <a16:creationId xmlns:a16="http://schemas.microsoft.com/office/drawing/2014/main" id="{B176FDC9-EA9E-5BE0-ED84-01DBF6A342C4}"/>
                </a:ext>
              </a:extLst>
            </p:cNvPr>
            <p:cNvSpPr/>
            <p:nvPr/>
          </p:nvSpPr>
          <p:spPr>
            <a:xfrm>
              <a:off x="8238445" y="717758"/>
              <a:ext cx="681976" cy="713702"/>
            </a:xfrm>
            <a:custGeom>
              <a:avLst/>
              <a:gdLst/>
              <a:ahLst/>
              <a:cxnLst/>
              <a:rect l="l" t="t" r="r" b="b"/>
              <a:pathLst>
                <a:path w="1363952" h="1427404">
                  <a:moveTo>
                    <a:pt x="0" y="0"/>
                  </a:moveTo>
                  <a:lnTo>
                    <a:pt x="1363952" y="0"/>
                  </a:lnTo>
                  <a:lnTo>
                    <a:pt x="1363952" y="1427404"/>
                  </a:lnTo>
                  <a:lnTo>
                    <a:pt x="0" y="1427404"/>
                  </a:lnTo>
                  <a:lnTo>
                    <a:pt x="0" y="0"/>
                  </a:lnTo>
                  <a:close/>
                </a:path>
              </a:pathLst>
            </a:custGeom>
            <a:blipFill>
              <a:blip r:embed="rId6"/>
              <a:stretch>
                <a:fillRect l="-1272" r="-524090" b="-210732"/>
              </a:stretch>
            </a:blipFill>
          </p:spPr>
          <p:txBody>
            <a:bodyPr/>
            <a:lstStyle/>
            <a:p>
              <a:pPr defTabSz="609660"/>
              <a:endParaRPr lang="en-PH" sz="1200">
                <a:solidFill>
                  <a:prstClr val="black"/>
                </a:solidFill>
                <a:latin typeface="Calibri"/>
              </a:endParaRPr>
            </a:p>
          </p:txBody>
        </p:sp>
        <p:sp>
          <p:nvSpPr>
            <p:cNvPr id="15" name="Freeform 6">
              <a:extLst>
                <a:ext uri="{FF2B5EF4-FFF2-40B4-BE49-F238E27FC236}">
                  <a16:creationId xmlns:a16="http://schemas.microsoft.com/office/drawing/2014/main" id="{511E6F7D-B740-9B75-7968-20B751C97C16}"/>
                </a:ext>
              </a:extLst>
            </p:cNvPr>
            <p:cNvSpPr/>
            <p:nvPr/>
          </p:nvSpPr>
          <p:spPr>
            <a:xfrm>
              <a:off x="10906791" y="727158"/>
              <a:ext cx="681976" cy="682202"/>
            </a:xfrm>
            <a:custGeom>
              <a:avLst/>
              <a:gdLst/>
              <a:ahLst/>
              <a:cxnLst/>
              <a:rect l="l" t="t" r="r" b="b"/>
              <a:pathLst>
                <a:path w="1363952" h="1364404">
                  <a:moveTo>
                    <a:pt x="0" y="0"/>
                  </a:moveTo>
                  <a:lnTo>
                    <a:pt x="1363951" y="0"/>
                  </a:lnTo>
                  <a:lnTo>
                    <a:pt x="1363951" y="1364404"/>
                  </a:lnTo>
                  <a:lnTo>
                    <a:pt x="0" y="1364404"/>
                  </a:lnTo>
                  <a:lnTo>
                    <a:pt x="0" y="0"/>
                  </a:lnTo>
                  <a:close/>
                </a:path>
              </a:pathLst>
            </a:custGeom>
            <a:blipFill>
              <a:blip r:embed="rId6"/>
              <a:stretch>
                <a:fillRect l="-418509" t="-225080" r="-106853"/>
              </a:stretch>
            </a:blipFill>
          </p:spPr>
          <p:txBody>
            <a:bodyPr/>
            <a:lstStyle/>
            <a:p>
              <a:pPr defTabSz="609660"/>
              <a:endParaRPr lang="en-PH" sz="1200">
                <a:solidFill>
                  <a:prstClr val="black"/>
                </a:solidFill>
                <a:latin typeface="Calibri"/>
              </a:endParaRPr>
            </a:p>
          </p:txBody>
        </p:sp>
        <p:sp>
          <p:nvSpPr>
            <p:cNvPr id="16" name="Freeform 7">
              <a:extLst>
                <a:ext uri="{FF2B5EF4-FFF2-40B4-BE49-F238E27FC236}">
                  <a16:creationId xmlns:a16="http://schemas.microsoft.com/office/drawing/2014/main" id="{23C5599F-A0BC-0F67-389E-2FAA15AC847D}"/>
                </a:ext>
              </a:extLst>
            </p:cNvPr>
            <p:cNvSpPr/>
            <p:nvPr/>
          </p:nvSpPr>
          <p:spPr>
            <a:xfrm>
              <a:off x="8920421" y="705058"/>
              <a:ext cx="664626" cy="682202"/>
            </a:xfrm>
            <a:custGeom>
              <a:avLst/>
              <a:gdLst/>
              <a:ahLst/>
              <a:cxnLst/>
              <a:rect l="l" t="t" r="r" b="b"/>
              <a:pathLst>
                <a:path w="1329251" h="1364404">
                  <a:moveTo>
                    <a:pt x="0" y="0"/>
                  </a:moveTo>
                  <a:lnTo>
                    <a:pt x="1329251" y="0"/>
                  </a:lnTo>
                  <a:lnTo>
                    <a:pt x="1329251" y="1364404"/>
                  </a:lnTo>
                  <a:lnTo>
                    <a:pt x="0" y="1364404"/>
                  </a:lnTo>
                  <a:lnTo>
                    <a:pt x="0" y="0"/>
                  </a:lnTo>
                  <a:close/>
                </a:path>
              </a:pathLst>
            </a:custGeom>
            <a:blipFill>
              <a:blip r:embed="rId6"/>
              <a:stretch>
                <a:fillRect l="-109642" t="-110632" r="-432044" b="-114447"/>
              </a:stretch>
            </a:blipFill>
          </p:spPr>
          <p:txBody>
            <a:bodyPr/>
            <a:lstStyle/>
            <a:p>
              <a:pPr defTabSz="609660"/>
              <a:endParaRPr lang="en-PH" sz="1200">
                <a:solidFill>
                  <a:prstClr val="black"/>
                </a:solidFill>
                <a:latin typeface="Calibri"/>
              </a:endParaRPr>
            </a:p>
          </p:txBody>
        </p:sp>
        <p:sp>
          <p:nvSpPr>
            <p:cNvPr id="17" name="Freeform 8">
              <a:extLst>
                <a:ext uri="{FF2B5EF4-FFF2-40B4-BE49-F238E27FC236}">
                  <a16:creationId xmlns:a16="http://schemas.microsoft.com/office/drawing/2014/main" id="{028CAEA8-BB88-86C2-E41B-73F7890C4406}"/>
                </a:ext>
              </a:extLst>
            </p:cNvPr>
            <p:cNvSpPr/>
            <p:nvPr/>
          </p:nvSpPr>
          <p:spPr>
            <a:xfrm>
              <a:off x="9589814" y="717758"/>
              <a:ext cx="681976" cy="682202"/>
            </a:xfrm>
            <a:custGeom>
              <a:avLst/>
              <a:gdLst/>
              <a:ahLst/>
              <a:cxnLst/>
              <a:rect l="l" t="t" r="r" b="b"/>
              <a:pathLst>
                <a:path w="1363952" h="1364404">
                  <a:moveTo>
                    <a:pt x="0" y="0"/>
                  </a:moveTo>
                  <a:lnTo>
                    <a:pt x="1363952" y="0"/>
                  </a:lnTo>
                  <a:lnTo>
                    <a:pt x="1363952" y="1364404"/>
                  </a:lnTo>
                  <a:lnTo>
                    <a:pt x="0" y="1364404"/>
                  </a:lnTo>
                  <a:lnTo>
                    <a:pt x="0" y="0"/>
                  </a:lnTo>
                  <a:close/>
                </a:path>
              </a:pathLst>
            </a:custGeom>
            <a:blipFill>
              <a:blip r:embed="rId6"/>
              <a:stretch>
                <a:fillRect l="-209890" t="-111904" r="-315471" b="-113176"/>
              </a:stretch>
            </a:blipFill>
          </p:spPr>
          <p:txBody>
            <a:bodyPr/>
            <a:lstStyle/>
            <a:p>
              <a:pPr defTabSz="609660"/>
              <a:endParaRPr lang="en-PH" sz="1200">
                <a:solidFill>
                  <a:prstClr val="black"/>
                </a:solidFill>
                <a:latin typeface="Calibri"/>
              </a:endParaRPr>
            </a:p>
          </p:txBody>
        </p:sp>
        <p:pic>
          <p:nvPicPr>
            <p:cNvPr id="18" name="Picture 17">
              <a:extLst>
                <a:ext uri="{FF2B5EF4-FFF2-40B4-BE49-F238E27FC236}">
                  <a16:creationId xmlns:a16="http://schemas.microsoft.com/office/drawing/2014/main" id="{8D55AE0F-8A09-71CC-24C6-6F08BF8C5C83}"/>
                </a:ext>
              </a:extLst>
            </p:cNvPr>
            <p:cNvPicPr>
              <a:picLocks noChangeAspect="1"/>
            </p:cNvPicPr>
            <p:nvPr/>
          </p:nvPicPr>
          <p:blipFill>
            <a:blip r:embed="rId7"/>
            <a:stretch>
              <a:fillRect/>
            </a:stretch>
          </p:blipFill>
          <p:spPr>
            <a:xfrm>
              <a:off x="10236982" y="735558"/>
              <a:ext cx="649287" cy="619278"/>
            </a:xfrm>
            <a:prstGeom prst="rect">
              <a:avLst/>
            </a:prstGeom>
          </p:spPr>
        </p:pic>
      </p:grpSp>
      <p:grpSp>
        <p:nvGrpSpPr>
          <p:cNvPr id="19" name="Group 7">
            <a:extLst>
              <a:ext uri="{FF2B5EF4-FFF2-40B4-BE49-F238E27FC236}">
                <a16:creationId xmlns:a16="http://schemas.microsoft.com/office/drawing/2014/main" id="{CB351D4B-4C35-4C61-4D77-D108B877D360}"/>
              </a:ext>
            </a:extLst>
          </p:cNvPr>
          <p:cNvGrpSpPr/>
          <p:nvPr/>
        </p:nvGrpSpPr>
        <p:grpSpPr>
          <a:xfrm>
            <a:off x="923927" y="8073794"/>
            <a:ext cx="2108960" cy="332156"/>
            <a:chOff x="0" y="0"/>
            <a:chExt cx="2811945" cy="442874"/>
          </a:xfrm>
        </p:grpSpPr>
        <p:sp>
          <p:nvSpPr>
            <p:cNvPr id="20" name="Freeform 8">
              <a:extLst>
                <a:ext uri="{FF2B5EF4-FFF2-40B4-BE49-F238E27FC236}">
                  <a16:creationId xmlns:a16="http://schemas.microsoft.com/office/drawing/2014/main" id="{F4460802-B33C-007F-2DD1-107D324D2BEB}"/>
                </a:ext>
              </a:extLst>
            </p:cNvPr>
            <p:cNvSpPr/>
            <p:nvPr/>
          </p:nvSpPr>
          <p:spPr>
            <a:xfrm>
              <a:off x="0" y="0"/>
              <a:ext cx="2811907" cy="442849"/>
            </a:xfrm>
            <a:custGeom>
              <a:avLst/>
              <a:gdLst/>
              <a:ahLst/>
              <a:cxnLst/>
              <a:rect l="l" t="t" r="r" b="b"/>
              <a:pathLst>
                <a:path w="2811907" h="442849">
                  <a:moveTo>
                    <a:pt x="0" y="0"/>
                  </a:moveTo>
                  <a:lnTo>
                    <a:pt x="2811907" y="0"/>
                  </a:lnTo>
                  <a:lnTo>
                    <a:pt x="2811907" y="442849"/>
                  </a:lnTo>
                  <a:lnTo>
                    <a:pt x="0" y="442849"/>
                  </a:lnTo>
                  <a:lnTo>
                    <a:pt x="0" y="0"/>
                  </a:lnTo>
                  <a:close/>
                </a:path>
              </a:pathLst>
            </a:custGeom>
            <a:blipFill>
              <a:blip r:embed="rId8"/>
              <a:stretch>
                <a:fillRect r="-1" b="-5"/>
              </a:stretch>
            </a:blipFill>
          </p:spPr>
          <p:txBody>
            <a:bodyPr/>
            <a:lstStyle/>
            <a:p>
              <a:pPr defTabSz="914445"/>
              <a:endParaRPr lang="en-US">
                <a:solidFill>
                  <a:prstClr val="black"/>
                </a:solidFill>
                <a:latin typeface="Calibri"/>
              </a:endParaRPr>
            </a:p>
          </p:txBody>
        </p:sp>
      </p:grpSp>
      <p:sp>
        <p:nvSpPr>
          <p:cNvPr id="21" name="Rectangle 20">
            <a:extLst>
              <a:ext uri="{FF2B5EF4-FFF2-40B4-BE49-F238E27FC236}">
                <a16:creationId xmlns:a16="http://schemas.microsoft.com/office/drawing/2014/main" id="{98A78F2B-5A34-C052-C254-8D55885EC349}"/>
              </a:ext>
            </a:extLst>
          </p:cNvPr>
          <p:cNvSpPr/>
          <p:nvPr/>
        </p:nvSpPr>
        <p:spPr>
          <a:xfrm>
            <a:off x="1001663" y="1676637"/>
            <a:ext cx="7830075" cy="2471718"/>
          </a:xfrm>
          <a:prstGeom prst="rect">
            <a:avLst/>
          </a:prstGeom>
          <a:solidFill>
            <a:srgbClr val="00558A"/>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22" name="Rectangle 21">
            <a:extLst>
              <a:ext uri="{FF2B5EF4-FFF2-40B4-BE49-F238E27FC236}">
                <a16:creationId xmlns:a16="http://schemas.microsoft.com/office/drawing/2014/main" id="{6D7E6496-CA04-0057-5242-915AEDB36036}"/>
              </a:ext>
            </a:extLst>
          </p:cNvPr>
          <p:cNvSpPr/>
          <p:nvPr/>
        </p:nvSpPr>
        <p:spPr>
          <a:xfrm>
            <a:off x="9006925" y="4215932"/>
            <a:ext cx="7826798" cy="2424770"/>
          </a:xfrm>
          <a:prstGeom prst="rect">
            <a:avLst/>
          </a:prstGeom>
          <a:solidFill>
            <a:srgbClr val="FD6925"/>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23" name="Rectangle 22">
            <a:extLst>
              <a:ext uri="{FF2B5EF4-FFF2-40B4-BE49-F238E27FC236}">
                <a16:creationId xmlns:a16="http://schemas.microsoft.com/office/drawing/2014/main" id="{1026E59A-4FF7-07C9-E52C-09B5E49BA6D6}"/>
              </a:ext>
            </a:extLst>
          </p:cNvPr>
          <p:cNvSpPr/>
          <p:nvPr/>
        </p:nvSpPr>
        <p:spPr>
          <a:xfrm flipH="1" flipV="1">
            <a:off x="9009284" y="1653795"/>
            <a:ext cx="7826798" cy="2481891"/>
          </a:xfrm>
          <a:prstGeom prst="rect">
            <a:avLst/>
          </a:prstGeom>
          <a:solidFill>
            <a:srgbClr val="A21942"/>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24" name="TextBox 23">
            <a:extLst>
              <a:ext uri="{FF2B5EF4-FFF2-40B4-BE49-F238E27FC236}">
                <a16:creationId xmlns:a16="http://schemas.microsoft.com/office/drawing/2014/main" id="{62798B39-2E46-5E91-2C2A-24EE745577FE}"/>
              </a:ext>
            </a:extLst>
          </p:cNvPr>
          <p:cNvSpPr txBox="1"/>
          <p:nvPr/>
        </p:nvSpPr>
        <p:spPr>
          <a:xfrm>
            <a:off x="1041513" y="2206370"/>
            <a:ext cx="5112693" cy="1685044"/>
          </a:xfrm>
          <a:prstGeom prst="rect">
            <a:avLst/>
          </a:prstGeom>
          <a:noFill/>
        </p:spPr>
        <p:txBody>
          <a:bodyPr wrap="square" lIns="182849" tIns="91424" rIns="182849" bIns="91424" rtlCol="0">
            <a:spAutoFit/>
          </a:bodyPr>
          <a:lstStyle/>
          <a:p>
            <a:pPr defTabSz="1828572">
              <a:defRPr/>
            </a:pPr>
            <a:r>
              <a:rPr lang="en-US" sz="1950" kern="0" dirty="0">
                <a:solidFill>
                  <a:schemeClr val="bg1"/>
                </a:solidFill>
                <a:latin typeface="Henry Sans"/>
                <a:cs typeface="Arial"/>
              </a:rPr>
              <a:t>SM Supermalls was named Organization of the Year, earning multiple distinctions across categories such as innovation in community events, purpose-driven marketing, diversity &amp; inclusion, and corporate communications.</a:t>
            </a:r>
          </a:p>
        </p:txBody>
      </p:sp>
      <p:sp>
        <p:nvSpPr>
          <p:cNvPr id="25" name="TextBox 24">
            <a:extLst>
              <a:ext uri="{FF2B5EF4-FFF2-40B4-BE49-F238E27FC236}">
                <a16:creationId xmlns:a16="http://schemas.microsoft.com/office/drawing/2014/main" id="{C73E58AF-F6DC-1A54-F7A8-DFAE79C87760}"/>
              </a:ext>
            </a:extLst>
          </p:cNvPr>
          <p:cNvSpPr txBox="1"/>
          <p:nvPr/>
        </p:nvSpPr>
        <p:spPr>
          <a:xfrm>
            <a:off x="9049973" y="2176899"/>
            <a:ext cx="5146979" cy="1685044"/>
          </a:xfrm>
          <a:prstGeom prst="rect">
            <a:avLst/>
          </a:prstGeom>
          <a:noFill/>
        </p:spPr>
        <p:txBody>
          <a:bodyPr wrap="square" lIns="182849" tIns="91424" rIns="182849" bIns="91424" rtlCol="0">
            <a:spAutoFit/>
          </a:bodyPr>
          <a:lstStyle/>
          <a:p>
            <a:pPr defTabSz="1828572">
              <a:defRPr/>
            </a:pPr>
            <a:r>
              <a:rPr lang="en-US" sz="1950" kern="0" dirty="0">
                <a:solidFill>
                  <a:schemeClr val="bg1"/>
                </a:solidFill>
                <a:latin typeface="Henry Sans"/>
                <a:cs typeface="Arial"/>
              </a:rPr>
              <a:t>Over 60,000 sqm of leasable space will be added in Cebu by Q4 2026, capitalizing on strong regional demand from corporate and BPO tenants and reinforcing Cebu’s position as a key growth hub outside Metro Manila.</a:t>
            </a:r>
          </a:p>
        </p:txBody>
      </p:sp>
      <p:sp>
        <p:nvSpPr>
          <p:cNvPr id="26" name="TextBox 25">
            <a:extLst>
              <a:ext uri="{FF2B5EF4-FFF2-40B4-BE49-F238E27FC236}">
                <a16:creationId xmlns:a16="http://schemas.microsoft.com/office/drawing/2014/main" id="{7F58E5DE-03AE-AB6E-C96D-3B37F4723DDE}"/>
              </a:ext>
            </a:extLst>
          </p:cNvPr>
          <p:cNvSpPr txBox="1"/>
          <p:nvPr/>
        </p:nvSpPr>
        <p:spPr>
          <a:xfrm>
            <a:off x="1054220" y="1772681"/>
            <a:ext cx="7817262" cy="519341"/>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2026 Asia Pacific Stevie Awards</a:t>
            </a:r>
          </a:p>
        </p:txBody>
      </p:sp>
      <p:sp>
        <p:nvSpPr>
          <p:cNvPr id="27" name="TextBox 26">
            <a:extLst>
              <a:ext uri="{FF2B5EF4-FFF2-40B4-BE49-F238E27FC236}">
                <a16:creationId xmlns:a16="http://schemas.microsoft.com/office/drawing/2014/main" id="{F65BE9E6-A5FB-9678-B662-E0D8D57D2957}"/>
              </a:ext>
            </a:extLst>
          </p:cNvPr>
          <p:cNvSpPr txBox="1"/>
          <p:nvPr/>
        </p:nvSpPr>
        <p:spPr>
          <a:xfrm>
            <a:off x="9006925" y="1775180"/>
            <a:ext cx="7826798" cy="519341"/>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SM Offices Adds 60,000 sqm in Cebu</a:t>
            </a:r>
          </a:p>
        </p:txBody>
      </p:sp>
      <p:sp>
        <p:nvSpPr>
          <p:cNvPr id="31" name="TextBox 30">
            <a:extLst>
              <a:ext uri="{FF2B5EF4-FFF2-40B4-BE49-F238E27FC236}">
                <a16:creationId xmlns:a16="http://schemas.microsoft.com/office/drawing/2014/main" id="{1B67EE8A-258B-57AE-6610-0DA71B2E68BE}"/>
              </a:ext>
            </a:extLst>
          </p:cNvPr>
          <p:cNvSpPr txBox="1"/>
          <p:nvPr/>
        </p:nvSpPr>
        <p:spPr>
          <a:xfrm>
            <a:off x="9019853" y="4793771"/>
            <a:ext cx="5445446" cy="1685044"/>
          </a:xfrm>
          <a:prstGeom prst="rect">
            <a:avLst/>
          </a:prstGeom>
          <a:noFill/>
        </p:spPr>
        <p:txBody>
          <a:bodyPr wrap="square" lIns="182849" tIns="91424" rIns="182849" bIns="91424" rtlCol="0">
            <a:spAutoFit/>
          </a:bodyPr>
          <a:lstStyle/>
          <a:p>
            <a:pPr defTabSz="1828572">
              <a:defRPr/>
            </a:pPr>
            <a:r>
              <a:rPr lang="en-US" sz="1950" kern="0" dirty="0">
                <a:solidFill>
                  <a:schemeClr val="bg1"/>
                </a:solidFill>
                <a:latin typeface="Henry Sans"/>
                <a:cs typeface="Arial"/>
              </a:rPr>
              <a:t>SM Offices accelerates its sustainability push through green-certified buildings, increased renewable energy use, and energy-efficient systems—supporting corporate tenants in achieving their climate and ESG goals.</a:t>
            </a:r>
          </a:p>
        </p:txBody>
      </p:sp>
      <p:sp>
        <p:nvSpPr>
          <p:cNvPr id="32" name="TextBox 31">
            <a:extLst>
              <a:ext uri="{FF2B5EF4-FFF2-40B4-BE49-F238E27FC236}">
                <a16:creationId xmlns:a16="http://schemas.microsoft.com/office/drawing/2014/main" id="{4FB73435-5F2F-305D-2797-65D1C65CDED3}"/>
              </a:ext>
            </a:extLst>
          </p:cNvPr>
          <p:cNvSpPr txBox="1"/>
          <p:nvPr/>
        </p:nvSpPr>
        <p:spPr>
          <a:xfrm>
            <a:off x="9019859" y="4308691"/>
            <a:ext cx="7817262" cy="519341"/>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SM Offices Accelerates Green Push</a:t>
            </a:r>
          </a:p>
        </p:txBody>
      </p:sp>
      <p:sp>
        <p:nvSpPr>
          <p:cNvPr id="33" name="Rectangle 32">
            <a:extLst>
              <a:ext uri="{FF2B5EF4-FFF2-40B4-BE49-F238E27FC236}">
                <a16:creationId xmlns:a16="http://schemas.microsoft.com/office/drawing/2014/main" id="{CFAA612C-0D5A-49F3-BB36-5DC7DBE3A067}"/>
              </a:ext>
            </a:extLst>
          </p:cNvPr>
          <p:cNvSpPr/>
          <p:nvPr/>
        </p:nvSpPr>
        <p:spPr>
          <a:xfrm>
            <a:off x="1027452" y="6698216"/>
            <a:ext cx="7830075" cy="2320092"/>
          </a:xfrm>
          <a:prstGeom prst="rect">
            <a:avLst/>
          </a:prstGeom>
          <a:solidFill>
            <a:srgbClr val="002060"/>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34" name="Rectangle 33">
            <a:extLst>
              <a:ext uri="{FF2B5EF4-FFF2-40B4-BE49-F238E27FC236}">
                <a16:creationId xmlns:a16="http://schemas.microsoft.com/office/drawing/2014/main" id="{4C7A2DB7-6693-7856-9D09-BC6221AB1271}"/>
              </a:ext>
            </a:extLst>
          </p:cNvPr>
          <p:cNvSpPr/>
          <p:nvPr/>
        </p:nvSpPr>
        <p:spPr>
          <a:xfrm flipH="1" flipV="1">
            <a:off x="9008036" y="6698216"/>
            <a:ext cx="7826798" cy="2320092"/>
          </a:xfrm>
          <a:prstGeom prst="rect">
            <a:avLst/>
          </a:prstGeom>
          <a:solidFill>
            <a:srgbClr val="19486A"/>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35" name="TextBox 34">
            <a:extLst>
              <a:ext uri="{FF2B5EF4-FFF2-40B4-BE49-F238E27FC236}">
                <a16:creationId xmlns:a16="http://schemas.microsoft.com/office/drawing/2014/main" id="{4047AEF7-7403-68BD-CEF3-F248905A3686}"/>
              </a:ext>
            </a:extLst>
          </p:cNvPr>
          <p:cNvSpPr txBox="1"/>
          <p:nvPr/>
        </p:nvSpPr>
        <p:spPr>
          <a:xfrm>
            <a:off x="1054220" y="7140450"/>
            <a:ext cx="5346581" cy="1685044"/>
          </a:xfrm>
          <a:prstGeom prst="rect">
            <a:avLst/>
          </a:prstGeom>
          <a:noFill/>
        </p:spPr>
        <p:txBody>
          <a:bodyPr wrap="square" lIns="182849" tIns="91424" rIns="182849" bIns="91424" rtlCol="0">
            <a:spAutoFit/>
          </a:bodyPr>
          <a:lstStyle/>
          <a:p>
            <a:pPr defTabSz="1828572">
              <a:defRPr/>
            </a:pPr>
            <a:r>
              <a:rPr lang="en-US" sz="1950" kern="0" dirty="0">
                <a:solidFill>
                  <a:schemeClr val="bg1"/>
                </a:solidFill>
                <a:latin typeface="Henry Sans"/>
                <a:cs typeface="Arial"/>
              </a:rPr>
              <a:t>Four SM Group companies—SM Investments, SM Prime, SM Retail, and BDO—earned eight awards, including ESG, management, and industry leadership recognitions, based on investor and analyst assessments.</a:t>
            </a:r>
          </a:p>
        </p:txBody>
      </p:sp>
      <p:sp>
        <p:nvSpPr>
          <p:cNvPr id="36" name="TextBox 35">
            <a:extLst>
              <a:ext uri="{FF2B5EF4-FFF2-40B4-BE49-F238E27FC236}">
                <a16:creationId xmlns:a16="http://schemas.microsoft.com/office/drawing/2014/main" id="{CC67C861-FCDD-941E-0246-03F44A1A3C78}"/>
              </a:ext>
            </a:extLst>
          </p:cNvPr>
          <p:cNvSpPr txBox="1"/>
          <p:nvPr/>
        </p:nvSpPr>
        <p:spPr>
          <a:xfrm>
            <a:off x="9021025" y="7096167"/>
            <a:ext cx="5229563" cy="1685044"/>
          </a:xfrm>
          <a:prstGeom prst="rect">
            <a:avLst/>
          </a:prstGeom>
          <a:noFill/>
        </p:spPr>
        <p:txBody>
          <a:bodyPr wrap="square" lIns="182849" tIns="91424" rIns="182849" bIns="91424" rtlCol="0">
            <a:spAutoFit/>
          </a:bodyPr>
          <a:lstStyle/>
          <a:p>
            <a:pPr defTabSz="1828572">
              <a:defRPr/>
            </a:pPr>
            <a:r>
              <a:rPr lang="en-US" sz="1950" kern="0" dirty="0">
                <a:solidFill>
                  <a:schemeClr val="bg1"/>
                </a:solidFill>
                <a:latin typeface="Henry Sans"/>
                <a:cs typeface="Arial"/>
              </a:rPr>
              <a:t>SM Offices and National University convened 3,600 students at SMX Convention Center, connecting academic talent with industry opportunities through career talks, employer engagement, and direct recruitment.</a:t>
            </a:r>
          </a:p>
        </p:txBody>
      </p:sp>
      <p:sp>
        <p:nvSpPr>
          <p:cNvPr id="37" name="TextBox 36">
            <a:extLst>
              <a:ext uri="{FF2B5EF4-FFF2-40B4-BE49-F238E27FC236}">
                <a16:creationId xmlns:a16="http://schemas.microsoft.com/office/drawing/2014/main" id="{CF9024BD-0BAF-10D3-59EB-50689717F040}"/>
              </a:ext>
            </a:extLst>
          </p:cNvPr>
          <p:cNvSpPr txBox="1"/>
          <p:nvPr/>
        </p:nvSpPr>
        <p:spPr>
          <a:xfrm>
            <a:off x="1028697" y="6691688"/>
            <a:ext cx="7817262" cy="519341"/>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2026 </a:t>
            </a:r>
            <a:r>
              <a:rPr lang="en-US" sz="2175" kern="0" dirty="0" err="1">
                <a:solidFill>
                  <a:prstClr val="white"/>
                </a:solidFill>
                <a:latin typeface="Henry Sans Bold" panose="02010803040501010106" pitchFamily="2" charset="0"/>
                <a:cs typeface="Arial" pitchFamily="34" charset="0"/>
              </a:rPr>
              <a:t>FinanceAsia</a:t>
            </a:r>
            <a:r>
              <a:rPr lang="en-US" sz="2175" kern="0" dirty="0">
                <a:solidFill>
                  <a:prstClr val="white"/>
                </a:solidFill>
                <a:latin typeface="Henry Sans Bold" panose="02010803040501010106" pitchFamily="2" charset="0"/>
                <a:cs typeface="Arial" pitchFamily="34" charset="0"/>
              </a:rPr>
              <a:t> Asia’s Best Companies</a:t>
            </a:r>
          </a:p>
        </p:txBody>
      </p:sp>
      <p:sp>
        <p:nvSpPr>
          <p:cNvPr id="38" name="TextBox 37">
            <a:extLst>
              <a:ext uri="{FF2B5EF4-FFF2-40B4-BE49-F238E27FC236}">
                <a16:creationId xmlns:a16="http://schemas.microsoft.com/office/drawing/2014/main" id="{2A58DD2D-B002-671A-11FC-0FDA8DB0E7F4}"/>
              </a:ext>
            </a:extLst>
          </p:cNvPr>
          <p:cNvSpPr txBox="1"/>
          <p:nvPr/>
        </p:nvSpPr>
        <p:spPr>
          <a:xfrm>
            <a:off x="9008039" y="6691686"/>
            <a:ext cx="7826798" cy="519341"/>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Cre­at­ing Brighter Futures Today at SM Offices</a:t>
            </a:r>
          </a:p>
        </p:txBody>
      </p:sp>
      <p:pic>
        <p:nvPicPr>
          <p:cNvPr id="39" name="Picture 38">
            <a:extLst>
              <a:ext uri="{FF2B5EF4-FFF2-40B4-BE49-F238E27FC236}">
                <a16:creationId xmlns:a16="http://schemas.microsoft.com/office/drawing/2014/main" id="{CE81A3FD-2E4A-6A25-B3C3-1B56C5A21D16}"/>
              </a:ext>
            </a:extLst>
          </p:cNvPr>
          <p:cNvPicPr>
            <a:picLocks noChangeAspect="1"/>
          </p:cNvPicPr>
          <p:nvPr/>
        </p:nvPicPr>
        <p:blipFill>
          <a:blip r:embed="rId9"/>
          <a:stretch>
            <a:fillRect/>
          </a:stretch>
        </p:blipFill>
        <p:spPr>
          <a:xfrm>
            <a:off x="6181667" y="2525969"/>
            <a:ext cx="2477244" cy="1314008"/>
          </a:xfrm>
          <a:prstGeom prst="rect">
            <a:avLst/>
          </a:prstGeom>
        </p:spPr>
      </p:pic>
      <p:grpSp>
        <p:nvGrpSpPr>
          <p:cNvPr id="45" name="Group 44">
            <a:extLst>
              <a:ext uri="{FF2B5EF4-FFF2-40B4-BE49-F238E27FC236}">
                <a16:creationId xmlns:a16="http://schemas.microsoft.com/office/drawing/2014/main" id="{9F600F6A-7ACE-5BC9-1EF5-5EC9F0DA220F}"/>
              </a:ext>
            </a:extLst>
          </p:cNvPr>
          <p:cNvGrpSpPr/>
          <p:nvPr/>
        </p:nvGrpSpPr>
        <p:grpSpPr>
          <a:xfrm>
            <a:off x="1014982" y="4192784"/>
            <a:ext cx="7830077" cy="2471718"/>
            <a:chOff x="685798" y="2859197"/>
            <a:chExt cx="5220051" cy="1494545"/>
          </a:xfrm>
        </p:grpSpPr>
        <p:sp>
          <p:nvSpPr>
            <p:cNvPr id="28" name="Rectangle 27">
              <a:extLst>
                <a:ext uri="{FF2B5EF4-FFF2-40B4-BE49-F238E27FC236}">
                  <a16:creationId xmlns:a16="http://schemas.microsoft.com/office/drawing/2014/main" id="{A1C0F7BD-CCDC-E4D7-5305-C03D53F1E5FB}"/>
                </a:ext>
              </a:extLst>
            </p:cNvPr>
            <p:cNvSpPr/>
            <p:nvPr/>
          </p:nvSpPr>
          <p:spPr>
            <a:xfrm>
              <a:off x="685800" y="2859197"/>
              <a:ext cx="5220049" cy="1494545"/>
            </a:xfrm>
            <a:prstGeom prst="rect">
              <a:avLst/>
            </a:prstGeom>
            <a:solidFill>
              <a:srgbClr val="A21942"/>
            </a:solidFill>
            <a:ln w="25400" cap="flat" cmpd="sng" algn="ctr">
              <a:noFill/>
              <a:prstDash val="solid"/>
            </a:ln>
            <a:effectLst/>
          </p:spPr>
          <p:txBody>
            <a:bodyPr rtlCol="0" anchor="ctr"/>
            <a:lstStyle/>
            <a:p>
              <a:pPr algn="ctr" defTabSz="1828572">
                <a:defRPr/>
              </a:pPr>
              <a:endParaRPr lang="en-US" sz="3600" kern="0">
                <a:solidFill>
                  <a:prstClr val="white"/>
                </a:solidFill>
                <a:latin typeface="Calibri"/>
              </a:endParaRPr>
            </a:p>
          </p:txBody>
        </p:sp>
        <p:sp>
          <p:nvSpPr>
            <p:cNvPr id="29" name="TextBox 28">
              <a:extLst>
                <a:ext uri="{FF2B5EF4-FFF2-40B4-BE49-F238E27FC236}">
                  <a16:creationId xmlns:a16="http://schemas.microsoft.com/office/drawing/2014/main" id="{3D53951A-F6A9-0893-FECB-6915EBF3C90E}"/>
                </a:ext>
              </a:extLst>
            </p:cNvPr>
            <p:cNvSpPr txBox="1"/>
            <p:nvPr/>
          </p:nvSpPr>
          <p:spPr>
            <a:xfrm>
              <a:off x="702813" y="3112982"/>
              <a:ext cx="3405032" cy="1018876"/>
            </a:xfrm>
            <a:prstGeom prst="rect">
              <a:avLst/>
            </a:prstGeom>
            <a:noFill/>
          </p:spPr>
          <p:txBody>
            <a:bodyPr wrap="square" lIns="182849" tIns="91424" rIns="182849" bIns="91424" rtlCol="0">
              <a:spAutoFit/>
            </a:bodyPr>
            <a:lstStyle/>
            <a:p>
              <a:pPr defTabSz="1828572">
                <a:defRPr/>
              </a:pPr>
              <a:r>
                <a:rPr lang="en-US" sz="1950" kern="0" dirty="0">
                  <a:solidFill>
                    <a:schemeClr val="bg1"/>
                  </a:solidFill>
                  <a:latin typeface="Henry Sans"/>
                  <a:cs typeface="Arial"/>
                </a:rPr>
                <a:t>SMX Convention Center was named Best ASEAN Convention Centre, with additional ASEAN MICE Venue recognitions across its venues, reinforcing its leadership in regional events, exhibitions, and convention excellence.</a:t>
              </a:r>
            </a:p>
          </p:txBody>
        </p:sp>
        <p:sp>
          <p:nvSpPr>
            <p:cNvPr id="30" name="TextBox 29">
              <a:extLst>
                <a:ext uri="{FF2B5EF4-FFF2-40B4-BE49-F238E27FC236}">
                  <a16:creationId xmlns:a16="http://schemas.microsoft.com/office/drawing/2014/main" id="{EB7B5AEB-CEB8-3983-5D7F-8D0BCC79CC79}"/>
                </a:ext>
              </a:extLst>
            </p:cNvPr>
            <p:cNvSpPr txBox="1"/>
            <p:nvPr/>
          </p:nvSpPr>
          <p:spPr>
            <a:xfrm>
              <a:off x="685798" y="2880253"/>
              <a:ext cx="5211508" cy="314024"/>
            </a:xfrm>
            <a:prstGeom prst="rect">
              <a:avLst/>
            </a:prstGeom>
            <a:noFill/>
          </p:spPr>
          <p:txBody>
            <a:bodyPr wrap="square" lIns="182849" tIns="91424" rIns="182849" bIns="91424" rtlCol="0">
              <a:spAutoFit/>
            </a:bodyPr>
            <a:lstStyle/>
            <a:p>
              <a:pPr defTabSz="1828572">
                <a:defRPr/>
              </a:pPr>
              <a:r>
                <a:rPr lang="en-US" sz="2175" kern="0" dirty="0">
                  <a:solidFill>
                    <a:prstClr val="white"/>
                  </a:solidFill>
                  <a:latin typeface="Henry Sans Bold" panose="02010803040501010106" pitchFamily="2" charset="0"/>
                  <a:cs typeface="Arial" pitchFamily="34" charset="0"/>
                </a:rPr>
                <a:t>Asean Tourism Forum</a:t>
              </a:r>
            </a:p>
          </p:txBody>
        </p:sp>
        <p:pic>
          <p:nvPicPr>
            <p:cNvPr id="40" name="Picture 39">
              <a:extLst>
                <a:ext uri="{FF2B5EF4-FFF2-40B4-BE49-F238E27FC236}">
                  <a16:creationId xmlns:a16="http://schemas.microsoft.com/office/drawing/2014/main" id="{72C74D7B-A0A6-1EEA-6176-E5814F842E46}"/>
                </a:ext>
              </a:extLst>
            </p:cNvPr>
            <p:cNvPicPr>
              <a:picLocks noChangeAspect="1"/>
            </p:cNvPicPr>
            <p:nvPr/>
          </p:nvPicPr>
          <p:blipFill>
            <a:blip r:embed="rId10"/>
            <a:stretch>
              <a:fillRect/>
            </a:stretch>
          </p:blipFill>
          <p:spPr>
            <a:xfrm>
              <a:off x="4116388" y="3295902"/>
              <a:ext cx="1624122" cy="863686"/>
            </a:xfrm>
            <a:prstGeom prst="rect">
              <a:avLst/>
            </a:prstGeom>
          </p:spPr>
        </p:pic>
      </p:grpSp>
      <p:pic>
        <p:nvPicPr>
          <p:cNvPr id="41" name="Picture 40">
            <a:extLst>
              <a:ext uri="{FF2B5EF4-FFF2-40B4-BE49-F238E27FC236}">
                <a16:creationId xmlns:a16="http://schemas.microsoft.com/office/drawing/2014/main" id="{DC1C4B42-79C8-A69D-DF94-CC25EC138620}"/>
              </a:ext>
            </a:extLst>
          </p:cNvPr>
          <p:cNvPicPr>
            <a:picLocks noChangeAspect="1"/>
          </p:cNvPicPr>
          <p:nvPr/>
        </p:nvPicPr>
        <p:blipFill>
          <a:blip r:embed="rId11"/>
          <a:stretch>
            <a:fillRect/>
          </a:stretch>
        </p:blipFill>
        <p:spPr>
          <a:xfrm>
            <a:off x="6137792" y="7444976"/>
            <a:ext cx="2436291" cy="1339383"/>
          </a:xfrm>
          <a:prstGeom prst="rect">
            <a:avLst/>
          </a:prstGeom>
        </p:spPr>
      </p:pic>
      <p:pic>
        <p:nvPicPr>
          <p:cNvPr id="42" name="Picture 41">
            <a:extLst>
              <a:ext uri="{FF2B5EF4-FFF2-40B4-BE49-F238E27FC236}">
                <a16:creationId xmlns:a16="http://schemas.microsoft.com/office/drawing/2014/main" id="{0ADF0EA3-42A3-D4BB-FD5F-561D688DB012}"/>
              </a:ext>
            </a:extLst>
          </p:cNvPr>
          <p:cNvPicPr>
            <a:picLocks noChangeAspect="1"/>
          </p:cNvPicPr>
          <p:nvPr/>
        </p:nvPicPr>
        <p:blipFill>
          <a:blip r:embed="rId12"/>
          <a:stretch>
            <a:fillRect/>
          </a:stretch>
        </p:blipFill>
        <p:spPr>
          <a:xfrm>
            <a:off x="14209658" y="2579969"/>
            <a:ext cx="2311038" cy="1313643"/>
          </a:xfrm>
          <a:prstGeom prst="rect">
            <a:avLst/>
          </a:prstGeom>
        </p:spPr>
      </p:pic>
      <p:pic>
        <p:nvPicPr>
          <p:cNvPr id="43" name="Picture 42">
            <a:extLst>
              <a:ext uri="{FF2B5EF4-FFF2-40B4-BE49-F238E27FC236}">
                <a16:creationId xmlns:a16="http://schemas.microsoft.com/office/drawing/2014/main" id="{3951B296-D241-B0C3-387B-FB661F2C093E}"/>
              </a:ext>
            </a:extLst>
          </p:cNvPr>
          <p:cNvPicPr>
            <a:picLocks noChangeAspect="1"/>
          </p:cNvPicPr>
          <p:nvPr/>
        </p:nvPicPr>
        <p:blipFill>
          <a:blip r:embed="rId13"/>
          <a:stretch>
            <a:fillRect/>
          </a:stretch>
        </p:blipFill>
        <p:spPr>
          <a:xfrm>
            <a:off x="14222761" y="4950793"/>
            <a:ext cx="2331326" cy="1281650"/>
          </a:xfrm>
          <a:prstGeom prst="rect">
            <a:avLst/>
          </a:prstGeom>
        </p:spPr>
      </p:pic>
      <p:pic>
        <p:nvPicPr>
          <p:cNvPr id="44" name="Picture 43">
            <a:extLst>
              <a:ext uri="{FF2B5EF4-FFF2-40B4-BE49-F238E27FC236}">
                <a16:creationId xmlns:a16="http://schemas.microsoft.com/office/drawing/2014/main" id="{2F0FF81F-5FA9-DA23-B1A2-C1DA72DB47FF}"/>
              </a:ext>
            </a:extLst>
          </p:cNvPr>
          <p:cNvPicPr>
            <a:picLocks noChangeAspect="1"/>
          </p:cNvPicPr>
          <p:nvPr/>
        </p:nvPicPr>
        <p:blipFill>
          <a:blip r:embed="rId14"/>
          <a:stretch>
            <a:fillRect/>
          </a:stretch>
        </p:blipFill>
        <p:spPr>
          <a:xfrm>
            <a:off x="13925524" y="7565015"/>
            <a:ext cx="2664992" cy="1086002"/>
          </a:xfrm>
          <a:prstGeom prst="rect">
            <a:avLst/>
          </a:prstGeom>
        </p:spPr>
      </p:pic>
    </p:spTree>
    <p:extLst>
      <p:ext uri="{BB962C8B-B14F-4D97-AF65-F5344CB8AC3E}">
        <p14:creationId xmlns:p14="http://schemas.microsoft.com/office/powerpoint/2010/main" val="4236393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2706" y="0"/>
            <a:ext cx="18275294" cy="10287000"/>
          </a:xfrm>
          <a:custGeom>
            <a:avLst/>
            <a:gdLst/>
            <a:ahLst/>
            <a:cxnLst/>
            <a:rect l="l" t="t" r="r" b="b"/>
            <a:pathLst>
              <a:path w="18275294" h="10287000">
                <a:moveTo>
                  <a:pt x="0" y="0"/>
                </a:moveTo>
                <a:lnTo>
                  <a:pt x="18275294" y="0"/>
                </a:lnTo>
                <a:lnTo>
                  <a:pt x="18275294" y="10287000"/>
                </a:lnTo>
                <a:lnTo>
                  <a:pt x="0" y="10287000"/>
                </a:lnTo>
                <a:lnTo>
                  <a:pt x="0" y="0"/>
                </a:lnTo>
                <a:close/>
              </a:path>
            </a:pathLst>
          </a:custGeom>
          <a:blipFill>
            <a:blip r:embed="rId2"/>
            <a:stretch>
              <a:fillRect l="-10075" t="-9999"/>
            </a:stretch>
          </a:blipFill>
        </p:spPr>
        <p:txBody>
          <a:bodyPr/>
          <a:lstStyle/>
          <a:p>
            <a:endParaRPr lang="en-PH"/>
          </a:p>
        </p:txBody>
      </p:sp>
      <p:grpSp>
        <p:nvGrpSpPr>
          <p:cNvPr id="3" name="Group 3"/>
          <p:cNvGrpSpPr/>
          <p:nvPr/>
        </p:nvGrpSpPr>
        <p:grpSpPr>
          <a:xfrm>
            <a:off x="0" y="0"/>
            <a:ext cx="18288000" cy="7204109"/>
            <a:chOff x="0" y="0"/>
            <a:chExt cx="4816593" cy="1897378"/>
          </a:xfrm>
        </p:grpSpPr>
        <p:sp>
          <p:nvSpPr>
            <p:cNvPr id="4" name="Freeform 4"/>
            <p:cNvSpPr/>
            <p:nvPr/>
          </p:nvSpPr>
          <p:spPr>
            <a:xfrm>
              <a:off x="0" y="0"/>
              <a:ext cx="4816592" cy="1897379"/>
            </a:xfrm>
            <a:custGeom>
              <a:avLst/>
              <a:gdLst/>
              <a:ahLst/>
              <a:cxnLst/>
              <a:rect l="l" t="t" r="r" b="b"/>
              <a:pathLst>
                <a:path w="4816592" h="1897379">
                  <a:moveTo>
                    <a:pt x="0" y="0"/>
                  </a:moveTo>
                  <a:lnTo>
                    <a:pt x="4816592" y="0"/>
                  </a:lnTo>
                  <a:lnTo>
                    <a:pt x="4816592" y="1897379"/>
                  </a:lnTo>
                  <a:lnTo>
                    <a:pt x="0" y="1897379"/>
                  </a:lnTo>
                  <a:close/>
                </a:path>
              </a:pathLst>
            </a:custGeom>
            <a:solidFill>
              <a:srgbClr val="FDFEFF"/>
            </a:solidFill>
          </p:spPr>
          <p:txBody>
            <a:bodyPr/>
            <a:lstStyle/>
            <a:p>
              <a:endParaRPr lang="en-PH"/>
            </a:p>
          </p:txBody>
        </p:sp>
        <p:sp>
          <p:nvSpPr>
            <p:cNvPr id="5" name="TextBox 5"/>
            <p:cNvSpPr txBox="1"/>
            <p:nvPr/>
          </p:nvSpPr>
          <p:spPr>
            <a:xfrm>
              <a:off x="0" y="57150"/>
              <a:ext cx="4816593" cy="1840228"/>
            </a:xfrm>
            <a:prstGeom prst="rect">
              <a:avLst/>
            </a:prstGeom>
          </p:spPr>
          <p:txBody>
            <a:bodyPr lIns="50800" tIns="50800" rIns="50800" bIns="50800" rtlCol="0" anchor="ctr"/>
            <a:lstStyle/>
            <a:p>
              <a:pPr algn="ctr">
                <a:lnSpc>
                  <a:spcPts val="2444"/>
                </a:lnSpc>
              </a:pPr>
              <a:endParaRPr/>
            </a:p>
          </p:txBody>
        </p:sp>
      </p:grpSp>
      <p:sp>
        <p:nvSpPr>
          <p:cNvPr id="6" name="TextBox 6"/>
          <p:cNvSpPr txBox="1"/>
          <p:nvPr/>
        </p:nvSpPr>
        <p:spPr>
          <a:xfrm>
            <a:off x="1028700" y="5041582"/>
            <a:ext cx="16214137" cy="471668"/>
          </a:xfrm>
          <a:prstGeom prst="rect">
            <a:avLst/>
          </a:prstGeom>
        </p:spPr>
        <p:txBody>
          <a:bodyPr lIns="0" tIns="0" rIns="0" bIns="0" rtlCol="0" anchor="t">
            <a:spAutoFit/>
          </a:bodyPr>
          <a:lstStyle/>
          <a:p>
            <a:pPr algn="ctr">
              <a:lnSpc>
                <a:spcPts val="3419"/>
              </a:lnSpc>
            </a:pPr>
            <a:r>
              <a:rPr lang="en-US" sz="6000" b="1" dirty="0">
                <a:solidFill>
                  <a:srgbClr val="000F73"/>
                </a:solidFill>
                <a:latin typeface="Henry Sans Bold" panose="02010803040501010106" pitchFamily="2" charset="0"/>
                <a:ea typeface="Henry Sans 2 Bold"/>
                <a:cs typeface="Henry Sans 2 Bold"/>
                <a:sym typeface="Henry Sans 2 Bold"/>
              </a:rPr>
              <a:t>Thank you for attending.</a:t>
            </a:r>
          </a:p>
        </p:txBody>
      </p:sp>
      <p:sp>
        <p:nvSpPr>
          <p:cNvPr id="7" name="TextBox 7"/>
          <p:cNvSpPr txBox="1"/>
          <p:nvPr/>
        </p:nvSpPr>
        <p:spPr>
          <a:xfrm>
            <a:off x="6298932" y="8050588"/>
            <a:ext cx="5690131" cy="1389932"/>
          </a:xfrm>
          <a:prstGeom prst="rect">
            <a:avLst/>
          </a:prstGeom>
        </p:spPr>
        <p:txBody>
          <a:bodyPr lIns="0" tIns="0" rIns="0" bIns="0" rtlCol="0" anchor="t">
            <a:spAutoFit/>
          </a:bodyPr>
          <a:lstStyle/>
          <a:p>
            <a:pPr algn="ctr">
              <a:lnSpc>
                <a:spcPts val="2820"/>
              </a:lnSpc>
            </a:pPr>
            <a:r>
              <a:rPr lang="en-US" sz="2000" dirty="0">
                <a:solidFill>
                  <a:schemeClr val="bg1"/>
                </a:solidFill>
                <a:latin typeface="Henry Sans Light" panose="02010303040501010106" pitchFamily="2" charset="0"/>
                <a:ea typeface="Henry Sans 2 Light"/>
                <a:cs typeface="Henry Sans 2 Light"/>
                <a:sym typeface="Henry Sans 2 Light"/>
              </a:rPr>
              <a:t>INVESTOR RELATIONS</a:t>
            </a:r>
          </a:p>
          <a:p>
            <a:pPr algn="ctr">
              <a:lnSpc>
                <a:spcPts val="2820"/>
              </a:lnSpc>
            </a:pPr>
            <a:r>
              <a:rPr lang="pt-BR" sz="2000" dirty="0">
                <a:solidFill>
                  <a:schemeClr val="bg1"/>
                </a:solidFill>
                <a:latin typeface="Henry Sans Light" panose="02010303040501010106" pitchFamily="2" charset="0"/>
                <a:ea typeface="Henry Sans 2 Light"/>
                <a:cs typeface="Henry Sans 2 Light"/>
                <a:sym typeface="Henry Sans 2 Light"/>
              </a:rPr>
              <a:t>T: (02) 8 862-7942</a:t>
            </a:r>
          </a:p>
          <a:p>
            <a:pPr algn="ctr">
              <a:lnSpc>
                <a:spcPts val="2820"/>
              </a:lnSpc>
            </a:pPr>
            <a:r>
              <a:rPr lang="pt-BR" sz="2000" dirty="0">
                <a:solidFill>
                  <a:schemeClr val="bg1"/>
                </a:solidFill>
                <a:latin typeface="Henry Sans Light" panose="02010303040501010106" pitchFamily="2" charset="0"/>
                <a:ea typeface="Henry Sans 2 Light"/>
                <a:cs typeface="Henry Sans 2 Light"/>
                <a:sym typeface="Henry Sans 2 Light"/>
              </a:rPr>
              <a:t>E: </a:t>
            </a:r>
            <a:r>
              <a:rPr lang="pt-BR" sz="2000" dirty="0">
                <a:solidFill>
                  <a:schemeClr val="bg1"/>
                </a:solidFill>
                <a:latin typeface="Henry Sans Light" panose="02010303040501010106" pitchFamily="2" charset="0"/>
                <a:ea typeface="Henry Sans 2 Light"/>
                <a:cs typeface="Henry Sans 2 Light"/>
                <a:sym typeface="Henry Sans 2 Light"/>
                <a:hlinkClick r:id="rId3">
                  <a:extLst>
                    <a:ext uri="{A12FA001-AC4F-418D-AE19-62706E023703}">
                      <ahyp:hlinkClr xmlns:ahyp="http://schemas.microsoft.com/office/drawing/2018/hyperlinkcolor" val="tx"/>
                    </a:ext>
                  </a:extLst>
                </a:hlinkClick>
              </a:rPr>
              <a:t>INFO@SMPRIME.COM</a:t>
            </a:r>
            <a:endParaRPr lang="pt-BR" sz="2000" dirty="0">
              <a:solidFill>
                <a:schemeClr val="bg1"/>
              </a:solidFill>
              <a:latin typeface="Henry Sans Light" panose="02010303040501010106" pitchFamily="2" charset="0"/>
              <a:ea typeface="Henry Sans 2 Light"/>
              <a:cs typeface="Henry Sans 2 Light"/>
              <a:sym typeface="Henry Sans 2 Light"/>
            </a:endParaRPr>
          </a:p>
          <a:p>
            <a:pPr algn="ctr">
              <a:lnSpc>
                <a:spcPts val="2820"/>
              </a:lnSpc>
            </a:pPr>
            <a:r>
              <a:rPr lang="pt-BR" sz="2000" dirty="0">
                <a:solidFill>
                  <a:schemeClr val="bg1"/>
                </a:solidFill>
                <a:latin typeface="Henry Sans Light" panose="02010303040501010106" pitchFamily="2" charset="0"/>
                <a:ea typeface="Henry Sans 2 Light"/>
                <a:cs typeface="Henry Sans 2 Light"/>
                <a:sym typeface="Henry Sans 2 Light"/>
              </a:rPr>
              <a:t>WWW.SMPRIME.COM</a:t>
            </a:r>
            <a:endParaRPr lang="en-US" sz="2000" dirty="0">
              <a:solidFill>
                <a:schemeClr val="bg1"/>
              </a:solidFill>
              <a:latin typeface="Henry Sans Light" panose="02010303040501010106" pitchFamily="2" charset="0"/>
              <a:ea typeface="Henry Sans 2 Light"/>
              <a:cs typeface="Henry Sans 2 Light"/>
              <a:sym typeface="Henry Sans 2 Light"/>
            </a:endParaRPr>
          </a:p>
        </p:txBody>
      </p:sp>
      <p:sp>
        <p:nvSpPr>
          <p:cNvPr id="8" name="Freeform 8"/>
          <p:cNvSpPr/>
          <p:nvPr/>
        </p:nvSpPr>
        <p:spPr>
          <a:xfrm>
            <a:off x="8072933" y="1028700"/>
            <a:ext cx="2142135" cy="1885940"/>
          </a:xfrm>
          <a:custGeom>
            <a:avLst/>
            <a:gdLst/>
            <a:ahLst/>
            <a:cxnLst/>
            <a:rect l="l" t="t" r="r" b="b"/>
            <a:pathLst>
              <a:path w="2142135" h="1885940">
                <a:moveTo>
                  <a:pt x="0" y="0"/>
                </a:moveTo>
                <a:lnTo>
                  <a:pt x="2142134" y="0"/>
                </a:lnTo>
                <a:lnTo>
                  <a:pt x="2142134" y="1885940"/>
                </a:lnTo>
                <a:lnTo>
                  <a:pt x="0" y="1885940"/>
                </a:lnTo>
                <a:lnTo>
                  <a:pt x="0" y="0"/>
                </a:lnTo>
                <a:close/>
              </a:path>
            </a:pathLst>
          </a:custGeom>
          <a:blipFill>
            <a:blip r:embed="rId4"/>
            <a:stretch>
              <a:fillRect/>
            </a:stretch>
          </a:blipFill>
        </p:spPr>
        <p:txBody>
          <a:bodyPr/>
          <a:lstStyle/>
          <a:p>
            <a:endParaRPr lang="en-PH"/>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6114</TotalTime>
  <Words>3451</Words>
  <Application>Microsoft Office PowerPoint</Application>
  <PresentationFormat>Custom</PresentationFormat>
  <Paragraphs>903</Paragraphs>
  <Slides>35</Slides>
  <Notes>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Henry Sans Bold</vt:lpstr>
      <vt:lpstr>Henry Sans 1</vt:lpstr>
      <vt:lpstr>Henry Sans</vt:lpstr>
      <vt:lpstr>Calibri</vt:lpstr>
      <vt:lpstr>Henry Sans 1 Bold</vt:lpstr>
      <vt:lpstr>Henry Sans Light</vt:lpstr>
      <vt:lpstr>Aptos</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1Q 2026 Analyst and Investor Briefing Deck Template</dc:title>
  <dc:creator>Alexander D. Dizon</dc:creator>
  <cp:lastModifiedBy>Alexander D. Dizon</cp:lastModifiedBy>
  <cp:revision>198</cp:revision>
  <dcterms:created xsi:type="dcterms:W3CDTF">2006-08-16T00:00:00Z</dcterms:created>
  <dcterms:modified xsi:type="dcterms:W3CDTF">2026-04-28T03:26:31Z</dcterms:modified>
  <dc:identifier>DAHHXS_uUeQ</dc:identifier>
</cp:coreProperties>
</file>